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8" r:id="rId2"/>
    <p:sldId id="261" r:id="rId3"/>
    <p:sldId id="278" r:id="rId4"/>
    <p:sldId id="358" r:id="rId5"/>
    <p:sldId id="283" r:id="rId6"/>
    <p:sldId id="285" r:id="rId7"/>
    <p:sldId id="284" r:id="rId8"/>
    <p:sldId id="297" r:id="rId9"/>
    <p:sldId id="295" r:id="rId10"/>
    <p:sldId id="287" r:id="rId11"/>
    <p:sldId id="350" r:id="rId12"/>
    <p:sldId id="293" r:id="rId13"/>
    <p:sldId id="291" r:id="rId14"/>
    <p:sldId id="352" r:id="rId15"/>
    <p:sldId id="355" r:id="rId16"/>
    <p:sldId id="359" r:id="rId17"/>
    <p:sldId id="361" r:id="rId18"/>
    <p:sldId id="354" r:id="rId19"/>
    <p:sldId id="360" r:id="rId20"/>
    <p:sldId id="289" r:id="rId21"/>
    <p:sldId id="290" r:id="rId22"/>
    <p:sldId id="294" r:id="rId23"/>
    <p:sldId id="298" r:id="rId24"/>
    <p:sldId id="299" r:id="rId25"/>
    <p:sldId id="362" r:id="rId26"/>
    <p:sldId id="306" r:id="rId27"/>
    <p:sldId id="300" r:id="rId28"/>
    <p:sldId id="304" r:id="rId29"/>
    <p:sldId id="303" r:id="rId30"/>
    <p:sldId id="307" r:id="rId31"/>
    <p:sldId id="308" r:id="rId32"/>
    <p:sldId id="311" r:id="rId33"/>
    <p:sldId id="309" r:id="rId34"/>
    <p:sldId id="34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Schloeffel" initials="AS" lastIdx="0" clrIdx="0">
    <p:extLst>
      <p:ext uri="{19B8F6BF-5375-455C-9EA6-DF929625EA0E}">
        <p15:presenceInfo xmlns:p15="http://schemas.microsoft.com/office/powerpoint/2012/main" userId="55d0b5d12f2867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E5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5280" autoAdjust="0"/>
  </p:normalViewPr>
  <p:slideViewPr>
    <p:cSldViewPr snapToGrid="0">
      <p:cViewPr varScale="1">
        <p:scale>
          <a:sx n="107" d="100"/>
          <a:sy n="107" d="100"/>
        </p:scale>
        <p:origin x="1686" y="108"/>
      </p:cViewPr>
      <p:guideLst/>
    </p:cSldViewPr>
  </p:slideViewPr>
  <p:outlineViewPr>
    <p:cViewPr>
      <p:scale>
        <a:sx n="33" d="100"/>
        <a:sy n="33" d="100"/>
      </p:scale>
      <p:origin x="0" y="-1381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9A3C93-B29C-4847-9BEC-B481C55290C6}" type="datetimeFigureOut">
              <a:rPr lang="en-AU" smtClean="0"/>
              <a:t>20/06/2016</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D7D6D6-E2A1-4967-8A47-F0E9BBC0AA27}" type="slidenum">
              <a:rPr lang="en-AU" smtClean="0"/>
              <a:t>‹#›</a:t>
            </a:fld>
            <a:endParaRPr lang="en-AU"/>
          </a:p>
        </p:txBody>
      </p:sp>
    </p:spTree>
    <p:extLst>
      <p:ext uri="{BB962C8B-B14F-4D97-AF65-F5344CB8AC3E}">
        <p14:creationId xmlns:p14="http://schemas.microsoft.com/office/powerpoint/2010/main" val="2783652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2</a:t>
            </a:fld>
            <a:endParaRPr lang="uk"/>
          </a:p>
        </p:txBody>
      </p:sp>
    </p:spTree>
    <p:extLst>
      <p:ext uri="{BB962C8B-B14F-4D97-AF65-F5344CB8AC3E}">
        <p14:creationId xmlns:p14="http://schemas.microsoft.com/office/powerpoint/2010/main" val="321644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11</a:t>
            </a:fld>
            <a:endParaRPr lang="uk"/>
          </a:p>
        </p:txBody>
      </p:sp>
    </p:spTree>
    <p:extLst>
      <p:ext uri="{BB962C8B-B14F-4D97-AF65-F5344CB8AC3E}">
        <p14:creationId xmlns:p14="http://schemas.microsoft.com/office/powerpoint/2010/main" val="1147230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a:t>Передові вимоги:</a:t>
            </a:r>
          </a:p>
          <a:p>
            <a:pPr algn="l" rtl="0"/>
            <a:r>
              <a:rPr lang="uk" b="0" i="0" u="none" baseline="0"/>
              <a:t>Повна деталізація потоків надходжень</a:t>
            </a:r>
          </a:p>
          <a:p>
            <a:pPr algn="l" rtl="0"/>
            <a:r>
              <a:rPr lang="uk" b="0" i="0" u="none" baseline="0"/>
              <a:t>У розрізі компаній</a:t>
            </a:r>
          </a:p>
          <a:p>
            <a:pPr algn="l" rtl="0"/>
            <a:r>
              <a:rPr lang="uk" b="0" i="0" u="none" baseline="0"/>
              <a:t>Реальні власники</a:t>
            </a:r>
          </a:p>
          <a:p>
            <a:pPr algn="l" rtl="0"/>
            <a:r>
              <a:rPr lang="uk" b="0" i="0" u="none" baseline="0"/>
              <a:t>Опція розкриття умов договорів, яка на той час була революційною</a:t>
            </a:r>
          </a:p>
          <a:p>
            <a:endParaRPr lang="uk" baseline="0" dirty="0"/>
          </a:p>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13</a:t>
            </a:fld>
            <a:endParaRPr lang="uk"/>
          </a:p>
        </p:txBody>
      </p:sp>
    </p:spTree>
    <p:extLst>
      <p:ext uri="{BB962C8B-B14F-4D97-AF65-F5344CB8AC3E}">
        <p14:creationId xmlns:p14="http://schemas.microsoft.com/office/powerpoint/2010/main" val="411034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a:t>Що таке «актуалізація»?</a:t>
            </a:r>
          </a:p>
          <a:p>
            <a:pPr algn="l" rtl="0"/>
            <a:r>
              <a:rPr lang="uk" b="0" i="0" u="none" baseline="0"/>
              <a:t>Директива ЄС про бухгалтерський облік установлює обов'язковість оприлюднення видобувними компаніями інформації про платежі, які вони здійснюють на користь урядів усіх країн, у яких вони працюють. Мета полягає в тому, щоб надати населенню інформацію, необхідну для забезпечення того, щоб уряд витрачав ці величезні суми коштів відповідально. Зазначені вимоги стосуються всіх публічних акціонерних товариств ЄС і великих зареєстрованих видобувних компаній </a:t>
            </a:r>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14</a:t>
            </a:fld>
            <a:endParaRPr lang="uk"/>
          </a:p>
        </p:txBody>
      </p:sp>
    </p:spTree>
    <p:extLst>
      <p:ext uri="{BB962C8B-B14F-4D97-AF65-F5344CB8AC3E}">
        <p14:creationId xmlns:p14="http://schemas.microsoft.com/office/powerpoint/2010/main" val="2080627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15</a:t>
            </a:fld>
            <a:endParaRPr lang="uk"/>
          </a:p>
        </p:txBody>
      </p:sp>
    </p:spTree>
    <p:extLst>
      <p:ext uri="{BB962C8B-B14F-4D97-AF65-F5344CB8AC3E}">
        <p14:creationId xmlns:p14="http://schemas.microsoft.com/office/powerpoint/2010/main" val="4135606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16</a:t>
            </a:fld>
            <a:endParaRPr lang="uk"/>
          </a:p>
        </p:txBody>
      </p:sp>
    </p:spTree>
    <p:extLst>
      <p:ext uri="{BB962C8B-B14F-4D97-AF65-F5344CB8AC3E}">
        <p14:creationId xmlns:p14="http://schemas.microsoft.com/office/powerpoint/2010/main" val="3664489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17</a:t>
            </a:fld>
            <a:endParaRPr lang="uk"/>
          </a:p>
        </p:txBody>
      </p:sp>
    </p:spTree>
    <p:extLst>
      <p:ext uri="{BB962C8B-B14F-4D97-AF65-F5344CB8AC3E}">
        <p14:creationId xmlns:p14="http://schemas.microsoft.com/office/powerpoint/2010/main" val="429334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18</a:t>
            </a:fld>
            <a:endParaRPr lang="uk"/>
          </a:p>
        </p:txBody>
      </p:sp>
    </p:spTree>
    <p:extLst>
      <p:ext uri="{BB962C8B-B14F-4D97-AF65-F5344CB8AC3E}">
        <p14:creationId xmlns:p14="http://schemas.microsoft.com/office/powerpoint/2010/main" val="279881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19</a:t>
            </a:fld>
            <a:endParaRPr lang="uk"/>
          </a:p>
        </p:txBody>
      </p:sp>
    </p:spTree>
    <p:extLst>
      <p:ext uri="{BB962C8B-B14F-4D97-AF65-F5344CB8AC3E}">
        <p14:creationId xmlns:p14="http://schemas.microsoft.com/office/powerpoint/2010/main" val="1393173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20</a:t>
            </a:fld>
            <a:endParaRPr lang="uk"/>
          </a:p>
        </p:txBody>
      </p:sp>
    </p:spTree>
    <p:extLst>
      <p:ext uri="{BB962C8B-B14F-4D97-AF65-F5344CB8AC3E}">
        <p14:creationId xmlns:p14="http://schemas.microsoft.com/office/powerpoint/2010/main" val="104757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21</a:t>
            </a:fld>
            <a:endParaRPr lang="uk"/>
          </a:p>
        </p:txBody>
      </p:sp>
    </p:spTree>
    <p:extLst>
      <p:ext uri="{BB962C8B-B14F-4D97-AF65-F5344CB8AC3E}">
        <p14:creationId xmlns:p14="http://schemas.microsoft.com/office/powerpoint/2010/main" val="418258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3</a:t>
            </a:fld>
            <a:endParaRPr lang="uk"/>
          </a:p>
        </p:txBody>
      </p:sp>
    </p:spTree>
    <p:extLst>
      <p:ext uri="{BB962C8B-B14F-4D97-AF65-F5344CB8AC3E}">
        <p14:creationId xmlns:p14="http://schemas.microsoft.com/office/powerpoint/2010/main" val="4025125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a:t>	</a:t>
            </a:r>
          </a:p>
          <a:p>
            <a:pPr algn="l" rtl="0"/>
            <a:r>
              <a:rPr lang="uk" b="0" i="0" u="none" baseline="0"/>
              <a:t>У 2014 році в Україні було прийнято закон про розкриття відомостей про реальних власників компаній перед владою України. Усі компанії, зареєстровані в Україні, зобов'язані розкривати інформацію про своїх реальних власників у публічному реєстрі. Результати цієї роботи прокоментовано у Звіті ІПВГ, де зазначено, що 66 зі 120 видобувних компаній, яких стосується Звіт ІПВГ, розкрили дані про своїх реальних власників у публічному реєстрі, який веде Міністерство юстиції</a:t>
            </a:r>
            <a:endParaRPr lang="uk" dirty="0"/>
          </a:p>
        </p:txBody>
      </p:sp>
      <p:sp>
        <p:nvSpPr>
          <p:cNvPr id="4" name="Slide Number Placeholder 3"/>
          <p:cNvSpPr>
            <a:spLocks noGrp="1"/>
          </p:cNvSpPr>
          <p:nvPr>
            <p:ph type="sldNum" sz="quarter" idx="10"/>
          </p:nvPr>
        </p:nvSpPr>
        <p:spPr/>
        <p:txBody>
          <a:bodyPr/>
          <a:lstStyle/>
          <a:p>
            <a:pPr algn="l" rtl="0"/>
            <a:fld id="{D8D7D6D6-E2A1-4967-8A47-F0E9BBC0AA27}" type="slidenum">
              <a:rPr/>
              <a:t>22</a:t>
            </a:fld>
            <a:endParaRPr lang="uk"/>
          </a:p>
        </p:txBody>
      </p:sp>
    </p:spTree>
    <p:extLst>
      <p:ext uri="{BB962C8B-B14F-4D97-AF65-F5344CB8AC3E}">
        <p14:creationId xmlns:p14="http://schemas.microsoft.com/office/powerpoint/2010/main" val="1253537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a:p>
        </p:txBody>
      </p:sp>
      <p:sp>
        <p:nvSpPr>
          <p:cNvPr id="4" name="Slide Number Placeholder 3"/>
          <p:cNvSpPr>
            <a:spLocks noGrp="1"/>
          </p:cNvSpPr>
          <p:nvPr>
            <p:ph type="sldNum" sz="quarter" idx="10"/>
          </p:nvPr>
        </p:nvSpPr>
        <p:spPr/>
        <p:txBody>
          <a:bodyPr/>
          <a:lstStyle/>
          <a:p>
            <a:pPr algn="l" rtl="0"/>
            <a:fld id="{77D27FF0-514C-4F3F-B596-98C2109B6B3A}" type="slidenum">
              <a:rPr/>
              <a:t>23</a:t>
            </a:fld>
            <a:endParaRPr lang="uk"/>
          </a:p>
        </p:txBody>
      </p:sp>
    </p:spTree>
    <p:extLst>
      <p:ext uri="{BB962C8B-B14F-4D97-AF65-F5344CB8AC3E}">
        <p14:creationId xmlns:p14="http://schemas.microsoft.com/office/powerpoint/2010/main" val="2170746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a:t>Реальний власник — це </a:t>
            </a:r>
            <a:r>
              <a:rPr lang="uk" b="1" i="0" u="sng" baseline="0"/>
              <a:t>завжди</a:t>
            </a:r>
            <a:r>
              <a:rPr lang="uk" b="0" i="0" u="none" baseline="0"/>
              <a:t> реальна жива людина, яка й одержує прибутки від діяльності компанії чи здійснює контроль над її діяльністю. Це </a:t>
            </a:r>
            <a:r>
              <a:rPr lang="uk" b="1" i="0" u="sng" baseline="0"/>
              <a:t>ні в якому разі</a:t>
            </a:r>
            <a:r>
              <a:rPr lang="uk" b="0" i="0" u="none" baseline="0"/>
              <a:t> не компанія, не інша юридична особа й не номінальний учасник чи довірена особа. </a:t>
            </a:r>
            <a:endParaRPr lang="uk" b="1" u="sng"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24</a:t>
            </a:fld>
            <a:endParaRPr lang="uk" dirty="0"/>
          </a:p>
        </p:txBody>
      </p:sp>
    </p:spTree>
    <p:extLst>
      <p:ext uri="{BB962C8B-B14F-4D97-AF65-F5344CB8AC3E}">
        <p14:creationId xmlns:p14="http://schemas.microsoft.com/office/powerpoint/2010/main" val="168440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239" rtl="0">
              <a:spcBef>
                <a:spcPts val="600"/>
              </a:spcBef>
              <a:spcAft>
                <a:spcPts val="600"/>
              </a:spcAft>
              <a:defRPr/>
            </a:pPr>
            <a:r>
              <a:rPr lang="uk" b="0" i="0" u="sng" baseline="0"/>
              <a:t>Головне:</a:t>
            </a:r>
          </a:p>
          <a:p>
            <a:pPr marL="228559" indent="-228559" algn="l" defTabSz="914239" rtl="0">
              <a:spcBef>
                <a:spcPts val="600"/>
              </a:spcBef>
              <a:spcAft>
                <a:spcPts val="600"/>
              </a:spcAft>
              <a:buFontTx/>
              <a:buAutoNum type="arabicPeriod"/>
              <a:defRPr/>
            </a:pPr>
            <a:r>
              <a:rPr lang="uk" b="0" i="0" u="none" baseline="0"/>
              <a:t>Відкритість інформації про реальних власників є корисною може бути корисною для всіх заінтересованих осіб.</a:t>
            </a:r>
          </a:p>
          <a:p>
            <a:pPr marL="228559" indent="-228559" algn="l" defTabSz="914239" rtl="0">
              <a:spcBef>
                <a:spcPts val="600"/>
              </a:spcBef>
              <a:spcAft>
                <a:spcPts val="600"/>
              </a:spcAft>
              <a:buFontTx/>
              <a:buAutoNum type="arabicPeriod"/>
              <a:defRPr/>
            </a:pPr>
            <a:r>
              <a:rPr lang="uk" b="0" i="0" u="sng" baseline="0"/>
              <a:t>Для компаній:</a:t>
            </a:r>
            <a:r>
              <a:rPr lang="uk" b="0" i="0" u="none" baseline="0"/>
              <a:t> поліпшення інвестиційного клімату (щоб знати, з ким вони ведуть бізнес); довіра інвесторів до тих, разом із ким вони здійснюють інвестиції. Зниження репутаційних, фінансових і юридичних ризиків, пов'язаних із використанням активів сумнівного походження або зі співпрацею з політично значущими особами.</a:t>
            </a:r>
          </a:p>
          <a:p>
            <a:pPr marL="228559" indent="-228559" algn="l" defTabSz="914239" rtl="0">
              <a:spcBef>
                <a:spcPts val="600"/>
              </a:spcBef>
              <a:spcAft>
                <a:spcPts val="600"/>
              </a:spcAft>
              <a:buFontTx/>
              <a:buAutoNum type="arabicPeriod"/>
              <a:defRPr/>
            </a:pPr>
            <a:r>
              <a:rPr lang="uk" b="0" i="0" u="sng" baseline="0"/>
              <a:t>Уряд:</a:t>
            </a:r>
            <a:r>
              <a:rPr lang="uk" b="0" i="0" u="none" baseline="0"/>
              <a:t> Залучення більшого обсягу якісніших інвестицій; зменшення числа тих, хто вважає уряд корумпованим; сприяння забезпеченню сплати компаніями всіх належних податків через боротьбу з уникненням та ухилянням від оподаткування; забезпечення одержання державою грошей, належних їй за активами у сфері видобування.  Може сприяти боротьбі податкових та інших урядових органів із незаконними методами роботи.</a:t>
            </a:r>
          </a:p>
          <a:p>
            <a:pPr marL="228559" indent="-228559" algn="l" defTabSz="914239" rtl="0">
              <a:spcBef>
                <a:spcPts val="600"/>
              </a:spcBef>
              <a:spcAft>
                <a:spcPts val="600"/>
              </a:spcAft>
              <a:buFontTx/>
              <a:buAutoNum type="arabicPeriod"/>
              <a:defRPr/>
            </a:pPr>
            <a:r>
              <a:rPr lang="uk" b="0" i="0" u="sng" baseline="0"/>
              <a:t>Громадянське суспільство:</a:t>
            </a:r>
            <a:r>
              <a:rPr lang="uk" b="0" i="0" u="none" baseline="0"/>
              <a:t> Боротьба з корупцією та незаконними фінансовими потоками; зміцнення підзвітності уряду та компаній, менше підозр. </a:t>
            </a:r>
          </a:p>
          <a:p>
            <a:pPr algn="l" defTabSz="914239" rtl="0">
              <a:defRPr/>
            </a:pPr>
            <a:endParaRPr lang="uk" b="0" baseline="0" noProof="0" dirty="0"/>
          </a:p>
          <a:p>
            <a:pPr algn="l" defTabSz="914239" rtl="0">
              <a:defRPr/>
            </a:pPr>
            <a:endParaRPr lang="uk" b="0"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26</a:t>
            </a:fld>
            <a:endParaRPr lang="uk"/>
          </a:p>
        </p:txBody>
      </p:sp>
    </p:spTree>
    <p:extLst>
      <p:ext uri="{BB962C8B-B14F-4D97-AF65-F5344CB8AC3E}">
        <p14:creationId xmlns:p14="http://schemas.microsoft.com/office/powerpoint/2010/main" val="650529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b="1"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27</a:t>
            </a:fld>
            <a:endParaRPr lang="uk" dirty="0"/>
          </a:p>
        </p:txBody>
      </p:sp>
    </p:spTree>
    <p:extLst>
      <p:ext uri="{BB962C8B-B14F-4D97-AF65-F5344CB8AC3E}">
        <p14:creationId xmlns:p14="http://schemas.microsoft.com/office/powerpoint/2010/main" val="3211664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uk" b="0" i="0" u="sng" baseline="0"/>
              <a:t>Про що йдеться</a:t>
            </a:r>
            <a:r>
              <a:rPr lang="uk" b="0" i="0" u="none" baseline="0"/>
              <a:t>:</a:t>
            </a:r>
          </a:p>
          <a:p>
            <a:pPr marL="171419" indent="-171419" algn="l" rtl="0">
              <a:buFont typeface="Arial" panose="020B0604020202020204" pitchFamily="34" charset="0"/>
              <a:buChar char="•"/>
            </a:pPr>
            <a:r>
              <a:rPr lang="uk" b="0" i="0" u="none" baseline="0"/>
              <a:t>У період з 2010 по 2012 рік ДРК втратила доходи в розмірі, як мінімум, 1,36 млрд доларів США внаслідок недооцінки гірничих активів, проданих офшорним компаніям. </a:t>
            </a:r>
          </a:p>
          <a:p>
            <a:pPr marL="171419" indent="-171419" algn="l" rtl="0">
              <a:buFont typeface="Arial" panose="020B0604020202020204" pitchFamily="34" charset="0"/>
              <a:buChar char="•"/>
            </a:pPr>
            <a:r>
              <a:rPr lang="uk" b="0" i="0" u="none" baseline="0"/>
              <a:t>Сукупні збитки за п'ятьма операціями, що їх розглядала APP, були еквівалентні майже подвійному розмірові річних видатків на охорону здоров’я та освіту у 2012 році. </a:t>
            </a:r>
          </a:p>
          <a:p>
            <a:pPr marL="171419" indent="-171419" algn="l" rtl="0">
              <a:buFont typeface="Arial" panose="020B0604020202020204" pitchFamily="34" charset="0"/>
              <a:buChar char="•"/>
            </a:pPr>
            <a:r>
              <a:rPr lang="uk" b="0" i="0" u="none" baseline="0"/>
              <a:t>Активи в рамках цих п'яти операцій було продано в середньому за одну шосту їхньої реальної комерційної вартості. Активи, вартість яких оцінюється у 1,63 млрд доларів США, були продані офшорним компаніям за 275 млн доларів США. Реальні власники цих компаній невідомі.</a:t>
            </a:r>
          </a:p>
          <a:p>
            <a:pPr marL="171419" indent="-171419" algn="l" rtl="0">
              <a:buFont typeface="Arial" panose="020B0604020202020204" pitchFamily="34" charset="0"/>
              <a:buChar char="•"/>
            </a:pPr>
            <a:r>
              <a:rPr lang="uk" b="0" i="0" u="none" baseline="0"/>
              <a:t>Офшорним компаніям удалось одержати дуже високі прибутки від перепродажу своїх концесійних прав. Середня доходність п'яти перевірених операцій сягнула 512 відсотків, а за однією з них — навіть 980 відсотків. </a:t>
            </a:r>
          </a:p>
          <a:p>
            <a:pPr marL="171419" indent="-171419" algn="l" rtl="0">
              <a:buFont typeface="Arial" panose="020B0604020202020204" pitchFamily="34" charset="0"/>
              <a:buChar char="•"/>
            </a:pPr>
            <a:endParaRPr lang="uk" dirty="0"/>
          </a:p>
          <a:p>
            <a:pPr algn="l" rtl="0"/>
            <a:r>
              <a:rPr lang="uk" b="0" i="0" u="none" baseline="0"/>
              <a:t>http://app-cdn.acwupload.co.uk/wp-content/uploads/2013/08/2013_APR_Equity_in_Extractives_25062013_ENG_HR.pdf, p. 58. </a:t>
            </a:r>
          </a:p>
          <a:p>
            <a:endParaRPr lang="uk" altLang="en-US" dirty="0"/>
          </a:p>
        </p:txBody>
      </p:sp>
      <p:sp>
        <p:nvSpPr>
          <p:cNvPr id="348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000">
                <a:solidFill>
                  <a:schemeClr val="tx1"/>
                </a:solidFill>
                <a:latin typeface="Times" pitchFamily="18" charset="0"/>
              </a:defRPr>
            </a:lvl1pPr>
            <a:lvl2pPr marL="742819" indent="-285700" eaLnBrk="0" hangingPunct="0">
              <a:defRPr sz="4000">
                <a:solidFill>
                  <a:schemeClr val="tx1"/>
                </a:solidFill>
                <a:latin typeface="Times" pitchFamily="18" charset="0"/>
              </a:defRPr>
            </a:lvl2pPr>
            <a:lvl3pPr marL="1142798" indent="-228559" eaLnBrk="0" hangingPunct="0">
              <a:defRPr sz="4000">
                <a:solidFill>
                  <a:schemeClr val="tx1"/>
                </a:solidFill>
                <a:latin typeface="Times" pitchFamily="18" charset="0"/>
              </a:defRPr>
            </a:lvl3pPr>
            <a:lvl4pPr marL="1599918" indent="-228559" eaLnBrk="0" hangingPunct="0">
              <a:defRPr sz="4000">
                <a:solidFill>
                  <a:schemeClr val="tx1"/>
                </a:solidFill>
                <a:latin typeface="Times" pitchFamily="18" charset="0"/>
              </a:defRPr>
            </a:lvl4pPr>
            <a:lvl5pPr marL="2057038" indent="-228559" eaLnBrk="0" hangingPunct="0">
              <a:defRPr sz="4000">
                <a:solidFill>
                  <a:schemeClr val="tx1"/>
                </a:solidFill>
                <a:latin typeface="Times" pitchFamily="18" charset="0"/>
              </a:defRPr>
            </a:lvl5pPr>
            <a:lvl6pPr marL="2514157" indent="-228559" eaLnBrk="0" fontAlgn="base" hangingPunct="0">
              <a:spcBef>
                <a:spcPct val="0"/>
              </a:spcBef>
              <a:spcAft>
                <a:spcPct val="0"/>
              </a:spcAft>
              <a:defRPr sz="4000">
                <a:solidFill>
                  <a:schemeClr val="tx1"/>
                </a:solidFill>
                <a:latin typeface="Times" pitchFamily="18" charset="0"/>
              </a:defRPr>
            </a:lvl6pPr>
            <a:lvl7pPr marL="2971277" indent="-228559" eaLnBrk="0" fontAlgn="base" hangingPunct="0">
              <a:spcBef>
                <a:spcPct val="0"/>
              </a:spcBef>
              <a:spcAft>
                <a:spcPct val="0"/>
              </a:spcAft>
              <a:defRPr sz="4000">
                <a:solidFill>
                  <a:schemeClr val="tx1"/>
                </a:solidFill>
                <a:latin typeface="Times" pitchFamily="18" charset="0"/>
              </a:defRPr>
            </a:lvl7pPr>
            <a:lvl8pPr marL="3428395" indent="-228559" eaLnBrk="0" fontAlgn="base" hangingPunct="0">
              <a:spcBef>
                <a:spcPct val="0"/>
              </a:spcBef>
              <a:spcAft>
                <a:spcPct val="0"/>
              </a:spcAft>
              <a:defRPr sz="4000">
                <a:solidFill>
                  <a:schemeClr val="tx1"/>
                </a:solidFill>
                <a:latin typeface="Times" pitchFamily="18" charset="0"/>
              </a:defRPr>
            </a:lvl8pPr>
            <a:lvl9pPr marL="3885515" indent="-228559" eaLnBrk="0" fontAlgn="base" hangingPunct="0">
              <a:spcBef>
                <a:spcPct val="0"/>
              </a:spcBef>
              <a:spcAft>
                <a:spcPct val="0"/>
              </a:spcAft>
              <a:defRPr sz="4000">
                <a:solidFill>
                  <a:schemeClr val="tx1"/>
                </a:solidFill>
                <a:latin typeface="Times" pitchFamily="18" charset="0"/>
              </a:defRPr>
            </a:lvl9pPr>
          </a:lstStyle>
          <a:p>
            <a:pPr algn="l" rtl="0">
              <a:defRPr/>
            </a:pPr>
            <a:fld id="{C95B1D4E-9AC2-4593-B64A-3A052EADD1F2}" type="slidenum">
              <a:rPr sz="1200"/>
              <a:pPr algn="l" rtl="0">
                <a:defRPr/>
              </a:pPr>
              <a:t>28</a:t>
            </a:fld>
            <a:endParaRPr lang="uk" sz="1200" dirty="0"/>
          </a:p>
        </p:txBody>
      </p:sp>
    </p:spTree>
    <p:extLst>
      <p:ext uri="{BB962C8B-B14F-4D97-AF65-F5344CB8AC3E}">
        <p14:creationId xmlns:p14="http://schemas.microsoft.com/office/powerpoint/2010/main" val="7551056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defTabSz="914239" rtl="0">
              <a:defRPr/>
            </a:pPr>
            <a:r>
              <a:rPr lang="uk" sz="1800" b="0" i="0" u="sng" baseline="0"/>
              <a:t>Про що йдеться:</a:t>
            </a:r>
          </a:p>
          <a:p>
            <a:pPr marL="285700" indent="-285700" algn="l" rtl="0">
              <a:buFont typeface="Arial" panose="020B0604020202020204" pitchFamily="34" charset="0"/>
              <a:buChar char="•"/>
            </a:pPr>
            <a:r>
              <a:rPr lang="uk" sz="1800" b="0" i="0" u="none" baseline="0"/>
              <a:t>У 2007 році Президент Азербайджанської Республіки Алієв передав родовище золота «Човдар», яке на той час коштувало 2,5 млрд доларів США, компанії AIMROC (70%) і залишив у власності уряду решту 30%. Договори з AIMROC підписувались поспіхом і без урахування заперечень, висунутих багатьма депутатами Міллі Меджлісу під час слухань, що пройшли в червні 2007 року. Законодавці поскаржились на те, що договір було укладено з порушенням порядку проведення торгів і що жодна з компаній не мала досвіду здійснення діяльності в гірничій сфері.</a:t>
            </a:r>
          </a:p>
          <a:p>
            <a:pPr marL="285700" indent="-285700" algn="l" rtl="0">
              <a:buFont typeface="Arial" panose="020B0604020202020204" pitchFamily="34" charset="0"/>
              <a:buChar char="•"/>
            </a:pPr>
            <a:r>
              <a:rPr lang="uk" sz="1800" b="0" i="0" u="none" baseline="0"/>
              <a:t>AIMROC — це спільне підприємство чотирьох компаній: Londex Resources, Globex International, Will and Meyrs, та Fargate Mining Corporation. Компанія Globex International зареєстрована у Великій Британії. Завдяки цьому тим, хто проводив розслідування, вдалося з'ясувати, що власниками цієї компанії є решта три компанії, причому всі вони зареєстровані в Панамі.  Згідно з даними з Панами керівниками цих трьох фірм є дві дочки Президента Алієва. </a:t>
            </a:r>
          </a:p>
          <a:p>
            <a:pPr marL="285700" indent="-285700" algn="l" rtl="0">
              <a:buFont typeface="Arial" panose="020B0604020202020204" pitchFamily="34" charset="0"/>
              <a:buChar char="•"/>
            </a:pPr>
            <a:r>
              <a:rPr lang="uk" sz="1800" b="0" i="0" u="none" baseline="0"/>
              <a:t>Панамські папери пролили додаткове світло на цю оборудку й показали, що компанія Londex Resources теж контролюється дочками Президента, завдяки чому вони контролюють 56% із 70% частки, належної AIMROC. З панамських паперів також з'ясувалось, що компанія Londex відповідала також за ведення переговорів із азербайджанським урядом і що договір звільняє Londex від обов'язку сплачувати будь-які податки, крім податків на дохід. Компанія AIMROC видобувала золото до 2014 року, але даних про обсяги видобутку немає. Компанія одержувала великі позики на фінансування видобування й мала негативні фінансові результати, а згодом (з невідомих причин) припинила свою діяльність у 2014 році. </a:t>
            </a:r>
          </a:p>
          <a:p>
            <a:pPr marL="285700" indent="-285700" algn="l" rtl="0">
              <a:buFont typeface="Arial" panose="020B0604020202020204" pitchFamily="34" charset="0"/>
              <a:buChar char="•"/>
            </a:pPr>
            <a:r>
              <a:rPr lang="uk" sz="1800" b="0" i="0" u="none" baseline="0"/>
              <a:t> </a:t>
            </a:r>
          </a:p>
          <a:p>
            <a:pPr marL="285700" indent="-285700" algn="l" rtl="0">
              <a:buFont typeface="Arial" panose="020B0604020202020204" pitchFamily="34" charset="0"/>
              <a:buChar char="•"/>
            </a:pPr>
            <a:endParaRPr lang="uk" altLang="en-US" sz="1800"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819" indent="-285700" eaLnBrk="0" hangingPunct="0">
              <a:spcBef>
                <a:spcPct val="30000"/>
              </a:spcBef>
              <a:defRPr sz="1200">
                <a:solidFill>
                  <a:schemeClr val="tx1"/>
                </a:solidFill>
                <a:latin typeface="Calibri" pitchFamily="34" charset="0"/>
                <a:ea typeface="MS PGothic" pitchFamily="34" charset="-128"/>
              </a:defRPr>
            </a:lvl2pPr>
            <a:lvl3pPr marL="1142798" indent="-228559" eaLnBrk="0" hangingPunct="0">
              <a:spcBef>
                <a:spcPct val="30000"/>
              </a:spcBef>
              <a:defRPr sz="1200">
                <a:solidFill>
                  <a:schemeClr val="tx1"/>
                </a:solidFill>
                <a:latin typeface="Calibri" pitchFamily="34" charset="0"/>
                <a:ea typeface="MS PGothic" pitchFamily="34" charset="-128"/>
              </a:defRPr>
            </a:lvl3pPr>
            <a:lvl4pPr marL="1599918" indent="-228559" eaLnBrk="0" hangingPunct="0">
              <a:spcBef>
                <a:spcPct val="30000"/>
              </a:spcBef>
              <a:defRPr sz="1200">
                <a:solidFill>
                  <a:schemeClr val="tx1"/>
                </a:solidFill>
                <a:latin typeface="Calibri" pitchFamily="34" charset="0"/>
                <a:ea typeface="MS PGothic" pitchFamily="34" charset="-128"/>
              </a:defRPr>
            </a:lvl4pPr>
            <a:lvl5pPr marL="2057038" indent="-228559" eaLnBrk="0" hangingPunct="0">
              <a:spcBef>
                <a:spcPct val="30000"/>
              </a:spcBef>
              <a:defRPr sz="1200">
                <a:solidFill>
                  <a:schemeClr val="tx1"/>
                </a:solidFill>
                <a:latin typeface="Calibri" pitchFamily="34" charset="0"/>
                <a:ea typeface="MS PGothic" pitchFamily="34" charset="-128"/>
              </a:defRPr>
            </a:lvl5pPr>
            <a:lvl6pPr marL="2514157" indent="-228559"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277" indent="-228559"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395" indent="-228559"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5515" indent="-228559"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algn="l" rtl="0" eaLnBrk="1" hangingPunct="1">
              <a:spcBef>
                <a:spcPct val="0"/>
              </a:spcBef>
            </a:pPr>
            <a:fld id="{F3D67779-D091-44BA-91A4-741FB15BFD1B}" type="slidenum">
              <a:rPr/>
              <a:pPr algn="l" rtl="0" eaLnBrk="1" hangingPunct="1">
                <a:spcBef>
                  <a:spcPct val="0"/>
                </a:spcBef>
              </a:pPr>
              <a:t>29</a:t>
            </a:fld>
            <a:endParaRPr lang="uk" altLang="en-US" dirty="0"/>
          </a:p>
        </p:txBody>
      </p:sp>
    </p:spTree>
    <p:extLst>
      <p:ext uri="{BB962C8B-B14F-4D97-AF65-F5344CB8AC3E}">
        <p14:creationId xmlns:p14="http://schemas.microsoft.com/office/powerpoint/2010/main" val="1424428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sng" baseline="0"/>
              <a:t>Як проходило обговорення питань, пов'язаних із розкриттям реальних власників, у ІПВГ:</a:t>
            </a:r>
          </a:p>
          <a:p>
            <a:pPr marL="171419" indent="-171419" algn="l" rtl="0">
              <a:buFont typeface="Arial" panose="020B0604020202020204" pitchFamily="34" charset="0"/>
              <a:buChar char="•"/>
            </a:pPr>
            <a:r>
              <a:rPr lang="uk" b="0" i="0" u="none" baseline="0"/>
              <a:t>Стандарт у редакції 2013 року рекомендував розкривати інформацію про реальних власників. На думку Правління, до встановлення відповідної вимоги необхідно було одержати додатковий досвід. </a:t>
            </a:r>
          </a:p>
          <a:p>
            <a:pPr marL="171419" indent="-171419" algn="l" rtl="0">
              <a:buFont typeface="Arial" panose="020B0604020202020204" pitchFamily="34" charset="0"/>
              <a:buChar char="•"/>
            </a:pPr>
            <a:r>
              <a:rPr lang="uk" b="0" i="0" u="none" baseline="0"/>
              <a:t>Жовтень 2013 року: 11 країн погодились узяти участь у дворічному пілотному проекті з забезпечення розкриття інформації про реальних власників</a:t>
            </a:r>
          </a:p>
          <a:p>
            <a:pPr marL="171419" indent="-171419" algn="l" rtl="0">
              <a:buFont typeface="Arial" panose="020B0604020202020204" pitchFamily="34" charset="0"/>
              <a:buChar char="•"/>
            </a:pPr>
            <a:r>
              <a:rPr lang="uk" b="0" i="0" u="none" baseline="0"/>
              <a:t>Жовтень 2015 року: Реалізацію пілотного проекту було завершено; було зроблено висновок про те, що питання про розкриття реальних власників закріпилось у національних порядках денних великої кількості країн-членів ІПВГ. Одержання достовірної та повної інформації про реальних власників виявилось непростою справою через брак спроможностей і розуміння, а також через непорозуміння навколо самого поняття реального власника. Тим не менш, пілотний проект дав змогу винести кілька цінних уроків і, слід сподіватись, сприятиме більш успішному розкриттю інформації про реальних власників у майбутньому. </a:t>
            </a:r>
          </a:p>
          <a:p>
            <a:pPr marL="171419" indent="-171419" algn="l" rtl="0">
              <a:buFont typeface="Arial" panose="020B0604020202020204" pitchFamily="34" charset="0"/>
              <a:buChar char="•"/>
            </a:pPr>
            <a:r>
              <a:rPr lang="uk" b="0" i="0" u="none" baseline="0"/>
              <a:t>Лютий 2016 року: на Глобальній конференції ІПВГ в Лімі було впроваджено нові вимоги щодо розкриття інформації про бенефіціарних власників.</a:t>
            </a:r>
          </a:p>
          <a:p>
            <a:endParaRPr lang="uk" b="1"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30</a:t>
            </a:fld>
            <a:endParaRPr lang="uk"/>
          </a:p>
        </p:txBody>
      </p:sp>
    </p:spTree>
    <p:extLst>
      <p:ext uri="{BB962C8B-B14F-4D97-AF65-F5344CB8AC3E}">
        <p14:creationId xmlns:p14="http://schemas.microsoft.com/office/powerpoint/2010/main" val="2111721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sng" baseline="0"/>
              <a:t>Головне:</a:t>
            </a:r>
          </a:p>
          <a:p>
            <a:pPr marL="228559" indent="-228559" algn="l" rtl="0">
              <a:buFont typeface="+mj-lt"/>
              <a:buAutoNum type="arabicPeriod"/>
            </a:pPr>
            <a:r>
              <a:rPr lang="uk" b="0" i="0" u="none" baseline="0"/>
              <a:t>Нові положення дають країнам додатковий час на підготовку та здобуття досвіду у сфері розкриття інформації про реальних власників. </a:t>
            </a:r>
          </a:p>
          <a:p>
            <a:pPr marL="228559" indent="-228559" algn="l" rtl="0">
              <a:buFont typeface="+mj-lt"/>
              <a:buAutoNum type="arabicPeriod"/>
            </a:pPr>
            <a:r>
              <a:rPr lang="uk" b="0" i="0" u="none" baseline="0"/>
              <a:t>Країнам рекомендується розпочати розкриття у своїх Звітах ІПВГ негайно для зміцнення обізнаності та накопичення досвіду до моменту перетворення рекомендації на вимогу у 2020 році. </a:t>
            </a:r>
          </a:p>
          <a:p>
            <a:pPr marL="171419" indent="-171419" algn="l" rtl="0">
              <a:buFont typeface="Arial" panose="020B0604020202020204" pitchFamily="34" charset="0"/>
              <a:buChar char="•"/>
            </a:pPr>
            <a:endParaRPr lang="uk" b="0" noProof="0" dirty="0"/>
          </a:p>
          <a:p>
            <a:pPr algn="l" rtl="0"/>
            <a:r>
              <a:rPr lang="uk" b="1" i="0" u="none" baseline="0"/>
              <a:t>(Детальна дорожня карта:</a:t>
            </a:r>
          </a:p>
          <a:p>
            <a:pPr marL="342840" indent="-342840" algn="l" rtl="0">
              <a:lnSpc>
                <a:spcPct val="115000"/>
              </a:lnSpc>
              <a:spcAft>
                <a:spcPts val="1000"/>
              </a:spcAft>
              <a:buFont typeface="+mj-lt"/>
              <a:buAutoNum type="arabicPeriod"/>
            </a:pPr>
            <a:r>
              <a:rPr lang="uk" b="0" i="0" u="none" baseline="0">
                <a:latin typeface="Calibri" panose="020F0502020204030204" pitchFamily="34" charset="0"/>
                <a:ea typeface="Times New Roman" panose="02020603050405020304" pitchFamily="18" charset="0"/>
                <a:cs typeface="Times New Roman" panose="02020603050405020304" pitchFamily="18" charset="0"/>
              </a:rPr>
              <a:t>Плани та заходи забезпечення урядом того, щоб «юридичні особи, що подають заявки на видобувні активи, є їх операторами або здійснюють інвестиції в них» розкривали «відомості про своїх реальних власників, розмір належних їм часток і докладної інформації про те, яким чином здійснюється володіння або контроль». (Вимога 2.5.c). </a:t>
            </a:r>
            <a:endParaRPr lang="uk" dirty="0">
              <a:latin typeface="Myriad Pro SemiCond"/>
              <a:ea typeface="Times New Roman" panose="02020603050405020304" pitchFamily="18" charset="0"/>
              <a:cs typeface="Times New Roman" panose="02020603050405020304" pitchFamily="18" charset="0"/>
            </a:endParaRPr>
          </a:p>
          <a:p>
            <a:pPr marL="342840" indent="-342840" algn="l" rtl="0">
              <a:lnSpc>
                <a:spcPct val="115000"/>
              </a:lnSpc>
              <a:spcAft>
                <a:spcPts val="1000"/>
              </a:spcAft>
              <a:buFont typeface="+mj-lt"/>
              <a:buAutoNum type="arabicPeriod"/>
            </a:pPr>
            <a:r>
              <a:rPr lang="uk" b="0" i="0" u="none" baseline="0">
                <a:latin typeface="Calibri" panose="020F0502020204030204" pitchFamily="34" charset="0"/>
                <a:ea typeface="Times New Roman" panose="02020603050405020304" pitchFamily="18" charset="0"/>
                <a:cs typeface="Times New Roman" panose="02020603050405020304" pitchFamily="18" charset="0"/>
              </a:rPr>
              <a:t>Потрібні заходи, спрямовані на забезпечення того, щоб «інформація про реального власника включала в себе ім'я бенефіціарного власника, відомості про його громадянство та країн проживання, а також визначала всіх політично значущих осіб». (Вимога 2.5.d).   </a:t>
            </a:r>
            <a:endParaRPr lang="uk" dirty="0">
              <a:latin typeface="Myriad Pro SemiCond"/>
              <a:ea typeface="Times New Roman" panose="02020603050405020304" pitchFamily="18" charset="0"/>
              <a:cs typeface="Times New Roman" panose="02020603050405020304" pitchFamily="18" charset="0"/>
            </a:endParaRPr>
          </a:p>
          <a:p>
            <a:pPr marL="342840" indent="-342840" algn="l" rtl="0">
              <a:lnSpc>
                <a:spcPct val="115000"/>
              </a:lnSpc>
              <a:spcAft>
                <a:spcPts val="1000"/>
              </a:spcAft>
              <a:buFont typeface="+mj-lt"/>
              <a:buAutoNum type="arabicPeriod"/>
            </a:pPr>
            <a:r>
              <a:rPr lang="uk" b="0" i="0" u="none" baseline="0">
                <a:latin typeface="Calibri" panose="020F0502020204030204" pitchFamily="34" charset="0"/>
                <a:ea typeface="Times New Roman" panose="02020603050405020304" pitchFamily="18" charset="0"/>
                <a:cs typeface="Times New Roman" panose="02020603050405020304" pitchFamily="18" charset="0"/>
              </a:rPr>
              <a:t>Кроки, що їх вживатиме БГЗО щодо розгляду та «узгодження підходу для забезпечення достовірності розкриття компаніями-учасницями наданих ними відомостей про реальних власників». (Вимога 2.5.e).</a:t>
            </a:r>
            <a:endParaRPr lang="uk" dirty="0">
              <a:latin typeface="Myriad Pro SemiCond"/>
              <a:ea typeface="Times New Roman" panose="02020603050405020304" pitchFamily="18" charset="0"/>
              <a:cs typeface="Times New Roman" panose="02020603050405020304" pitchFamily="18" charset="0"/>
            </a:endParaRPr>
          </a:p>
          <a:p>
            <a:pPr marL="342840" indent="-342840" algn="l" rtl="0">
              <a:lnSpc>
                <a:spcPct val="115000"/>
              </a:lnSpc>
              <a:spcAft>
                <a:spcPts val="1000"/>
              </a:spcAft>
              <a:buFont typeface="+mj-lt"/>
              <a:buAutoNum type="arabicPeriod"/>
            </a:pPr>
            <a:r>
              <a:rPr lang="uk" b="0" i="0" u="none" baseline="0">
                <a:latin typeface="Calibri" panose="020F0502020204030204" pitchFamily="34" charset="0"/>
                <a:ea typeface="Times New Roman" panose="02020603050405020304" pitchFamily="18" charset="0"/>
                <a:cs typeface="Times New Roman" panose="02020603050405020304" pitchFamily="18" charset="0"/>
              </a:rPr>
              <a:t>Усі заходи, необхідні для одержання інформації для обговорення на засіданнях БГЗО та ухвалення рішень щодо визначення реальних власників, граничних показників, обсягу розкриття інформації спільними підприємствами, а також обов'язків щодо розкриття інформації про політично значущих осіб. (Вимога 2.5.f).</a:t>
            </a:r>
            <a:endParaRPr lang="uk" dirty="0">
              <a:latin typeface="Myriad Pro SemiCond"/>
              <a:ea typeface="Times New Roman" panose="02020603050405020304" pitchFamily="18" charset="0"/>
              <a:cs typeface="Times New Roman" panose="02020603050405020304" pitchFamily="18" charset="0"/>
            </a:endParaRPr>
          </a:p>
          <a:p>
            <a:pPr marL="342840" indent="-342840" algn="l" rtl="0">
              <a:lnSpc>
                <a:spcPct val="115000"/>
              </a:lnSpc>
              <a:spcAft>
                <a:spcPts val="1000"/>
              </a:spcAft>
              <a:buFont typeface="+mj-lt"/>
              <a:buAutoNum type="arabicPeriod"/>
            </a:pPr>
            <a:r>
              <a:rPr lang="uk" b="0" i="0" u="none" baseline="0">
                <a:latin typeface="Calibri" panose="020F0502020204030204" pitchFamily="34" charset="0"/>
                <a:ea typeface="Times New Roman" panose="02020603050405020304" pitchFamily="18" charset="0"/>
                <a:cs typeface="Times New Roman" panose="02020603050405020304" pitchFamily="18" charset="0"/>
              </a:rPr>
              <a:t>Віхи та строки здійснення заходів, передбачених дорожньою картою, а також виконання планів здійснення оцінки дорожньої карти в рамках річного звіту про діяльність. (Вимога 2.5.b.ii).)</a:t>
            </a:r>
            <a:endParaRPr lang="uk" dirty="0">
              <a:effectLst/>
              <a:latin typeface="Myriad Pro SemiCond"/>
              <a:ea typeface="Times New Roman" panose="02020603050405020304" pitchFamily="18" charset="0"/>
              <a:cs typeface="Times New Roman" panose="02020603050405020304" pitchFamily="18" charset="0"/>
            </a:endParaRPr>
          </a:p>
          <a:p>
            <a:endParaRPr lang="uk" b="1"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31</a:t>
            </a:fld>
            <a:endParaRPr lang="uk"/>
          </a:p>
        </p:txBody>
      </p:sp>
    </p:spTree>
    <p:extLst>
      <p:ext uri="{BB962C8B-B14F-4D97-AF65-F5344CB8AC3E}">
        <p14:creationId xmlns:p14="http://schemas.microsoft.com/office/powerpoint/2010/main" val="312908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uk" b="0" i="0" u="none" baseline="0"/>
              <a:t>Приклад 2. </a:t>
            </a:r>
          </a:p>
          <a:p>
            <a:pPr algn="l" rtl="0"/>
            <a:r>
              <a:rPr lang="uk" b="0" i="0" u="none" baseline="0"/>
              <a:t>У 2014 році в Україні було ухвалено ряд законів, покликаних подолати поширену в країні корупцію. </a:t>
            </a:r>
          </a:p>
          <a:p>
            <a:pPr algn="l" rtl="0"/>
            <a:r>
              <a:rPr lang="uk" b="0" i="0" u="none" baseline="0"/>
              <a:t>Розкриття інформації про реальних власників та активи, належні посадовим особам уряду, належить до пріоритетних напрямків боротьби з корупцією. Було створено реєстр кінцевих бенефіціарних власників. </a:t>
            </a:r>
            <a:endParaRPr lang="uk" b="0"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32</a:t>
            </a:fld>
            <a:endParaRPr lang="uk"/>
          </a:p>
        </p:txBody>
      </p:sp>
    </p:spTree>
    <p:extLst>
      <p:ext uri="{BB962C8B-B14F-4D97-AF65-F5344CB8AC3E}">
        <p14:creationId xmlns:p14="http://schemas.microsoft.com/office/powerpoint/2010/main" val="2880580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9165767B-6085-42A6-82DE-016697CC16DA}" type="slidenum">
              <a:rPr/>
              <a:t>4</a:t>
            </a:fld>
            <a:endParaRPr lang="uk"/>
          </a:p>
        </p:txBody>
      </p:sp>
    </p:spTree>
    <p:extLst>
      <p:ext uri="{BB962C8B-B14F-4D97-AF65-F5344CB8AC3E}">
        <p14:creationId xmlns:p14="http://schemas.microsoft.com/office/powerpoint/2010/main" val="535488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19" indent="-171419" algn="l" defTabSz="914239" rtl="0">
              <a:buFont typeface="Arial" panose="020B0604020202020204" pitchFamily="34" charset="0"/>
              <a:buChar char="•"/>
              <a:defRPr/>
            </a:pPr>
            <a:r>
              <a:rPr lang="uk" b="0" i="0" u="none" baseline="0"/>
              <a:t>Дорожня карта має бути підготовлена до 1 січня 2017 року.</a:t>
            </a:r>
          </a:p>
          <a:p>
            <a:pPr marL="171419" indent="-171419" algn="l" defTabSz="914239" rtl="0">
              <a:buFont typeface="Arial" panose="020B0604020202020204" pitchFamily="34" charset="0"/>
              <a:buChar char="•"/>
              <a:defRPr/>
            </a:pPr>
            <a:r>
              <a:rPr lang="uk" b="0" i="0" u="none" baseline="0"/>
              <a:t>Конкретні плани, заходи та дії, передбачені дорожньою картою щодо розкриття інформації про реальних власників, залежатимуть від конкретних обставин у кожній країні. У деяких випадках країни можуть зіткнутись із тим, що для виконання зазначених вище заходів їм, можливо, доведеться проводити аналіз права та/або вносити зміни в законодавчі або нормативно-правові акти. При цьому, ймовірно, вони матимуть потреби в розбудові спроможностей. Деякі країни можуть ухвалити рішення про реформування чинних реєстрів юридичних осіб або ліцензійних реєстрів із метою включення до них відомостей про реальних власників. У таких країн можуть виникати потреби в технічній та фінансвій підтримці. Усі ці заходи можуть бути враховані в дорожніх картах.</a:t>
            </a:r>
          </a:p>
          <a:p>
            <a:pPr marL="171419" indent="-171419" algn="l" defTabSz="914239" rtl="0">
              <a:buFont typeface="Arial" panose="020B0604020202020204" pitchFamily="34" charset="0"/>
              <a:buChar char="•"/>
              <a:defRPr/>
            </a:pPr>
            <a:r>
              <a:rPr lang="uk" b="0" i="0" u="none" baseline="0"/>
              <a:t>На основі уроків, винесених за результатами реалізації пілотного проекту ІПВГ з розкриття інформації про реальних власників, ІПВГ розробила настанови, спрямовані на те, щоб допомогти БГЗО розробляти власні дорожні карти, з визначенням дванадцяти основних проблемних питань, що потребують розгляду.</a:t>
            </a:r>
            <a:endParaRPr lang="uk" dirty="0"/>
          </a:p>
        </p:txBody>
      </p:sp>
      <p:sp>
        <p:nvSpPr>
          <p:cNvPr id="4" name="Slide Number Placeholder 3"/>
          <p:cNvSpPr>
            <a:spLocks noGrp="1"/>
          </p:cNvSpPr>
          <p:nvPr>
            <p:ph type="sldNum" sz="quarter" idx="10"/>
          </p:nvPr>
        </p:nvSpPr>
        <p:spPr/>
        <p:txBody>
          <a:bodyPr/>
          <a:lstStyle/>
          <a:p>
            <a:pPr algn="l" rtl="0"/>
            <a:fld id="{77D27FF0-514C-4F3F-B596-98C2109B6B3A}" type="slidenum">
              <a:rPr/>
              <a:t>33</a:t>
            </a:fld>
            <a:endParaRPr lang="uk"/>
          </a:p>
        </p:txBody>
      </p:sp>
    </p:spTree>
    <p:extLst>
      <p:ext uri="{BB962C8B-B14F-4D97-AF65-F5344CB8AC3E}">
        <p14:creationId xmlns:p14="http://schemas.microsoft.com/office/powerpoint/2010/main" val="4921206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b="1" noProof="0" dirty="0"/>
          </a:p>
        </p:txBody>
      </p:sp>
      <p:sp>
        <p:nvSpPr>
          <p:cNvPr id="4" name="Slide Number Placeholder 3"/>
          <p:cNvSpPr>
            <a:spLocks noGrp="1"/>
          </p:cNvSpPr>
          <p:nvPr>
            <p:ph type="sldNum" sz="quarter" idx="10"/>
          </p:nvPr>
        </p:nvSpPr>
        <p:spPr/>
        <p:txBody>
          <a:bodyPr/>
          <a:lstStyle/>
          <a:p>
            <a:pPr algn="l" rtl="0"/>
            <a:fld id="{77D27FF0-514C-4F3F-B596-98C2109B6B3A}" type="slidenum">
              <a:rPr/>
              <a:t>34</a:t>
            </a:fld>
            <a:endParaRPr lang="uk"/>
          </a:p>
        </p:txBody>
      </p:sp>
    </p:spTree>
    <p:extLst>
      <p:ext uri="{BB962C8B-B14F-4D97-AF65-F5344CB8AC3E}">
        <p14:creationId xmlns:p14="http://schemas.microsoft.com/office/powerpoint/2010/main" val="318616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5</a:t>
            </a:fld>
            <a:endParaRPr lang="uk"/>
          </a:p>
        </p:txBody>
      </p:sp>
    </p:spTree>
    <p:extLst>
      <p:ext uri="{BB962C8B-B14F-4D97-AF65-F5344CB8AC3E}">
        <p14:creationId xmlns:p14="http://schemas.microsoft.com/office/powerpoint/2010/main" val="2162223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6</a:t>
            </a:fld>
            <a:endParaRPr lang="uk"/>
          </a:p>
        </p:txBody>
      </p:sp>
    </p:spTree>
    <p:extLst>
      <p:ext uri="{BB962C8B-B14F-4D97-AF65-F5344CB8AC3E}">
        <p14:creationId xmlns:p14="http://schemas.microsoft.com/office/powerpoint/2010/main" val="940140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7</a:t>
            </a:fld>
            <a:endParaRPr lang="uk"/>
          </a:p>
        </p:txBody>
      </p:sp>
    </p:spTree>
    <p:extLst>
      <p:ext uri="{BB962C8B-B14F-4D97-AF65-F5344CB8AC3E}">
        <p14:creationId xmlns:p14="http://schemas.microsoft.com/office/powerpoint/2010/main" val="3926055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8</a:t>
            </a:fld>
            <a:endParaRPr lang="uk"/>
          </a:p>
        </p:txBody>
      </p:sp>
    </p:spTree>
    <p:extLst>
      <p:ext uri="{BB962C8B-B14F-4D97-AF65-F5344CB8AC3E}">
        <p14:creationId xmlns:p14="http://schemas.microsoft.com/office/powerpoint/2010/main" val="128662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9</a:t>
            </a:fld>
            <a:endParaRPr lang="uk"/>
          </a:p>
        </p:txBody>
      </p:sp>
    </p:spTree>
    <p:extLst>
      <p:ext uri="{BB962C8B-B14F-4D97-AF65-F5344CB8AC3E}">
        <p14:creationId xmlns:p14="http://schemas.microsoft.com/office/powerpoint/2010/main" val="13442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 dirty="0"/>
          </a:p>
        </p:txBody>
      </p:sp>
      <p:sp>
        <p:nvSpPr>
          <p:cNvPr id="4" name="Slide Number Placeholder 3"/>
          <p:cNvSpPr>
            <a:spLocks noGrp="1"/>
          </p:cNvSpPr>
          <p:nvPr>
            <p:ph type="sldNum" sz="quarter" idx="10"/>
          </p:nvPr>
        </p:nvSpPr>
        <p:spPr/>
        <p:txBody>
          <a:bodyPr/>
          <a:lstStyle/>
          <a:p>
            <a:pPr algn="l" rtl="0"/>
            <a:fld id="{D8356E5B-FF75-4B97-A386-F5D6A5A7A2D9}" type="slidenum">
              <a:rPr/>
              <a:t>10</a:t>
            </a:fld>
            <a:endParaRPr lang="uk"/>
          </a:p>
        </p:txBody>
      </p:sp>
    </p:spTree>
    <p:extLst>
      <p:ext uri="{BB962C8B-B14F-4D97-AF65-F5344CB8AC3E}">
        <p14:creationId xmlns:p14="http://schemas.microsoft.com/office/powerpoint/2010/main" val="2063121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9B2C1D-6F01-4787-B804-F29A70174906}" type="datetimeFigureOut">
              <a:rPr lang="en-AU" smtClean="0"/>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264423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B2C1D-6F01-4787-B804-F29A70174906}" type="datetimeFigureOut">
              <a:rPr lang="en-AU" smtClean="0"/>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3218364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9B2C1D-6F01-4787-B804-F29A70174906}" type="datetimeFigureOut">
              <a:rPr lang="en-AU" smtClean="0"/>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31515084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Title: V1">
    <p:spTree>
      <p:nvGrpSpPr>
        <p:cNvPr id="1" name=""/>
        <p:cNvGrpSpPr/>
        <p:nvPr/>
      </p:nvGrpSpPr>
      <p:grpSpPr>
        <a:xfrm>
          <a:off x="0" y="0"/>
          <a:ext cx="0" cy="0"/>
          <a:chOff x="0" y="0"/>
          <a:chExt cx="0" cy="0"/>
        </a:xfrm>
      </p:grpSpPr>
      <p:sp>
        <p:nvSpPr>
          <p:cNvPr id="14" name="Rectangle 13"/>
          <p:cNvSpPr/>
          <p:nvPr userDrawn="1"/>
        </p:nvSpPr>
        <p:spPr>
          <a:xfrm>
            <a:off x="0" y="6288504"/>
            <a:ext cx="9144000" cy="47805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 descr="I:\_GregW\1322550 WBGIS - ITS Sub Branding\WBGIS_ITS-PPT_footer-06.jpg"/>
          <p:cNvPicPr>
            <a:picLocks noChangeAspect="1" noChangeArrowheads="1"/>
          </p:cNvPicPr>
          <p:nvPr userDrawn="1"/>
        </p:nvPicPr>
        <p:blipFill>
          <a:blip r:embed="rId2"/>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3500">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2" y="5153078"/>
            <a:ext cx="4034590" cy="1127405"/>
          </a:xfrm>
          <a:prstGeom prst="rect">
            <a:avLst/>
          </a:prstGeom>
        </p:spPr>
        <p:txBody>
          <a:bodyPr lIns="0" tIns="0" rIns="0" bIns="0"/>
          <a:lstStyle>
            <a:lvl1pPr marL="0" indent="0">
              <a:buFontTx/>
              <a:buNone/>
              <a:defRPr sz="20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userDrawn="1"/>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Rectangle 10"/>
          <p:cNvSpPr/>
          <p:nvPr userDrawn="1"/>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Rectangle 12"/>
          <p:cNvSpPr/>
          <p:nvPr userDrawn="1"/>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Rectangle 1"/>
          <p:cNvSpPr/>
          <p:nvPr userDrawn="1"/>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550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100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995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F0ACAF-058F-4545-A582-E6D7558A052B}"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1936" y="6491416"/>
            <a:ext cx="1527572" cy="302990"/>
          </a:xfrm>
          <a:prstGeom prst="rect">
            <a:avLst/>
          </a:prstGeom>
        </p:spPr>
      </p:pic>
    </p:spTree>
    <p:extLst>
      <p:ext uri="{BB962C8B-B14F-4D97-AF65-F5344CB8AC3E}">
        <p14:creationId xmlns:p14="http://schemas.microsoft.com/office/powerpoint/2010/main" val="410532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9B2C1D-6F01-4787-B804-F29A70174906}" type="datetimeFigureOut">
              <a:rPr lang="en-AU" smtClean="0"/>
              <a:t>20/06/2016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402035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9B2C1D-6F01-4787-B804-F29A70174906}" type="datetimeFigureOut">
              <a:rPr lang="en-AU" smtClean="0"/>
              <a:t>20/06/2016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3131475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9B2C1D-6F01-4787-B804-F29A70174906}" type="datetimeFigureOut">
              <a:rPr lang="en-AU" smtClean="0"/>
              <a:t>20/06/2016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150190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9B2C1D-6F01-4787-B804-F29A70174906}" type="datetimeFigureOut">
              <a:rPr lang="en-AU" smtClean="0"/>
              <a:t>20/06/2016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3667423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9B2C1D-6F01-4787-B804-F29A70174906}" type="datetimeFigureOut">
              <a:rPr lang="en-AU" smtClean="0"/>
              <a:t>20/06/2016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CF0ACAF-058F-4545-A582-E6D7558A052B}" type="slidenum">
              <a:rPr lang="en-AU" smtClean="0"/>
              <a:t>‹#›</a:t>
            </a:fld>
            <a:endParaRPr lang="en-AU"/>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1936" y="6491416"/>
            <a:ext cx="1527572" cy="302990"/>
          </a:xfrm>
          <a:prstGeom prst="rect">
            <a:avLst/>
          </a:prstGeom>
        </p:spPr>
      </p:pic>
    </p:spTree>
    <p:extLst>
      <p:ext uri="{BB962C8B-B14F-4D97-AF65-F5344CB8AC3E}">
        <p14:creationId xmlns:p14="http://schemas.microsoft.com/office/powerpoint/2010/main" val="2536940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9B2C1D-6F01-4787-B804-F29A70174906}" type="datetimeFigureOut">
              <a:rPr lang="en-AU" smtClean="0"/>
              <a:t>20/06/2016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374363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9B2C1D-6F01-4787-B804-F29A70174906}" type="datetimeFigureOut">
              <a:rPr lang="en-AU" smtClean="0"/>
              <a:t>20/06/2016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CF0ACAF-058F-4545-A582-E6D7558A052B}" type="slidenum">
              <a:rPr lang="en-AU" smtClean="0"/>
              <a:t>‹#›</a:t>
            </a:fld>
            <a:endParaRPr lang="en-AU"/>
          </a:p>
        </p:txBody>
      </p:sp>
    </p:spTree>
    <p:extLst>
      <p:ext uri="{BB962C8B-B14F-4D97-AF65-F5344CB8AC3E}">
        <p14:creationId xmlns:p14="http://schemas.microsoft.com/office/powerpoint/2010/main" val="1057539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B2C1D-6F01-4787-B804-F29A70174906}" type="datetimeFigureOut">
              <a:rPr lang="en-AU" smtClean="0"/>
              <a:t>20/06/2016</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0ACAF-058F-4545-A582-E6D7558A052B}" type="slidenum">
              <a:rPr lang="en-AU" smtClean="0"/>
              <a:t>‹#›</a:t>
            </a:fld>
            <a:endParaRPr lang="en-AU"/>
          </a:p>
        </p:txBody>
      </p:sp>
    </p:spTree>
    <p:extLst>
      <p:ext uri="{BB962C8B-B14F-4D97-AF65-F5344CB8AC3E}">
        <p14:creationId xmlns:p14="http://schemas.microsoft.com/office/powerpoint/2010/main" val="4241328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6.emf"/><Relationship Id="rId39" Type="http://schemas.openxmlformats.org/officeDocument/2006/relationships/image" Target="../media/image59.emf"/><Relationship Id="rId3" Type="http://schemas.openxmlformats.org/officeDocument/2006/relationships/image" Target="../media/image23.png"/><Relationship Id="rId21" Type="http://schemas.openxmlformats.org/officeDocument/2006/relationships/image" Target="../media/image41.emf"/><Relationship Id="rId34" Type="http://schemas.openxmlformats.org/officeDocument/2006/relationships/image" Target="../media/image54.emf"/><Relationship Id="rId7" Type="http://schemas.openxmlformats.org/officeDocument/2006/relationships/image" Target="../media/image27.emf"/><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33" Type="http://schemas.openxmlformats.org/officeDocument/2006/relationships/image" Target="../media/image53.emf"/><Relationship Id="rId38" Type="http://schemas.openxmlformats.org/officeDocument/2006/relationships/image" Target="../media/image58.emf"/><Relationship Id="rId2" Type="http://schemas.openxmlformats.org/officeDocument/2006/relationships/notesSlide" Target="../notesSlides/notesSlide18.xml"/><Relationship Id="rId16" Type="http://schemas.openxmlformats.org/officeDocument/2006/relationships/image" Target="../media/image36.emf"/><Relationship Id="rId20" Type="http://schemas.openxmlformats.org/officeDocument/2006/relationships/image" Target="../media/image40.emf"/><Relationship Id="rId29"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26.emf"/><Relationship Id="rId11" Type="http://schemas.openxmlformats.org/officeDocument/2006/relationships/image" Target="../media/image31.emf"/><Relationship Id="rId24" Type="http://schemas.openxmlformats.org/officeDocument/2006/relationships/image" Target="../media/image44.emf"/><Relationship Id="rId32" Type="http://schemas.openxmlformats.org/officeDocument/2006/relationships/image" Target="../media/image52.emf"/><Relationship Id="rId37" Type="http://schemas.openxmlformats.org/officeDocument/2006/relationships/image" Target="../media/image57.emf"/><Relationship Id="rId5" Type="http://schemas.openxmlformats.org/officeDocument/2006/relationships/image" Target="../media/image25.emf"/><Relationship Id="rId15" Type="http://schemas.openxmlformats.org/officeDocument/2006/relationships/image" Target="../media/image35.emf"/><Relationship Id="rId23" Type="http://schemas.openxmlformats.org/officeDocument/2006/relationships/image" Target="../media/image43.emf"/><Relationship Id="rId28" Type="http://schemas.openxmlformats.org/officeDocument/2006/relationships/image" Target="../media/image48.emf"/><Relationship Id="rId36" Type="http://schemas.openxmlformats.org/officeDocument/2006/relationships/image" Target="../media/image56.emf"/><Relationship Id="rId10" Type="http://schemas.openxmlformats.org/officeDocument/2006/relationships/image" Target="../media/image30.emf"/><Relationship Id="rId19" Type="http://schemas.openxmlformats.org/officeDocument/2006/relationships/image" Target="../media/image39.emf"/><Relationship Id="rId31" Type="http://schemas.openxmlformats.org/officeDocument/2006/relationships/image" Target="../media/image51.emf"/><Relationship Id="rId4" Type="http://schemas.openxmlformats.org/officeDocument/2006/relationships/image" Target="../media/image24.png"/><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 Id="rId27" Type="http://schemas.openxmlformats.org/officeDocument/2006/relationships/image" Target="../media/image47.emf"/><Relationship Id="rId30" Type="http://schemas.openxmlformats.org/officeDocument/2006/relationships/image" Target="../media/image50.emf"/><Relationship Id="rId35" Type="http://schemas.openxmlformats.org/officeDocument/2006/relationships/image" Target="../media/image55.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hyperlink" Target="https://panamapapers.investigativecenters.org/#stories" TargetMode="External"/><Relationship Id="rId4" Type="http://schemas.openxmlformats.org/officeDocument/2006/relationships/image" Target="../media/image62.png"/></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africaprogresspanel.org/publications/policy-papers/africa-progress-report-2013/"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hyperlink" Target="http://www.rferl.org/content/azerbaijan_gold-field_contract_awarded_to_presidents_family/24569192.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177199" y="2354182"/>
            <a:ext cx="8819536" cy="825909"/>
          </a:xfrm>
        </p:spPr>
        <p:txBody>
          <a:bodyPr>
            <a:normAutofit fontScale="90000"/>
          </a:bodyPr>
          <a:lstStyle/>
          <a:p>
            <a:pPr algn="l" rtl="0"/>
            <a:r>
              <a:rPr lang="uk" sz="3600" b="1" i="0" u="none" baseline="0" dirty="0">
                <a:solidFill>
                  <a:schemeClr val="tx1"/>
                </a:solidFill>
                <a:cs typeface="Arial" panose="020B0604020202020204" pitchFamily="34" charset="0"/>
              </a:rPr>
              <a:t>ІПВГ в Україні: досягнення на даний момент</a:t>
            </a:r>
            <a:r>
              <a:rPr lang="uk" sz="3600" b="1" dirty="0">
                <a:solidFill>
                  <a:schemeClr val="tx1"/>
                </a:solidFill>
                <a:cs typeface="Arial" panose="020B0604020202020204" pitchFamily="34" charset="0"/>
              </a:rPr>
              <a:t/>
            </a:r>
            <a:br>
              <a:rPr lang="uk" sz="3600" b="1" dirty="0">
                <a:solidFill>
                  <a:schemeClr val="tx1"/>
                </a:solidFill>
                <a:cs typeface="Arial" panose="020B0604020202020204" pitchFamily="34" charset="0"/>
              </a:rPr>
            </a:br>
            <a:endParaRPr lang="uk"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194" y="351701"/>
            <a:ext cx="3069342" cy="6004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 y="3444240"/>
            <a:ext cx="2301960" cy="153272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5416"/>
          <a:stretch/>
        </p:blipFill>
        <p:spPr>
          <a:xfrm>
            <a:off x="6768890" y="3443560"/>
            <a:ext cx="2375110" cy="1534185"/>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0064"/>
          <a:stretch/>
        </p:blipFill>
        <p:spPr>
          <a:xfrm>
            <a:off x="2456639" y="3444240"/>
            <a:ext cx="2130328" cy="153272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8979"/>
          <a:stretch/>
        </p:blipFill>
        <p:spPr>
          <a:xfrm>
            <a:off x="4721999" y="3443437"/>
            <a:ext cx="1885054" cy="1534449"/>
          </a:xfrm>
          <a:prstGeom prst="rect">
            <a:avLst/>
          </a:prstGeom>
        </p:spPr>
      </p:pic>
      <p:sp>
        <p:nvSpPr>
          <p:cNvPr id="2" name="TextBox 1"/>
          <p:cNvSpPr txBox="1"/>
          <p:nvPr/>
        </p:nvSpPr>
        <p:spPr>
          <a:xfrm>
            <a:off x="4586967" y="5241111"/>
            <a:ext cx="3207288" cy="1477328"/>
          </a:xfrm>
          <a:prstGeom prst="rect">
            <a:avLst/>
          </a:prstGeom>
          <a:noFill/>
        </p:spPr>
        <p:txBody>
          <a:bodyPr wrap="none" rtlCol="0">
            <a:spAutoFit/>
          </a:bodyPr>
          <a:lstStyle/>
          <a:p>
            <a:pPr algn="l" rtl="0"/>
            <a:r>
              <a:rPr lang="uk" b="1" i="0" u="none" baseline="0" dirty="0">
                <a:solidFill>
                  <a:schemeClr val="tx2">
                    <a:lumMod val="90000"/>
                    <a:lumOff val="10000"/>
                  </a:schemeClr>
                </a:solidFill>
              </a:rPr>
              <a:t>Ендрю Шлеффель</a:t>
            </a:r>
          </a:p>
          <a:p>
            <a:pPr algn="l" rtl="0"/>
            <a:r>
              <a:rPr lang="uk" b="1" i="0" u="none" baseline="0" dirty="0">
                <a:solidFill>
                  <a:schemeClr val="tx2">
                    <a:lumMod val="90000"/>
                    <a:lumOff val="10000"/>
                  </a:schemeClr>
                </a:solidFill>
              </a:rPr>
              <a:t>Технічний керівник ІПВГ</a:t>
            </a:r>
          </a:p>
          <a:p>
            <a:pPr algn="l" rtl="0"/>
            <a:r>
              <a:rPr lang="uk" b="1" i="0" u="none" baseline="0" dirty="0">
                <a:solidFill>
                  <a:schemeClr val="tx2">
                    <a:lumMod val="90000"/>
                    <a:lumOff val="10000"/>
                  </a:schemeClr>
                </a:solidFill>
              </a:rPr>
              <a:t>Глобальна практика в галузях </a:t>
            </a:r>
          </a:p>
          <a:p>
            <a:pPr algn="l" rtl="0"/>
            <a:r>
              <a:rPr lang="uk" b="1" i="0" u="none" baseline="0" dirty="0">
                <a:solidFill>
                  <a:schemeClr val="tx2">
                    <a:lumMod val="90000"/>
                    <a:lumOff val="10000"/>
                  </a:schemeClr>
                </a:solidFill>
              </a:rPr>
              <a:t>енергетики та видобування</a:t>
            </a:r>
          </a:p>
          <a:p>
            <a:pPr algn="l" rtl="0"/>
            <a:r>
              <a:rPr lang="uk" b="1" i="0" u="none" baseline="0" dirty="0">
                <a:solidFill>
                  <a:schemeClr val="tx2">
                    <a:lumMod val="90000"/>
                    <a:lumOff val="10000"/>
                  </a:schemeClr>
                </a:solidFill>
              </a:rPr>
              <a:t>aschloeffel@worldbank.org </a:t>
            </a:r>
            <a:endParaRPr lang="uk" b="1" dirty="0">
              <a:solidFill>
                <a:schemeClr val="tx2">
                  <a:lumMod val="90000"/>
                  <a:lumOff val="10000"/>
                </a:schemeClr>
              </a:solidFill>
            </a:endParaRPr>
          </a:p>
        </p:txBody>
      </p:sp>
    </p:spTree>
    <p:extLst>
      <p:ext uri="{BB962C8B-B14F-4D97-AF65-F5344CB8AC3E}">
        <p14:creationId xmlns:p14="http://schemas.microsoft.com/office/powerpoint/2010/main" val="693658015"/>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78" y="586212"/>
            <a:ext cx="8653263" cy="5859744"/>
          </a:xfrm>
        </p:spPr>
        <p:txBody>
          <a:bodyPr>
            <a:normAutofit fontScale="92500" lnSpcReduction="10000"/>
          </a:bodyPr>
          <a:lstStyle/>
          <a:p>
            <a:pPr algn="l" rtl="0" fontAlgn="ctr"/>
            <a:r>
              <a:rPr lang="uk" sz="2300" b="0" i="0" u="none" baseline="0" dirty="0"/>
              <a:t>Перший крок: провести аудит вимог, невиконаних у першому Звіті</a:t>
            </a:r>
          </a:p>
          <a:p>
            <a:pPr algn="l" rtl="0" fontAlgn="ctr">
              <a:spcBef>
                <a:spcPts val="600"/>
              </a:spcBef>
            </a:pPr>
            <a:r>
              <a:rPr lang="uk" sz="2300" b="0" i="0" u="none" baseline="0" dirty="0"/>
              <a:t>Проблеми обсягу:</a:t>
            </a:r>
          </a:p>
          <a:p>
            <a:pPr lvl="1" algn="l" rtl="0" fontAlgn="ctr"/>
            <a:r>
              <a:rPr lang="uk" sz="2300" b="0" i="0" u="none" baseline="0" dirty="0"/>
              <a:t>необхідність включення гірничої галузі, причому процес визначення обсягів у цій галузі може тривати довго й тому має розпочатись якомога скоріше</a:t>
            </a:r>
          </a:p>
          <a:p>
            <a:pPr lvl="1" algn="l" rtl="0" fontAlgn="ctr"/>
            <a:r>
              <a:rPr lang="uk" sz="2300" b="0" i="0" u="none" baseline="0" dirty="0"/>
              <a:t>необхідність з'ясування (і, можливо, включення) платежів за транспортування нафти та газу (трубопроводами)</a:t>
            </a:r>
          </a:p>
          <a:p>
            <a:pPr lvl="1" algn="l" rtl="0" fontAlgn="ctr"/>
            <a:r>
              <a:rPr lang="uk" sz="2300" b="0" i="0" u="none" baseline="0" dirty="0"/>
              <a:t>чи є якісь інші суттєві потоки доходів, які не було включено???</a:t>
            </a:r>
            <a:endParaRPr lang="uk" sz="2300" dirty="0"/>
          </a:p>
          <a:p>
            <a:pPr algn="l" rtl="0" fontAlgn="ctr"/>
            <a:r>
              <a:rPr lang="uk" sz="2300" b="0" i="0" u="none" baseline="0" dirty="0"/>
              <a:t>Необхідність більш ефективного визначення «суб'єктів, суттєвих з точки зору звітності»</a:t>
            </a:r>
          </a:p>
          <a:p>
            <a:pPr lvl="1" algn="l" rtl="0" fontAlgn="ctr"/>
            <a:r>
              <a:rPr lang="uk" sz="2300" b="0" i="0" u="none" baseline="0" dirty="0"/>
              <a:t>Які альтернативні дані, що їх збирає уряд, можуть бути використані для з'ясування суттєвості компаній галузі? Рентна плата?</a:t>
            </a:r>
            <a:endParaRPr lang="uk" sz="2300" dirty="0"/>
          </a:p>
          <a:p>
            <a:pPr lvl="1" algn="l" rtl="0" fontAlgn="ctr"/>
            <a:r>
              <a:rPr lang="uk" sz="2300" b="0" i="0" u="none" baseline="0" dirty="0"/>
              <a:t>Чи може уряд надати список компаній, які, взяті разом, приносять 95% усіх доходів? </a:t>
            </a:r>
          </a:p>
          <a:p>
            <a:pPr lvl="1" algn="l" rtl="0" fontAlgn="ctr"/>
            <a:r>
              <a:rPr lang="uk" sz="2300" b="0" i="0" u="none" baseline="0" dirty="0"/>
              <a:t>Чи представлено гірничу галузь у БГЗО? Чи може це стати проблемою в майбутньому?</a:t>
            </a:r>
          </a:p>
          <a:p>
            <a:pPr marL="228600" lvl="1" algn="l" rtl="0" fontAlgn="ctr">
              <a:spcBef>
                <a:spcPts val="1000"/>
              </a:spcBef>
            </a:pPr>
            <a:r>
              <a:rPr lang="uk" sz="2300" b="0" i="0" u="none" baseline="0" dirty="0"/>
              <a:t>За результатами подання 2-го звіту визнання «дотримання» є малоймовірним, але добитись визнання «змістовного поступу» цілком реально</a:t>
            </a:r>
            <a:endParaRPr lang="uk" sz="2300" dirty="0"/>
          </a:p>
          <a:p>
            <a:pPr lvl="1" algn="l" rtl="0" fontAlgn="ctr"/>
            <a:endParaRPr lang="uk" sz="2300" dirty="0"/>
          </a:p>
          <a:p>
            <a:pPr lvl="1" algn="l" rtl="0" fontAlgn="ctr"/>
            <a:endParaRPr lang="uk" sz="2300" dirty="0"/>
          </a:p>
        </p:txBody>
      </p:sp>
      <p:sp>
        <p:nvSpPr>
          <p:cNvPr id="8" name="Titel 1"/>
          <p:cNvSpPr>
            <a:spLocks noGrp="1"/>
          </p:cNvSpPr>
          <p:nvPr>
            <p:ph type="title"/>
          </p:nvPr>
        </p:nvSpPr>
        <p:spPr>
          <a:xfrm>
            <a:off x="2111022" y="101597"/>
            <a:ext cx="3555129" cy="477798"/>
          </a:xfrm>
        </p:spPr>
        <p:txBody>
          <a:bodyPr>
            <a:noAutofit/>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Подальші кроки</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590620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78" y="631148"/>
            <a:ext cx="8653263" cy="3566792"/>
          </a:xfrm>
        </p:spPr>
        <p:txBody>
          <a:bodyPr>
            <a:noAutofit/>
          </a:bodyPr>
          <a:lstStyle/>
          <a:p>
            <a:pPr lvl="1" algn="l" rtl="0" fontAlgn="ctr"/>
            <a:endParaRPr lang="uk" sz="2000" dirty="0"/>
          </a:p>
          <a:p>
            <a:pPr lvl="1" algn="l" rtl="0" fontAlgn="ctr"/>
            <a:endParaRPr lang="uk" sz="2000" dirty="0"/>
          </a:p>
        </p:txBody>
      </p:sp>
      <p:sp>
        <p:nvSpPr>
          <p:cNvPr id="8" name="Titel 1"/>
          <p:cNvSpPr>
            <a:spLocks noGrp="1"/>
          </p:cNvSpPr>
          <p:nvPr>
            <p:ph type="title"/>
          </p:nvPr>
        </p:nvSpPr>
        <p:spPr>
          <a:xfrm>
            <a:off x="1787608" y="392249"/>
            <a:ext cx="6645191" cy="477798"/>
          </a:xfrm>
        </p:spPr>
        <p:txBody>
          <a:bodyPr>
            <a:noAutofit/>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Адаптоване впровадження... </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
        <p:nvSpPr>
          <p:cNvPr id="2" name="Rectangle 1"/>
          <p:cNvSpPr/>
          <p:nvPr/>
        </p:nvSpPr>
        <p:spPr>
          <a:xfrm>
            <a:off x="362119" y="1005344"/>
            <a:ext cx="8482622" cy="5170646"/>
          </a:xfrm>
          <a:prstGeom prst="rect">
            <a:avLst/>
          </a:prstGeom>
        </p:spPr>
        <p:txBody>
          <a:bodyPr wrap="square">
            <a:spAutoFit/>
          </a:bodyPr>
          <a:lstStyle/>
          <a:p>
            <a:pPr marL="285750" indent="-285750" algn="l" rtl="0">
              <a:buFont typeface="Arial" panose="020B0604020202020204" pitchFamily="34" charset="0"/>
              <a:buChar char="•"/>
            </a:pPr>
            <a:r>
              <a:rPr lang="uk" sz="2200" b="0" i="0" u="none" baseline="0" dirty="0"/>
              <a:t>Якщо багатостороння група заінтересованих осіб дійде висновку про те, що вона зіткнулась із </a:t>
            </a:r>
            <a:r>
              <a:rPr lang="uk" sz="2200" b="0" i="0" u="none" baseline="0" dirty="0">
                <a:solidFill>
                  <a:srgbClr val="FF0000"/>
                </a:solidFill>
              </a:rPr>
              <a:t>винятковими обставинами,</a:t>
            </a:r>
            <a:r>
              <a:rPr lang="uk" sz="2200" b="0" i="0" u="none" baseline="0" dirty="0"/>
              <a:t> які </a:t>
            </a:r>
            <a:r>
              <a:rPr lang="uk" sz="2200" b="0" i="0" u="none" baseline="0" dirty="0">
                <a:solidFill>
                  <a:srgbClr val="FF0000"/>
                </a:solidFill>
              </a:rPr>
              <a:t>вимагають відхилення від вимог до впровадження,</a:t>
            </a:r>
            <a:r>
              <a:rPr lang="uk" sz="2200" b="0" i="0" u="none" baseline="0" dirty="0"/>
              <a:t> то вона має звернутись до Правління ІПВГ по дозвіл на адаптоване впровадження. </a:t>
            </a:r>
            <a:endParaRPr lang="uk" sz="2200" dirty="0"/>
          </a:p>
          <a:p>
            <a:pPr marL="285750" indent="-285750" algn="l" rtl="0">
              <a:buFont typeface="Arial" panose="020B0604020202020204" pitchFamily="34" charset="0"/>
              <a:buChar char="•"/>
            </a:pPr>
            <a:r>
              <a:rPr lang="uk" sz="2200" b="0" i="0" u="none" baseline="0" dirty="0"/>
              <a:t>Відповідний запит має бути </a:t>
            </a:r>
            <a:r>
              <a:rPr lang="uk" sz="2200" b="0" i="0" u="none" baseline="0" dirty="0">
                <a:solidFill>
                  <a:srgbClr val="FF0000"/>
                </a:solidFill>
              </a:rPr>
              <a:t>схвалений БГЗО</a:t>
            </a:r>
            <a:r>
              <a:rPr lang="uk" sz="2200" b="0" i="0" u="none" baseline="0" dirty="0"/>
              <a:t> та </a:t>
            </a:r>
            <a:r>
              <a:rPr lang="uk" sz="2200" b="0" i="0" u="none" baseline="0" dirty="0">
                <a:solidFill>
                  <a:srgbClr val="FF0000"/>
                </a:solidFill>
              </a:rPr>
              <a:t>зазначений у плані робіт</a:t>
            </a:r>
            <a:r>
              <a:rPr lang="uk" sz="2200" b="0" i="0" u="none" baseline="0" dirty="0"/>
              <a:t>. </a:t>
            </a:r>
            <a:endParaRPr lang="uk" sz="2200" dirty="0"/>
          </a:p>
          <a:p>
            <a:pPr marL="742950" lvl="1" indent="-285750" algn="l" rtl="0">
              <a:buFont typeface="Arial" panose="020B0604020202020204" pitchFamily="34" charset="0"/>
              <a:buChar char="•"/>
            </a:pPr>
            <a:r>
              <a:rPr lang="uk" sz="2200" b="0" i="0" u="none" baseline="0" dirty="0"/>
              <a:t>Запит має містити обґрунтування необхідності адаптованого впровадження. </a:t>
            </a:r>
            <a:endParaRPr lang="uk" sz="2200" dirty="0"/>
          </a:p>
          <a:p>
            <a:pPr marL="285750" indent="-285750" algn="l" rtl="0">
              <a:buFont typeface="Arial" panose="020B0604020202020204" pitchFamily="34" charset="0"/>
              <a:buChar char="•"/>
            </a:pPr>
            <a:r>
              <a:rPr lang="uk" sz="2200" b="0" i="0" u="none" baseline="0" dirty="0"/>
              <a:t>Правління ІПВГ розглядає можливість адаптації лише за </a:t>
            </a:r>
            <a:r>
              <a:rPr lang="uk" sz="2200" b="0" i="0" u="none" baseline="0" dirty="0">
                <a:solidFill>
                  <a:srgbClr val="FF0000"/>
                </a:solidFill>
              </a:rPr>
              <a:t>виняткових обставин</a:t>
            </a:r>
            <a:r>
              <a:rPr lang="uk" sz="2200" b="0" i="0" u="none" baseline="0" dirty="0"/>
              <a:t>. </a:t>
            </a:r>
            <a:endParaRPr lang="uk" sz="2200" dirty="0"/>
          </a:p>
          <a:p>
            <a:pPr marL="285750" indent="-285750" algn="l" rtl="0">
              <a:buFont typeface="Arial" panose="020B0604020202020204" pitchFamily="34" charset="0"/>
              <a:buChar char="•"/>
            </a:pPr>
            <a:r>
              <a:rPr lang="uk" sz="2200" b="0" i="0" u="none" baseline="0" dirty="0"/>
              <a:t>Під час розгляду таких запитів Правління ІПВГ віддає пріоритет необхідності порівнянного ставлення до різних країн і забезпечення </a:t>
            </a:r>
            <a:r>
              <a:rPr lang="uk" sz="2200" b="0" i="0" u="none" baseline="0" dirty="0">
                <a:solidFill>
                  <a:srgbClr val="FF0000"/>
                </a:solidFill>
              </a:rPr>
              <a:t>додержання Принципів ІПВГ</a:t>
            </a:r>
            <a:r>
              <a:rPr lang="uk" sz="2200" b="0" i="0" u="none" baseline="0" dirty="0"/>
              <a:t>, включаючи забезпечення достатньої інклюзивності процесу ІПВГ, повноти й достовірності Звіту ІПВГ, а також його внеску в суспільне обговорення. </a:t>
            </a:r>
            <a:endParaRPr lang="uk" sz="2200" dirty="0"/>
          </a:p>
        </p:txBody>
      </p:sp>
    </p:spTree>
    <p:extLst>
      <p:ext uri="{BB962C8B-B14F-4D97-AF65-F5344CB8AC3E}">
        <p14:creationId xmlns:p14="http://schemas.microsoft.com/office/powerpoint/2010/main" val="3514978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177199" y="2354182"/>
            <a:ext cx="8819536" cy="825909"/>
          </a:xfrm>
        </p:spPr>
        <p:txBody>
          <a:bodyPr>
            <a:normAutofit fontScale="90000"/>
          </a:bodyPr>
          <a:lstStyle/>
          <a:p>
            <a:pPr algn="l" rtl="0"/>
            <a:r>
              <a:rPr lang="uk" sz="3600" b="1" i="0" u="none" baseline="0">
                <a:solidFill>
                  <a:schemeClr val="tx1"/>
                </a:solidFill>
                <a:cs typeface="Arial" panose="020B0604020202020204" pitchFamily="34" charset="0"/>
              </a:rPr>
              <a:t>Зміни у Стандарті ІПВГ</a:t>
            </a:r>
            <a:r>
              <a:rPr lang="uk" sz="3600" b="1">
                <a:solidFill>
                  <a:schemeClr val="tx1"/>
                </a:solidFill>
                <a:cs typeface="Arial" panose="020B0604020202020204" pitchFamily="34" charset="0"/>
              </a:rPr>
              <a:t/>
            </a:r>
            <a:br>
              <a:rPr lang="uk" sz="3600" b="1">
                <a:solidFill>
                  <a:schemeClr val="tx1"/>
                </a:solidFill>
                <a:cs typeface="Arial" panose="020B0604020202020204" pitchFamily="34" charset="0"/>
              </a:rPr>
            </a:br>
            <a:endParaRPr lang="uk" dirty="0">
              <a:solidFill>
                <a:schemeClr val="tx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194" y="351701"/>
            <a:ext cx="3069342" cy="60045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7" y="3444240"/>
            <a:ext cx="2301960" cy="1532722"/>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b="15416"/>
          <a:stretch/>
        </p:blipFill>
        <p:spPr>
          <a:xfrm>
            <a:off x="6768890" y="3443560"/>
            <a:ext cx="2375110" cy="1534185"/>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10064"/>
          <a:stretch/>
        </p:blipFill>
        <p:spPr>
          <a:xfrm>
            <a:off x="2456639" y="3444240"/>
            <a:ext cx="2130328" cy="1532722"/>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b="8979"/>
          <a:stretch/>
        </p:blipFill>
        <p:spPr>
          <a:xfrm>
            <a:off x="4721999" y="3443437"/>
            <a:ext cx="1885054" cy="1534449"/>
          </a:xfrm>
          <a:prstGeom prst="rect">
            <a:avLst/>
          </a:prstGeom>
        </p:spPr>
      </p:pic>
      <p:sp>
        <p:nvSpPr>
          <p:cNvPr id="2" name="TextBox 1"/>
          <p:cNvSpPr txBox="1"/>
          <p:nvPr/>
        </p:nvSpPr>
        <p:spPr>
          <a:xfrm>
            <a:off x="4586967" y="4916629"/>
            <a:ext cx="3207288" cy="1477328"/>
          </a:xfrm>
          <a:prstGeom prst="rect">
            <a:avLst/>
          </a:prstGeom>
          <a:noFill/>
        </p:spPr>
        <p:txBody>
          <a:bodyPr wrap="none" rtlCol="0">
            <a:spAutoFit/>
          </a:bodyPr>
          <a:lstStyle/>
          <a:p>
            <a:pPr algn="l" rtl="0"/>
            <a:r>
              <a:rPr lang="uk" b="1" i="0" u="none" baseline="0" dirty="0">
                <a:solidFill>
                  <a:schemeClr val="tx2">
                    <a:lumMod val="90000"/>
                    <a:lumOff val="10000"/>
                  </a:schemeClr>
                </a:solidFill>
              </a:rPr>
              <a:t>Ендрю Шлеффель</a:t>
            </a:r>
          </a:p>
          <a:p>
            <a:pPr algn="l" rtl="0"/>
            <a:r>
              <a:rPr lang="uk" b="1" i="0" u="none" baseline="0" dirty="0">
                <a:solidFill>
                  <a:schemeClr val="tx2">
                    <a:lumMod val="90000"/>
                    <a:lumOff val="10000"/>
                  </a:schemeClr>
                </a:solidFill>
              </a:rPr>
              <a:t>Технічний керівник ІПВГ</a:t>
            </a:r>
          </a:p>
          <a:p>
            <a:pPr algn="l" rtl="0"/>
            <a:r>
              <a:rPr lang="uk" b="1" i="0" u="none" baseline="0" dirty="0">
                <a:solidFill>
                  <a:schemeClr val="tx2">
                    <a:lumMod val="90000"/>
                    <a:lumOff val="10000"/>
                  </a:schemeClr>
                </a:solidFill>
              </a:rPr>
              <a:t>Глобальна практика в галузях </a:t>
            </a:r>
          </a:p>
          <a:p>
            <a:pPr algn="l" rtl="0"/>
            <a:r>
              <a:rPr lang="uk" b="1" i="0" u="none" baseline="0" dirty="0">
                <a:solidFill>
                  <a:schemeClr val="tx2">
                    <a:lumMod val="90000"/>
                    <a:lumOff val="10000"/>
                  </a:schemeClr>
                </a:solidFill>
              </a:rPr>
              <a:t>енергетики та видобування</a:t>
            </a:r>
          </a:p>
          <a:p>
            <a:pPr algn="l" rtl="0"/>
            <a:r>
              <a:rPr lang="uk" b="1" i="0" u="none" baseline="0" dirty="0">
                <a:solidFill>
                  <a:schemeClr val="tx2">
                    <a:lumMod val="90000"/>
                    <a:lumOff val="10000"/>
                  </a:schemeClr>
                </a:solidFill>
              </a:rPr>
              <a:t>aschloeffel@worldbank.org </a:t>
            </a:r>
            <a:endParaRPr lang="uk" b="1" dirty="0">
              <a:solidFill>
                <a:schemeClr val="tx2">
                  <a:lumMod val="90000"/>
                  <a:lumOff val="10000"/>
                </a:schemeClr>
              </a:solidFill>
            </a:endParaRPr>
          </a:p>
        </p:txBody>
      </p:sp>
    </p:spTree>
    <p:extLst>
      <p:ext uri="{BB962C8B-B14F-4D97-AF65-F5344CB8AC3E}">
        <p14:creationId xmlns:p14="http://schemas.microsoft.com/office/powerpoint/2010/main" val="186118099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1581150" y="234600"/>
            <a:ext cx="6083300" cy="477798"/>
          </a:xfrm>
        </p:spPr>
        <p:txBody>
          <a:bodyPr>
            <a:noAutofit/>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Зміни у Стандарті ІПВГ</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
        <p:nvSpPr>
          <p:cNvPr id="4" name="Content Placeholder 2"/>
          <p:cNvSpPr>
            <a:spLocks noGrp="1"/>
          </p:cNvSpPr>
          <p:nvPr>
            <p:ph idx="1"/>
          </p:nvPr>
        </p:nvSpPr>
        <p:spPr>
          <a:xfrm>
            <a:off x="208323" y="934171"/>
            <a:ext cx="8828954" cy="5432761"/>
          </a:xfrm>
        </p:spPr>
        <p:txBody>
          <a:bodyPr>
            <a:normAutofit fontScale="92500" lnSpcReduction="10000"/>
          </a:bodyPr>
          <a:lstStyle/>
          <a:p>
            <a:pPr algn="l" rtl="0"/>
            <a:r>
              <a:rPr lang="uk" sz="2200" b="0" i="0" u="none" baseline="0" dirty="0"/>
              <a:t>Стандарт ІПВГ було затверджено на Глобальній конференції в Сіднеї у 2013 році</a:t>
            </a:r>
          </a:p>
          <a:p>
            <a:pPr lvl="1" algn="l" rtl="0">
              <a:spcBef>
                <a:spcPts val="600"/>
              </a:spcBef>
            </a:pPr>
            <a:r>
              <a:rPr lang="uk" sz="2200" b="0" i="0" u="none" baseline="0" dirty="0"/>
              <a:t>Він став значним кроком уперед у порівнянні з чинними Правилами ІПВГ</a:t>
            </a:r>
          </a:p>
          <a:p>
            <a:pPr algn="l" rtl="0"/>
            <a:r>
              <a:rPr lang="uk" sz="2200" b="0" i="0" u="none" baseline="0" dirty="0"/>
              <a:t>Він містить низку передових вимог</a:t>
            </a:r>
          </a:p>
          <a:p>
            <a:pPr algn="l" rtl="0"/>
            <a:r>
              <a:rPr lang="uk" sz="2200" b="0" i="0" u="none" baseline="0" dirty="0"/>
              <a:t>Але з часом довелось визнати наявність у деяких із нових вимог прогалин, упущень і проблемних моментів</a:t>
            </a:r>
          </a:p>
          <a:p>
            <a:pPr lvl="1" algn="l" rtl="0"/>
            <a:r>
              <a:rPr lang="uk" sz="2200" b="0" i="0" u="none" baseline="0" dirty="0"/>
              <a:t>Деякі проблеми було залишено без розв'язання ще під час опрацювання Стандарту. Деякі з них стали помітними тоді, коли різні країни почали впроваджувати Стандарт.</a:t>
            </a:r>
          </a:p>
          <a:p>
            <a:pPr algn="l" rtl="0"/>
            <a:r>
              <a:rPr lang="uk" sz="2200" b="0" i="0" u="none" baseline="0" dirty="0"/>
              <a:t>Проведені у 2015 році консультації «ІПВГ в найближчі 3-5 років» були присвячені проблемам</a:t>
            </a:r>
          </a:p>
          <a:p>
            <a:pPr marL="749300" algn="l" rtl="0"/>
            <a:r>
              <a:rPr lang="uk" sz="2200" b="1" i="0" u="none" baseline="0" dirty="0">
                <a:solidFill>
                  <a:srgbClr val="FF0000"/>
                </a:solidFill>
              </a:rPr>
              <a:t>Посилення впливу </a:t>
            </a:r>
          </a:p>
          <a:p>
            <a:pPr marL="749300" algn="l" rtl="0"/>
            <a:r>
              <a:rPr lang="uk" sz="2200" b="1" i="0" u="none" baseline="0" dirty="0">
                <a:solidFill>
                  <a:srgbClr val="FF0000"/>
                </a:solidFill>
              </a:rPr>
              <a:t>Забезпечення змістовності діалогу з питань державної політики</a:t>
            </a:r>
          </a:p>
          <a:p>
            <a:pPr marL="749300" algn="l" rtl="0"/>
            <a:r>
              <a:rPr lang="uk" sz="2200" b="1" i="0" u="none" baseline="0" dirty="0">
                <a:solidFill>
                  <a:srgbClr val="FF0000"/>
                </a:solidFill>
              </a:rPr>
              <a:t>Коригувань і роз'яснень </a:t>
            </a:r>
          </a:p>
          <a:p>
            <a:pPr marL="749300" algn="l" rtl="0"/>
            <a:r>
              <a:rPr lang="uk" sz="2200" b="1" i="0" u="none" baseline="0" dirty="0">
                <a:solidFill>
                  <a:srgbClr val="FF0000"/>
                </a:solidFill>
              </a:rPr>
              <a:t>Поліпшенню оцінки</a:t>
            </a:r>
          </a:p>
          <a:p>
            <a:pPr marL="749300" algn="l" rtl="0"/>
            <a:r>
              <a:rPr lang="uk" sz="2200" b="1" i="0" u="none" baseline="0" dirty="0">
                <a:solidFill>
                  <a:srgbClr val="FF0000"/>
                </a:solidFill>
              </a:rPr>
              <a:t>Зміцненню внутрішнього врядування в ІПВГ</a:t>
            </a:r>
            <a:r>
              <a:rPr lang="uk" sz="2200" dirty="0"/>
              <a:t/>
            </a:r>
            <a:br>
              <a:rPr lang="uk" sz="2200" dirty="0"/>
            </a:br>
            <a:endParaRPr lang="uk" sz="2200" dirty="0"/>
          </a:p>
          <a:p>
            <a:pPr lvl="0" algn="l" rtl="0"/>
            <a:endParaRPr lang="uk" sz="2200" dirty="0"/>
          </a:p>
        </p:txBody>
      </p:sp>
    </p:spTree>
    <p:extLst>
      <p:ext uri="{BB962C8B-B14F-4D97-AF65-F5344CB8AC3E}">
        <p14:creationId xmlns:p14="http://schemas.microsoft.com/office/powerpoint/2010/main" val="2592420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529198" y="216625"/>
            <a:ext cx="6196180"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Глобальна конференція ІПВГ 2016 року</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55417" y="825328"/>
            <a:ext cx="8989079" cy="5201424"/>
          </a:xfrm>
          <a:prstGeom prst="rect">
            <a:avLst/>
          </a:prstGeom>
        </p:spPr>
        <p:txBody>
          <a:bodyPr wrap="square">
            <a:spAutoFit/>
          </a:bodyPr>
          <a:lstStyle/>
          <a:p>
            <a:pPr algn="l" rtl="0">
              <a:spcAft>
                <a:spcPts val="600"/>
              </a:spcAft>
            </a:pPr>
            <a:r>
              <a:rPr lang="uk" sz="2000" b="1" i="0" u="none" baseline="0" dirty="0">
                <a:solidFill>
                  <a:srgbClr val="FF0000"/>
                </a:solidFill>
              </a:rPr>
              <a:t>Стандарт ІПВГ в оновленій редакції 2016 року</a:t>
            </a:r>
          </a:p>
          <a:p>
            <a:pPr algn="l" rtl="0">
              <a:spcAft>
                <a:spcPts val="600"/>
              </a:spcAft>
            </a:pPr>
            <a:r>
              <a:rPr lang="uk" b="1" i="0" u="none" baseline="0" dirty="0">
                <a:solidFill>
                  <a:srgbClr val="0070C0"/>
                </a:solidFill>
              </a:rPr>
              <a:t>Основні зміни:</a:t>
            </a:r>
          </a:p>
          <a:p>
            <a:pPr marL="457200" indent="-457200" algn="l" rtl="0">
              <a:spcAft>
                <a:spcPts val="600"/>
              </a:spcAft>
              <a:buFont typeface="+mj-lt"/>
              <a:buAutoNum type="arabicPeriod"/>
            </a:pPr>
            <a:r>
              <a:rPr lang="uk" b="0" i="0" u="none" baseline="0" dirty="0">
                <a:solidFill>
                  <a:srgbClr val="0070C0"/>
                </a:solidFill>
              </a:rPr>
              <a:t>Управління БГЗО: висунення/вибори/добові</a:t>
            </a:r>
          </a:p>
          <a:p>
            <a:pPr marL="457200" indent="-457200" algn="l" rtl="0">
              <a:spcAft>
                <a:spcPts val="600"/>
              </a:spcAft>
              <a:buFont typeface="+mj-lt"/>
              <a:buAutoNum type="arabicPeriod"/>
            </a:pPr>
            <a:endParaRPr lang="uk" dirty="0">
              <a:solidFill>
                <a:srgbClr val="0070C0"/>
              </a:solidFill>
            </a:endParaRPr>
          </a:p>
          <a:p>
            <a:pPr marL="457200" indent="-457200" algn="l" rtl="0">
              <a:spcAft>
                <a:spcPts val="600"/>
              </a:spcAft>
              <a:buFont typeface="+mj-lt"/>
              <a:buAutoNum type="arabicPeriod"/>
            </a:pPr>
            <a:r>
              <a:rPr lang="uk" b="0" i="0" u="none" baseline="0" dirty="0">
                <a:solidFill>
                  <a:srgbClr val="0070C0"/>
                </a:solidFill>
              </a:rPr>
              <a:t>Забезпечення </a:t>
            </a:r>
            <a:r>
              <a:rPr lang="uk" b="0" i="1" u="none" baseline="0" dirty="0">
                <a:solidFill>
                  <a:srgbClr val="0070C0"/>
                </a:solidFill>
              </a:rPr>
              <a:t>актуалізованої </a:t>
            </a:r>
            <a:r>
              <a:rPr lang="uk" b="0" i="0" u="none" baseline="0" dirty="0">
                <a:solidFill>
                  <a:srgbClr val="0070C0"/>
                </a:solidFill>
              </a:rPr>
              <a:t>звітності — </a:t>
            </a:r>
            <a:r>
              <a:rPr lang="uk" b="0" i="1" u="none" baseline="0" dirty="0">
                <a:solidFill>
                  <a:srgbClr val="0070C0"/>
                </a:solidFill>
              </a:rPr>
              <a:t>«майбутнє» </a:t>
            </a:r>
            <a:r>
              <a:rPr lang="uk" b="0" i="0" u="none" baseline="0" dirty="0">
                <a:solidFill>
                  <a:srgbClr val="0070C0"/>
                </a:solidFill>
              </a:rPr>
              <a:t>ІПВГ</a:t>
            </a:r>
          </a:p>
          <a:p>
            <a:pPr lvl="1" algn="l" rtl="0">
              <a:spcAft>
                <a:spcPts val="600"/>
              </a:spcAft>
            </a:pPr>
            <a:r>
              <a:rPr lang="uk" b="0" i="0" u="none" strike="sngStrike" baseline="0" dirty="0">
                <a:solidFill>
                  <a:srgbClr val="0070C0"/>
                </a:solidFill>
              </a:rPr>
              <a:t>У Звітах ІПВГ має розкриватись</a:t>
            </a:r>
            <a:r>
              <a:rPr lang="uk" b="0" i="0" u="none" baseline="0" dirty="0">
                <a:solidFill>
                  <a:srgbClr val="0070C0"/>
                </a:solidFill>
              </a:rPr>
              <a:t> </a:t>
            </a:r>
          </a:p>
          <a:p>
            <a:pPr lvl="1" algn="l" rtl="0">
              <a:spcAft>
                <a:spcPts val="600"/>
              </a:spcAft>
            </a:pPr>
            <a:r>
              <a:rPr lang="uk" b="0" i="1" u="sng" baseline="0" dirty="0">
                <a:solidFill>
                  <a:srgbClr val="0070C0"/>
                </a:solidFill>
              </a:rPr>
              <a:t>Країни, що впроваджують</a:t>
            </a:r>
            <a:r>
              <a:rPr lang="uk" b="0" i="1" u="none" baseline="0" dirty="0">
                <a:solidFill>
                  <a:srgbClr val="0070C0"/>
                </a:solidFill>
              </a:rPr>
              <a:t>, зобов'язані розкривати</a:t>
            </a:r>
          </a:p>
          <a:p>
            <a:pPr lvl="1" algn="l" rtl="0">
              <a:spcAft>
                <a:spcPts val="600"/>
              </a:spcAft>
            </a:pPr>
            <a:endParaRPr lang="uk" i="1" dirty="0">
              <a:solidFill>
                <a:srgbClr val="0070C0"/>
              </a:solidFill>
            </a:endParaRPr>
          </a:p>
          <a:p>
            <a:pPr lvl="1" indent="-457200" algn="l" rtl="0">
              <a:spcAft>
                <a:spcPts val="600"/>
              </a:spcAft>
              <a:buFont typeface="+mj-lt"/>
              <a:buAutoNum type="arabicPeriod" startAt="3"/>
            </a:pPr>
            <a:r>
              <a:rPr lang="uk" b="0" i="0" u="none" baseline="0" dirty="0">
                <a:solidFill>
                  <a:srgbClr val="0070C0"/>
                </a:solidFill>
              </a:rPr>
              <a:t>З огляду на впровадження актуалізації більший наголос робиться на наданні </a:t>
            </a:r>
            <a:r>
              <a:rPr lang="uk" b="1" i="0" u="none" baseline="0" dirty="0">
                <a:solidFill>
                  <a:srgbClr val="0070C0"/>
                </a:solidFill>
              </a:rPr>
              <a:t>відкритих даних</a:t>
            </a:r>
          </a:p>
          <a:p>
            <a:pPr marL="450850" lvl="1" indent="-342900" algn="l" rtl="0">
              <a:spcAft>
                <a:spcPts val="600"/>
              </a:spcAft>
              <a:buFont typeface="Arial" panose="020B0604020202020204" pitchFamily="34" charset="0"/>
              <a:buChar char="•"/>
            </a:pPr>
            <a:r>
              <a:rPr lang="uk" b="0" i="0" u="none" baseline="0" dirty="0">
                <a:solidFill>
                  <a:srgbClr val="0070C0"/>
                </a:solidFill>
              </a:rPr>
              <a:t>Відкритим даним присвячено цілу главу Стандарту в редакції 2016 року</a:t>
            </a:r>
          </a:p>
          <a:p>
            <a:pPr marL="450850" lvl="1" indent="-342900" algn="l" rtl="0">
              <a:spcAft>
                <a:spcPts val="600"/>
              </a:spcAft>
              <a:buFont typeface="Arial" panose="020B0604020202020204" pitchFamily="34" charset="0"/>
              <a:buChar char="•"/>
            </a:pPr>
            <a:r>
              <a:rPr lang="uk" b="0" i="0" u="none" baseline="0" dirty="0">
                <a:solidFill>
                  <a:srgbClr val="0070C0"/>
                </a:solidFill>
              </a:rPr>
              <a:t>Підкреслюється необхідність </a:t>
            </a:r>
            <a:r>
              <a:rPr lang="uk" b="1" i="0" u="none" baseline="0" dirty="0">
                <a:solidFill>
                  <a:srgbClr val="0070C0"/>
                </a:solidFill>
              </a:rPr>
              <a:t>стандартизації форматів</a:t>
            </a:r>
            <a:r>
              <a:rPr lang="uk" b="0" i="0" u="none" baseline="0" dirty="0">
                <a:solidFill>
                  <a:srgbClr val="0070C0"/>
                </a:solidFill>
              </a:rPr>
              <a:t> даних та їх </a:t>
            </a:r>
            <a:r>
              <a:rPr lang="uk" b="1" i="0" u="none" baseline="0" dirty="0">
                <a:solidFill>
                  <a:srgbClr val="0070C0"/>
                </a:solidFill>
              </a:rPr>
              <a:t>доступності</a:t>
            </a:r>
          </a:p>
          <a:p>
            <a:pPr marL="450850" lvl="1" indent="-342900" algn="l" rtl="0">
              <a:spcAft>
                <a:spcPts val="600"/>
              </a:spcAft>
              <a:buFont typeface="Arial" panose="020B0604020202020204" pitchFamily="34" charset="0"/>
              <a:buChar char="•"/>
            </a:pPr>
            <a:r>
              <a:rPr lang="uk" b="0" i="0" u="none" baseline="0" dirty="0">
                <a:solidFill>
                  <a:srgbClr val="0070C0"/>
                </a:solidFill>
              </a:rPr>
              <a:t>БГЗО заохочуються до розкриття даних ще до остаточного завершення роботи над звітами</a:t>
            </a:r>
          </a:p>
          <a:p>
            <a:pPr marL="450850" lvl="1" indent="-342900" algn="l" rtl="0">
              <a:spcAft>
                <a:spcPts val="600"/>
              </a:spcAft>
              <a:buFont typeface="Arial" panose="020B0604020202020204" pitchFamily="34" charset="0"/>
              <a:buChar char="•"/>
            </a:pPr>
            <a:r>
              <a:rPr lang="uk" b="0" i="0" u="none" baseline="0" dirty="0">
                <a:solidFill>
                  <a:srgbClr val="0070C0"/>
                </a:solidFill>
              </a:rPr>
              <a:t>У вільно доступних і відкрито ліцензованих форматах — звіт Світового банку....</a:t>
            </a:r>
          </a:p>
        </p:txBody>
      </p:sp>
      <p:pic>
        <p:nvPicPr>
          <p:cNvPr id="6" name="Picture 5"/>
          <p:cNvPicPr>
            <a:picLocks noChangeAspect="1"/>
          </p:cNvPicPr>
          <p:nvPr/>
        </p:nvPicPr>
        <p:blipFill>
          <a:blip r:embed="rId3"/>
          <a:stretch>
            <a:fillRect/>
          </a:stretch>
        </p:blipFill>
        <p:spPr>
          <a:xfrm>
            <a:off x="7389923" y="101025"/>
            <a:ext cx="1654573" cy="2324675"/>
          </a:xfrm>
          <a:prstGeom prst="rect">
            <a:avLst/>
          </a:prstGeom>
        </p:spPr>
      </p:pic>
      <p:pic>
        <p:nvPicPr>
          <p:cNvPr id="2" name="Picture 1"/>
          <p:cNvPicPr>
            <a:picLocks noChangeAspect="1"/>
          </p:cNvPicPr>
          <p:nvPr/>
        </p:nvPicPr>
        <p:blipFill rotWithShape="1">
          <a:blip r:embed="rId4"/>
          <a:srcRect t="2894"/>
          <a:stretch/>
        </p:blipFill>
        <p:spPr>
          <a:xfrm>
            <a:off x="5809265" y="3338251"/>
            <a:ext cx="714380" cy="786199"/>
          </a:xfrm>
          <a:prstGeom prst="rect">
            <a:avLst/>
          </a:prstGeom>
        </p:spPr>
      </p:pic>
      <p:pic>
        <p:nvPicPr>
          <p:cNvPr id="3" name="Picture 2"/>
          <p:cNvPicPr>
            <a:picLocks noChangeAspect="1"/>
          </p:cNvPicPr>
          <p:nvPr/>
        </p:nvPicPr>
        <p:blipFill rotWithShape="1">
          <a:blip r:embed="rId5"/>
          <a:srcRect b="1550"/>
          <a:stretch/>
        </p:blipFill>
        <p:spPr>
          <a:xfrm>
            <a:off x="6797857" y="3279321"/>
            <a:ext cx="802602" cy="904057"/>
          </a:xfrm>
          <a:prstGeom prst="rect">
            <a:avLst/>
          </a:prstGeom>
        </p:spPr>
      </p:pic>
      <p:pic>
        <p:nvPicPr>
          <p:cNvPr id="7" name="Picture 14" descr="http://opengovpartners.org/us/files/2012/04/ogp_header_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4671" y="3301938"/>
            <a:ext cx="875603" cy="88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571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642374"/>
            <a:ext cx="8845550" cy="6069354"/>
          </a:xfrm>
        </p:spPr>
        <p:txBody>
          <a:bodyPr wrap="square">
            <a:normAutofit fontScale="92500"/>
          </a:bodyPr>
          <a:lstStyle/>
          <a:p>
            <a:pPr marL="457200" indent="-457200" algn="l" rtl="0">
              <a:spcBef>
                <a:spcPts val="600"/>
              </a:spcBef>
              <a:spcAft>
                <a:spcPts val="600"/>
              </a:spcAft>
              <a:buFont typeface="+mj-lt"/>
              <a:buAutoNum type="arabicPeriod" startAt="4"/>
            </a:pPr>
            <a:r>
              <a:rPr lang="uk" sz="2400" b="0" i="0" u="none" baseline="0" dirty="0">
                <a:solidFill>
                  <a:srgbClr val="0070C0"/>
                </a:solidFill>
              </a:rPr>
              <a:t>Роз'яснення з приводу: обсягу ліцензій; подання </a:t>
            </a:r>
            <a:r>
              <a:rPr lang="uk" sz="2400" b="0" i="0" u="sng" baseline="0" dirty="0">
                <a:solidFill>
                  <a:srgbClr val="0070C0"/>
                </a:solidFill>
              </a:rPr>
              <a:t>оцінок</a:t>
            </a:r>
            <a:r>
              <a:rPr lang="uk" sz="2400" b="0" i="0" u="none" baseline="0" dirty="0">
                <a:solidFill>
                  <a:srgbClr val="0070C0"/>
                </a:solidFill>
              </a:rPr>
              <a:t> обсягів ремісницького та дрібного видобування (РДВ); визначення «державного підприємства»  </a:t>
            </a:r>
          </a:p>
          <a:p>
            <a:pPr marL="457200" indent="-457200" algn="l" rtl="0">
              <a:spcBef>
                <a:spcPts val="0"/>
              </a:spcBef>
              <a:buFont typeface="+mj-lt"/>
              <a:buAutoNum type="arabicPeriod" startAt="4"/>
            </a:pPr>
            <a:endParaRPr lang="uk" sz="2000" dirty="0">
              <a:solidFill>
                <a:srgbClr val="0070C0"/>
              </a:solidFill>
            </a:endParaRPr>
          </a:p>
          <a:p>
            <a:pPr marL="457200" indent="-457200" algn="l" rtl="0">
              <a:spcBef>
                <a:spcPts val="600"/>
              </a:spcBef>
              <a:spcAft>
                <a:spcPts val="600"/>
              </a:spcAft>
              <a:buFont typeface="+mj-lt"/>
              <a:buAutoNum type="arabicPeriod" startAt="4"/>
            </a:pPr>
            <a:r>
              <a:rPr lang="uk" sz="2400" b="0" i="0" u="none" baseline="0" dirty="0">
                <a:solidFill>
                  <a:srgbClr val="0070C0"/>
                </a:solidFill>
              </a:rPr>
              <a:t>Посилення вимог щодо </a:t>
            </a:r>
            <a:r>
              <a:rPr lang="uk" sz="2400" b="1" i="0" u="none" baseline="0" dirty="0">
                <a:solidFill>
                  <a:srgbClr val="0070C0"/>
                </a:solidFill>
              </a:rPr>
              <a:t>контролю над виконанням рекомендацій</a:t>
            </a:r>
            <a:r>
              <a:rPr lang="uk" sz="2400" b="0" i="0" u="none" baseline="0" dirty="0">
                <a:solidFill>
                  <a:srgbClr val="0070C0"/>
                </a:solidFill>
              </a:rPr>
              <a:t> і забезпеченням </a:t>
            </a:r>
            <a:r>
              <a:rPr lang="uk" sz="2400" b="1" i="0" u="none" baseline="0" dirty="0">
                <a:solidFill>
                  <a:srgbClr val="0070C0"/>
                </a:solidFill>
              </a:rPr>
              <a:t>впливу ІПВГ </a:t>
            </a:r>
            <a:endParaRPr lang="uk" sz="2400" dirty="0">
              <a:solidFill>
                <a:srgbClr val="0070C0"/>
              </a:solidFill>
            </a:endParaRPr>
          </a:p>
          <a:p>
            <a:pPr marL="628650" algn="l" rtl="0">
              <a:spcBef>
                <a:spcPts val="600"/>
              </a:spcBef>
              <a:spcAft>
                <a:spcPts val="600"/>
              </a:spcAft>
            </a:pPr>
            <a:r>
              <a:rPr lang="uk" sz="2400" b="0" i="0" u="none" baseline="0" dirty="0">
                <a:solidFill>
                  <a:schemeClr val="accent1">
                    <a:lumMod val="75000"/>
                  </a:schemeClr>
                </a:solidFill>
              </a:rPr>
              <a:t>Стандарт у редакції 2013 року: БГЗО </a:t>
            </a:r>
            <a:r>
              <a:rPr lang="uk" sz="2400" b="0" i="1" u="sng" baseline="0" dirty="0">
                <a:solidFill>
                  <a:schemeClr val="accent1">
                    <a:lumMod val="75000"/>
                  </a:schemeClr>
                </a:solidFill>
              </a:rPr>
              <a:t>заохочуються</a:t>
            </a:r>
            <a:r>
              <a:rPr lang="uk" sz="2400" b="0" i="0" u="none" baseline="0" dirty="0">
                <a:solidFill>
                  <a:schemeClr val="accent1">
                    <a:lumMod val="75000"/>
                  </a:schemeClr>
                </a:solidFill>
              </a:rPr>
              <a:t> до документування того, як виконувались рекомендації.</a:t>
            </a:r>
          </a:p>
          <a:p>
            <a:pPr marL="628650" algn="l" rtl="0">
              <a:spcBef>
                <a:spcPts val="600"/>
              </a:spcBef>
              <a:spcAft>
                <a:spcPts val="600"/>
              </a:spcAft>
            </a:pPr>
            <a:r>
              <a:rPr lang="uk" sz="2400" b="0" i="0" u="none" baseline="0" dirty="0">
                <a:solidFill>
                  <a:srgbClr val="0070C0"/>
                </a:solidFill>
              </a:rPr>
              <a:t>А тепер БГЗО </a:t>
            </a:r>
            <a:r>
              <a:rPr lang="uk" sz="2400" b="0" i="1" u="sng" baseline="0" dirty="0">
                <a:solidFill>
                  <a:srgbClr val="0070C0"/>
                </a:solidFill>
              </a:rPr>
              <a:t>повинні</a:t>
            </a:r>
            <a:r>
              <a:rPr lang="uk" sz="2400" b="0" i="0" u="none" baseline="0" dirty="0">
                <a:solidFill>
                  <a:srgbClr val="0070C0"/>
                </a:solidFill>
              </a:rPr>
              <a:t> зазначати біля кожної рекомендації список відповідних заходів, вжитих на її виконання, </a:t>
            </a:r>
            <a:r>
              <a:rPr lang="uk" sz="2400" b="0" i="1" u="none" baseline="0" dirty="0">
                <a:solidFill>
                  <a:srgbClr val="0070C0"/>
                </a:solidFill>
              </a:rPr>
              <a:t>а також рівень поступу, досягнутого у виконанні кожної рекомендації</a:t>
            </a:r>
            <a:r>
              <a:rPr lang="uk" sz="2400" b="0" i="0" u="none" baseline="0" dirty="0">
                <a:solidFill>
                  <a:srgbClr val="0070C0"/>
                </a:solidFill>
              </a:rPr>
              <a:t>.</a:t>
            </a:r>
          </a:p>
          <a:p>
            <a:pPr marL="628650" algn="l" rtl="0">
              <a:spcBef>
                <a:spcPts val="600"/>
              </a:spcBef>
              <a:spcAft>
                <a:spcPts val="600"/>
              </a:spcAft>
            </a:pPr>
            <a:r>
              <a:rPr lang="uk" sz="2400" b="0" i="0" u="none" baseline="0" dirty="0">
                <a:solidFill>
                  <a:srgbClr val="0070C0"/>
                </a:solidFill>
              </a:rPr>
              <a:t>У річних звітах про діяльність має тепер описуватись вплив ІПВГ на </a:t>
            </a:r>
            <a:r>
              <a:rPr lang="uk" sz="2400" b="1" i="0" u="none" baseline="0" dirty="0">
                <a:solidFill>
                  <a:srgbClr val="0070C0"/>
                </a:solidFill>
              </a:rPr>
              <a:t>управління природними ресурсами</a:t>
            </a:r>
            <a:r>
              <a:rPr lang="uk" sz="2400" b="0" i="0" u="none" baseline="0" dirty="0">
                <a:solidFill>
                  <a:srgbClr val="0070C0"/>
                </a:solidFill>
              </a:rPr>
              <a:t>, а </a:t>
            </a:r>
            <a:r>
              <a:rPr lang="uk" sz="2400" b="0" i="0" u="sng" baseline="0" dirty="0">
                <a:solidFill>
                  <a:srgbClr val="0070C0"/>
                </a:solidFill>
              </a:rPr>
              <a:t>не лише на прозорість</a:t>
            </a:r>
            <a:r>
              <a:rPr lang="uk" sz="2400" b="0" i="0" u="none" baseline="0" dirty="0">
                <a:solidFill>
                  <a:srgbClr val="0070C0"/>
                </a:solidFill>
              </a:rPr>
              <a:t>.</a:t>
            </a:r>
          </a:p>
          <a:p>
            <a:pPr marL="450850" algn="l" rtl="0">
              <a:spcBef>
                <a:spcPts val="0"/>
              </a:spcBef>
            </a:pPr>
            <a:endParaRPr lang="uk" sz="2000" u="sng" dirty="0">
              <a:solidFill>
                <a:srgbClr val="0070C0"/>
              </a:solidFill>
            </a:endParaRPr>
          </a:p>
          <a:p>
            <a:pPr marL="457200" indent="-457200" algn="l" rtl="0">
              <a:spcBef>
                <a:spcPts val="600"/>
              </a:spcBef>
              <a:spcAft>
                <a:spcPts val="600"/>
              </a:spcAft>
              <a:buFont typeface="+mj-lt"/>
              <a:buAutoNum type="arabicPeriod" startAt="6"/>
            </a:pPr>
            <a:r>
              <a:rPr lang="uk" sz="2400" b="0" i="0" u="none" baseline="0" dirty="0">
                <a:solidFill>
                  <a:srgbClr val="0070C0"/>
                </a:solidFill>
              </a:rPr>
              <a:t>У Правлінні ще одне місце було виділене для країн, що впроваджують: відтепер вони мають у Правлінні ІПВГ 6 представників</a:t>
            </a:r>
            <a:endParaRPr lang="uk" sz="2400" dirty="0">
              <a:solidFill>
                <a:srgbClr val="0070C0"/>
              </a:solidFill>
            </a:endParaRPr>
          </a:p>
        </p:txBody>
      </p:sp>
      <p:sp>
        <p:nvSpPr>
          <p:cNvPr id="8" name="Titel 1"/>
          <p:cNvSpPr>
            <a:spLocks noGrp="1"/>
          </p:cNvSpPr>
          <p:nvPr>
            <p:ph type="title"/>
          </p:nvPr>
        </p:nvSpPr>
        <p:spPr>
          <a:xfrm>
            <a:off x="1426285" y="57150"/>
            <a:ext cx="6196180" cy="477798"/>
          </a:xfrm>
        </p:spPr>
        <p:txBody>
          <a:bodyPr>
            <a:noAutofit/>
          </a:bodyPr>
          <a:lstStyle/>
          <a:p>
            <a:pPr algn="l" rtl="0"/>
            <a:r>
              <a:rPr lang="uk" sz="3200" b="1" i="0" u="none" baseline="0">
                <a:solidFill>
                  <a:schemeClr val="accent5">
                    <a:lumMod val="50000"/>
                  </a:schemeClr>
                </a:solidFill>
                <a:latin typeface="Arial" panose="020B0604020202020204" pitchFamily="34" charset="0"/>
                <a:cs typeface="Arial" panose="020B0604020202020204" pitchFamily="34" charset="0"/>
              </a:rPr>
              <a:t>Основні зміни (продовження)</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7785987" y="1838325"/>
            <a:ext cx="833060" cy="1170449"/>
          </a:xfrm>
          <a:prstGeom prst="rect">
            <a:avLst/>
          </a:prstGeom>
        </p:spPr>
      </p:pic>
    </p:spTree>
    <p:extLst>
      <p:ext uri="{BB962C8B-B14F-4D97-AF65-F5344CB8AC3E}">
        <p14:creationId xmlns:p14="http://schemas.microsoft.com/office/powerpoint/2010/main" val="3754931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59824"/>
            <a:ext cx="9207500" cy="6219651"/>
          </a:xfrm>
        </p:spPr>
        <p:txBody>
          <a:bodyPr wrap="square">
            <a:normAutofit fontScale="92500" lnSpcReduction="10000"/>
          </a:bodyPr>
          <a:lstStyle/>
          <a:p>
            <a:pPr marL="457200" indent="-457200" algn="l" rtl="0">
              <a:spcBef>
                <a:spcPts val="600"/>
              </a:spcBef>
              <a:spcAft>
                <a:spcPts val="600"/>
              </a:spcAft>
              <a:buFont typeface="+mj-lt"/>
              <a:buAutoNum type="arabicPeriod" startAt="7"/>
            </a:pPr>
            <a:r>
              <a:rPr lang="uk" sz="2400" b="0" i="0" u="none" baseline="0" dirty="0">
                <a:solidFill>
                  <a:srgbClr val="0070C0"/>
                </a:solidFill>
              </a:rPr>
              <a:t>Змінився виконавець перевірки:</a:t>
            </a:r>
          </a:p>
          <a:p>
            <a:pPr marL="800100" lvl="1" indent="-342900" algn="l" rtl="0">
              <a:spcAft>
                <a:spcPts val="600"/>
              </a:spcAft>
            </a:pPr>
            <a:r>
              <a:rPr lang="uk" b="0" i="0" u="none" baseline="0" dirty="0">
                <a:solidFill>
                  <a:srgbClr val="0070C0"/>
                </a:solidFill>
              </a:rPr>
              <a:t>Міжнародний Секретаріат збирає дані та проводить первісну оцінку</a:t>
            </a:r>
          </a:p>
          <a:p>
            <a:pPr marL="800100" lvl="1" indent="-342900" algn="l" rtl="0">
              <a:spcAft>
                <a:spcPts val="600"/>
              </a:spcAft>
            </a:pPr>
            <a:r>
              <a:rPr lang="uk" b="0" i="0" u="none" baseline="0" dirty="0">
                <a:solidFill>
                  <a:srgbClr val="0070C0"/>
                </a:solidFill>
              </a:rPr>
              <a:t>Зовнішній консультант проводить остаточну оцінку до подання звіту на розгляд Правління ІПВГ</a:t>
            </a:r>
          </a:p>
          <a:p>
            <a:pPr marL="457200" indent="-457200" algn="l" rtl="0">
              <a:spcBef>
                <a:spcPts val="600"/>
              </a:spcBef>
              <a:spcAft>
                <a:spcPts val="600"/>
              </a:spcAft>
              <a:buFont typeface="+mj-lt"/>
              <a:buAutoNum type="arabicPeriod" startAt="7"/>
            </a:pPr>
            <a:r>
              <a:rPr lang="uk" sz="2400" b="0" i="0" u="none" baseline="0" dirty="0">
                <a:solidFill>
                  <a:srgbClr val="0070C0"/>
                </a:solidFill>
              </a:rPr>
              <a:t>Внесено зміни в оцінку поступу у впровадженні ІПВГ</a:t>
            </a:r>
          </a:p>
          <a:p>
            <a:pPr marL="800100" lvl="1" indent="-342900" algn="l" rtl="0">
              <a:spcAft>
                <a:spcPts val="600"/>
              </a:spcAft>
            </a:pPr>
            <a:r>
              <a:rPr lang="uk" b="0" i="0" u="none" baseline="0" dirty="0">
                <a:solidFill>
                  <a:srgbClr val="0070C0"/>
                </a:solidFill>
              </a:rPr>
              <a:t>Замість того, щоб оцінювати вимоги як «виконані» або «невиконані», </a:t>
            </a:r>
            <a:r>
              <a:rPr lang="uk" b="0" i="0" u="sng" baseline="0" dirty="0">
                <a:solidFill>
                  <a:srgbClr val="0070C0"/>
                </a:solidFill>
              </a:rPr>
              <a:t>розрізняються оцінки в розрізі вимог та загальна оцінка </a:t>
            </a:r>
          </a:p>
          <a:p>
            <a:pPr marL="800100" lvl="1" indent="-342900" algn="l" rtl="0">
              <a:spcAft>
                <a:spcPts val="600"/>
              </a:spcAft>
            </a:pPr>
            <a:r>
              <a:rPr lang="uk" b="0" i="0" u="none" baseline="0" dirty="0">
                <a:solidFill>
                  <a:srgbClr val="FF0000"/>
                </a:solidFill>
              </a:rPr>
              <a:t>«немає поступу»:</a:t>
            </a:r>
            <a:r>
              <a:rPr lang="uk" b="0" i="0" u="none" baseline="0" dirty="0"/>
              <a:t> </a:t>
            </a:r>
            <a:r>
              <a:rPr lang="uk" b="0" i="0" u="none" baseline="0" dirty="0">
                <a:solidFill>
                  <a:srgbClr val="0070C0"/>
                </a:solidFill>
              </a:rPr>
              <a:t>в такому разі країни негайно виключаються зі списку;</a:t>
            </a:r>
          </a:p>
          <a:p>
            <a:pPr marL="800100" lvl="1" indent="-342900" algn="l" rtl="0">
              <a:spcAft>
                <a:spcPts val="600"/>
              </a:spcAft>
            </a:pPr>
            <a:r>
              <a:rPr lang="uk" b="0" i="0" u="none" baseline="0" dirty="0">
                <a:solidFill>
                  <a:schemeClr val="accent2">
                    <a:lumMod val="75000"/>
                  </a:schemeClr>
                </a:solidFill>
              </a:rPr>
              <a:t>«недостатній поступ»:</a:t>
            </a:r>
            <a:r>
              <a:rPr lang="uk" b="0" i="0" u="none" baseline="0" dirty="0"/>
              <a:t> </a:t>
            </a:r>
            <a:r>
              <a:rPr lang="uk" b="0" i="0" u="none" baseline="0" dirty="0">
                <a:solidFill>
                  <a:srgbClr val="0070C0"/>
                </a:solidFill>
              </a:rPr>
              <a:t>участь країни призупиняється до другої перевірки, за результатами якої її оцінка підвищується або здійснюється виключення країни зі списку</a:t>
            </a:r>
          </a:p>
          <a:p>
            <a:pPr marL="800100" lvl="1" indent="-342900" algn="l" rtl="0">
              <a:spcAft>
                <a:spcPts val="600"/>
              </a:spcAft>
            </a:pPr>
            <a:r>
              <a:rPr lang="uk" b="0" i="0" u="none" baseline="0" dirty="0">
                <a:solidFill>
                  <a:srgbClr val="FFC000"/>
                </a:solidFill>
              </a:rPr>
              <a:t>«змістовний поступ»:</a:t>
            </a:r>
            <a:r>
              <a:rPr lang="uk" b="0" i="0" u="none" baseline="0" dirty="0"/>
              <a:t> </a:t>
            </a:r>
            <a:r>
              <a:rPr lang="uk" b="0" i="0" u="none" baseline="0" dirty="0">
                <a:solidFill>
                  <a:srgbClr val="0070C0"/>
                </a:solidFill>
              </a:rPr>
              <a:t>країна зберігає свій статус «кандидата» до другої оцінки, причому залежно від досягнутого поступу її участь може бути призупинена або збережена зі статусом кандидата, якщо країна досягає </a:t>
            </a:r>
            <a:r>
              <a:rPr lang="uk" b="0" i="1" u="none" baseline="0" dirty="0">
                <a:solidFill>
                  <a:srgbClr val="0070C0"/>
                </a:solidFill>
              </a:rPr>
              <a:t>суттєвого поліпшення</a:t>
            </a:r>
          </a:p>
          <a:p>
            <a:pPr marL="800100" lvl="1" indent="-342900" algn="l" rtl="0">
              <a:spcAft>
                <a:spcPts val="600"/>
              </a:spcAft>
            </a:pPr>
            <a:r>
              <a:rPr lang="uk" b="0" i="0" u="none" baseline="0" dirty="0">
                <a:solidFill>
                  <a:srgbClr val="00B050"/>
                </a:solidFill>
              </a:rPr>
              <a:t>«задовільний поступ»:</a:t>
            </a:r>
            <a:r>
              <a:rPr lang="uk" b="0" i="0" u="none" baseline="0" dirty="0">
                <a:solidFill>
                  <a:schemeClr val="accent1">
                    <a:lumMod val="75000"/>
                  </a:schemeClr>
                </a:solidFill>
              </a:rPr>
              <a:t> визнання дотримання вимог ІПВГ</a:t>
            </a:r>
          </a:p>
        </p:txBody>
      </p:sp>
      <p:sp>
        <p:nvSpPr>
          <p:cNvPr id="8" name="Titel 1"/>
          <p:cNvSpPr>
            <a:spLocks noGrp="1"/>
          </p:cNvSpPr>
          <p:nvPr>
            <p:ph type="title"/>
          </p:nvPr>
        </p:nvSpPr>
        <p:spPr>
          <a:xfrm>
            <a:off x="214489" y="82026"/>
            <a:ext cx="8185984"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Основні зміни (продовження) — перевірка</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7444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89489"/>
            <a:ext cx="9046724" cy="5363520"/>
          </a:xfrm>
        </p:spPr>
        <p:txBody>
          <a:bodyPr wrap="square">
            <a:spAutoFit/>
          </a:bodyPr>
          <a:lstStyle/>
          <a:p>
            <a:pPr algn="l" rtl="0"/>
            <a:r>
              <a:rPr lang="uk" sz="1600" b="0" i="0" u="none" baseline="0" dirty="0"/>
              <a:t>Міжнародний Секретаріат (МС) повідомляє національного координатора про плановані заходи з перевірки.</a:t>
            </a:r>
          </a:p>
          <a:p>
            <a:pPr algn="l" rtl="0"/>
            <a:r>
              <a:rPr lang="uk" sz="1600" b="0" i="0" u="none" baseline="0" dirty="0"/>
              <a:t>Між МС та БГЗО узгоджується графік досягнення певних віх.</a:t>
            </a:r>
            <a:endParaRPr lang="uk" sz="1600" dirty="0"/>
          </a:p>
          <a:p>
            <a:pPr algn="l" rtl="0"/>
            <a:r>
              <a:rPr lang="uk" sz="1600" b="0" i="0" u="none" baseline="0" dirty="0"/>
              <a:t>МС розпочинає збирання відповідної інформації: Звітів ІПВГ, протоколів зустрічей, річних звітів.</a:t>
            </a:r>
          </a:p>
          <a:p>
            <a:pPr algn="l" rtl="0"/>
            <a:r>
              <a:rPr lang="uk" sz="1600" b="0" i="0" u="none" baseline="0" dirty="0"/>
              <a:t>Відбуваються візити офіційних перевірочних місій</a:t>
            </a:r>
          </a:p>
          <a:p>
            <a:pPr lvl="1" algn="l" rtl="0"/>
            <a:r>
              <a:rPr lang="uk" sz="1600" b="0" i="0" u="none" baseline="0" dirty="0"/>
              <a:t>МС проводить зустрічі з БГЗО, співбесіди з заінтересованими особами, збирає дані всередині країни </a:t>
            </a:r>
            <a:endParaRPr lang="uk" sz="1600" dirty="0"/>
          </a:p>
          <a:p>
            <a:pPr algn="l" rtl="0"/>
            <a:r>
              <a:rPr lang="uk" sz="1600" b="0" i="0" u="none" baseline="0" dirty="0"/>
              <a:t>МС надає дані та результати аналізу зовнішньому консультантові, призначеному для проведення «перевірки»</a:t>
            </a:r>
            <a:endParaRPr lang="uk" sz="1600" dirty="0"/>
          </a:p>
          <a:p>
            <a:pPr algn="l" rtl="0"/>
            <a:r>
              <a:rPr lang="uk" sz="1600" b="0" i="0" u="none" baseline="0" dirty="0"/>
              <a:t>Консультант перевіряє якість роботи, виконаної МС, виявляє прогалини в зібраних даних, а також спірні й нерозв'язані питання</a:t>
            </a:r>
            <a:endParaRPr lang="uk" sz="1600" dirty="0"/>
          </a:p>
          <a:p>
            <a:pPr lvl="1" algn="l" rtl="0"/>
            <a:r>
              <a:rPr lang="uk" sz="1600" b="0" i="0" u="none" baseline="0" dirty="0"/>
              <a:t>За потреби консультант обговорює їх із заінтересованими особами</a:t>
            </a:r>
          </a:p>
          <a:p>
            <a:pPr algn="l" rtl="0"/>
            <a:r>
              <a:rPr lang="uk" sz="1600" b="0" i="0" u="none" baseline="0" dirty="0"/>
              <a:t>Консультант подає свій звіт безпосередньо в Перевірочний комітет із оцінкою, виконаною на рівні окремих вимог.</a:t>
            </a:r>
            <a:endParaRPr lang="uk" sz="1600" dirty="0"/>
          </a:p>
          <a:p>
            <a:pPr algn="l" rtl="0"/>
            <a:r>
              <a:rPr lang="uk" sz="1600" b="0" i="0" u="none" baseline="0" dirty="0"/>
              <a:t>Перевірочний комітет виконує загальну оцінку й пропонує її у відповідному поданні до Правління</a:t>
            </a:r>
            <a:endParaRPr lang="uk" sz="1600" dirty="0"/>
          </a:p>
          <a:p>
            <a:pPr algn="l" rtl="0"/>
            <a:r>
              <a:rPr lang="uk" sz="1600" b="0" i="0" u="none" baseline="0" dirty="0"/>
              <a:t>Правління розглядає результати оцінок і ухвалює остаточне рішення</a:t>
            </a:r>
            <a:endParaRPr lang="uk" sz="1600" dirty="0"/>
          </a:p>
          <a:p>
            <a:pPr algn="l" rtl="0"/>
            <a:r>
              <a:rPr lang="uk" sz="1600" b="0" i="0" u="none" baseline="0" dirty="0"/>
              <a:t>За необхідності Правління узгоджує тривалість періоду вжиття країнами всіх необхідних </a:t>
            </a:r>
            <a:r>
              <a:rPr lang="uk" sz="1600" b="0" i="1" u="none" baseline="0" dirty="0"/>
              <a:t>виправних заходів: </a:t>
            </a:r>
            <a:r>
              <a:rPr lang="uk" sz="1600" b="0" i="0" u="none" baseline="0" dirty="0"/>
              <a:t>від 3 до 18 місяців</a:t>
            </a:r>
            <a:endParaRPr lang="uk" sz="1600" dirty="0">
              <a:solidFill>
                <a:schemeClr val="accent1">
                  <a:lumMod val="75000"/>
                </a:schemeClr>
              </a:solidFill>
            </a:endParaRPr>
          </a:p>
        </p:txBody>
      </p:sp>
      <p:sp>
        <p:nvSpPr>
          <p:cNvPr id="8" name="Titel 1"/>
          <p:cNvSpPr>
            <a:spLocks noGrp="1"/>
          </p:cNvSpPr>
          <p:nvPr>
            <p:ph type="title"/>
          </p:nvPr>
        </p:nvSpPr>
        <p:spPr>
          <a:xfrm>
            <a:off x="395111" y="74211"/>
            <a:ext cx="7854516" cy="477798"/>
          </a:xfrm>
        </p:spPr>
        <p:txBody>
          <a:bodyPr>
            <a:noAutofit/>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Коротко про новий процес перевірки</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98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765906" y="241538"/>
            <a:ext cx="7713788" cy="477798"/>
          </a:xfrm>
        </p:spPr>
        <p:txBody>
          <a:bodyPr>
            <a:noAutofit/>
          </a:bodyPr>
          <a:lstStyle/>
          <a:p>
            <a:pPr algn="l" rtl="0"/>
            <a:r>
              <a:rPr lang="uk" sz="3200" b="1" i="0" u="none" baseline="0">
                <a:solidFill>
                  <a:schemeClr val="accent5">
                    <a:lumMod val="50000"/>
                  </a:schemeClr>
                </a:solidFill>
                <a:latin typeface="Arial" panose="020B0604020202020204" pitchFamily="34" charset="0"/>
                <a:cs typeface="Arial" panose="020B0604020202020204" pitchFamily="34" charset="0"/>
              </a:rPr>
              <a:t>Наслідки встановлення недотримання вимог ІПВГ</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254457" y="1003513"/>
            <a:ext cx="8736686" cy="4226037"/>
          </a:xfrm>
          <a:prstGeom prst="rect">
            <a:avLst/>
          </a:prstGeom>
        </p:spPr>
      </p:pic>
      <p:sp>
        <p:nvSpPr>
          <p:cNvPr id="5" name="Left-Right Arrow 4"/>
          <p:cNvSpPr/>
          <p:nvPr/>
        </p:nvSpPr>
        <p:spPr>
          <a:xfrm>
            <a:off x="533400" y="5229550"/>
            <a:ext cx="8356600" cy="320350"/>
          </a:xfrm>
          <a:prstGeom prst="leftRightArrow">
            <a:avLst/>
          </a:prstGeom>
          <a:gradFill flip="none" rotWithShape="1">
            <a:gsLst>
              <a:gs pos="0">
                <a:schemeClr val="bg2">
                  <a:lumMod val="90000"/>
                </a:schemeClr>
              </a:gs>
              <a:gs pos="5000">
                <a:schemeClr val="tx1"/>
              </a:gs>
              <a:gs pos="100000">
                <a:schemeClr val="accent3">
                  <a:lumMod val="20000"/>
                  <a:lumOff val="80000"/>
                </a:schemeClr>
              </a:gs>
              <a:gs pos="100000">
                <a:schemeClr val="accent1">
                  <a:lumMod val="30000"/>
                  <a:lumOff val="7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
          </a:p>
        </p:txBody>
      </p:sp>
      <p:sp>
        <p:nvSpPr>
          <p:cNvPr id="2" name="Rectangle 1"/>
          <p:cNvSpPr/>
          <p:nvPr/>
        </p:nvSpPr>
        <p:spPr>
          <a:xfrm>
            <a:off x="533400" y="5640457"/>
            <a:ext cx="8123364" cy="769441"/>
          </a:xfrm>
          <a:prstGeom prst="rect">
            <a:avLst/>
          </a:prstGeom>
        </p:spPr>
        <p:txBody>
          <a:bodyPr wrap="square">
            <a:spAutoFit/>
          </a:bodyPr>
          <a:lstStyle/>
          <a:p>
            <a:pPr marL="88900" lvl="1" indent="0" algn="l" rtl="0">
              <a:spcAft>
                <a:spcPts val="600"/>
              </a:spcAft>
              <a:buNone/>
            </a:pPr>
            <a:r>
              <a:rPr lang="uk" sz="2200" b="0" i="0" u="none" baseline="0">
                <a:solidFill>
                  <a:srgbClr val="0070C0"/>
                </a:solidFill>
              </a:rPr>
              <a:t>За Стандартом у редакції 2016 року строки перевірки (2,5 роки) та повторної перевірки (щотрироки) </a:t>
            </a:r>
            <a:r>
              <a:rPr lang="uk" sz="2200" b="0" i="0" u="sng" baseline="0">
                <a:solidFill>
                  <a:srgbClr val="0070C0"/>
                </a:solidFill>
              </a:rPr>
              <a:t>країн, що дотримуються вимог,</a:t>
            </a:r>
            <a:r>
              <a:rPr lang="uk" sz="2200" b="0" i="0" u="none" baseline="0">
                <a:solidFill>
                  <a:srgbClr val="0070C0"/>
                </a:solidFill>
              </a:rPr>
              <a:t> залишено без змін.</a:t>
            </a:r>
            <a:endParaRPr lang="uk" sz="2200" dirty="0">
              <a:solidFill>
                <a:srgbClr val="00B050"/>
              </a:solidFill>
            </a:endParaRPr>
          </a:p>
        </p:txBody>
      </p:sp>
    </p:spTree>
    <p:extLst>
      <p:ext uri="{BB962C8B-B14F-4D97-AF65-F5344CB8AC3E}">
        <p14:creationId xmlns:p14="http://schemas.microsoft.com/office/powerpoint/2010/main" val="4009230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539" y="809027"/>
            <a:ext cx="8925415" cy="1785104"/>
          </a:xfrm>
          <a:prstGeom prst="rect">
            <a:avLst/>
          </a:prstGeom>
        </p:spPr>
        <p:txBody>
          <a:bodyPr wrap="square">
            <a:spAutoFit/>
          </a:bodyPr>
          <a:lstStyle/>
          <a:p>
            <a:pPr marL="342900" indent="-342900" algn="l" rtl="0">
              <a:spcAft>
                <a:spcPts val="600"/>
              </a:spcAft>
              <a:buFont typeface="Arial" panose="020B0604020202020204" pitchFamily="34" charset="0"/>
              <a:buChar char="•"/>
            </a:pPr>
            <a:r>
              <a:rPr lang="uk" sz="2000" b="0" i="0" u="none" baseline="0" dirty="0">
                <a:solidFill>
                  <a:srgbClr val="0070C0"/>
                </a:solidFill>
              </a:rPr>
              <a:t>На глобальному рівні ІПВГ зараз має певне відставання в проведенні оцінок</a:t>
            </a:r>
          </a:p>
          <a:p>
            <a:pPr marL="342900" indent="-342900" algn="l" rtl="0">
              <a:spcAft>
                <a:spcPts val="600"/>
              </a:spcAft>
              <a:buFont typeface="Arial" panose="020B0604020202020204" pitchFamily="34" charset="0"/>
              <a:buChar char="•"/>
            </a:pPr>
            <a:r>
              <a:rPr lang="uk" sz="2000" b="0" i="0" u="none" baseline="0" dirty="0">
                <a:solidFill>
                  <a:srgbClr val="0070C0"/>
                </a:solidFill>
              </a:rPr>
              <a:t>Строки 15 оцінок перевищено; до кінця року має бути завершене проведення 32 оцінок</a:t>
            </a:r>
          </a:p>
          <a:p>
            <a:pPr marL="342900" indent="-342900" algn="l" rtl="0">
              <a:spcAft>
                <a:spcPts val="600"/>
              </a:spcAft>
              <a:buFont typeface="Arial" panose="020B0604020202020204" pitchFamily="34" charset="0"/>
              <a:buChar char="•"/>
            </a:pPr>
            <a:r>
              <a:rPr lang="uk" sz="2000" b="0" i="0" u="none" baseline="0" dirty="0">
                <a:solidFill>
                  <a:srgbClr val="0070C0"/>
                </a:solidFill>
              </a:rPr>
              <a:t>Затримки пов'язані з сумнівами щодо справедливості перевірки, рівнем витрат і впровадженням Стандарту в редакції 2016 року </a:t>
            </a:r>
            <a:endParaRPr lang="uk" sz="2000" dirty="0">
              <a:solidFill>
                <a:srgbClr val="0070C0"/>
              </a:solidFill>
            </a:endParaRPr>
          </a:p>
        </p:txBody>
      </p:sp>
      <p:sp>
        <p:nvSpPr>
          <p:cNvPr id="8" name="Titel 1"/>
          <p:cNvSpPr>
            <a:spLocks noGrp="1"/>
          </p:cNvSpPr>
          <p:nvPr>
            <p:ph type="title"/>
          </p:nvPr>
        </p:nvSpPr>
        <p:spPr>
          <a:xfrm>
            <a:off x="1478604" y="236065"/>
            <a:ext cx="5486371" cy="477798"/>
          </a:xfrm>
        </p:spPr>
        <p:txBody>
          <a:bodyPr>
            <a:noAutofit/>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Строки перевірки...???</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182824" y="2627740"/>
            <a:ext cx="5893747" cy="3823447"/>
          </a:xfrm>
          <a:prstGeom prst="rect">
            <a:avLst/>
          </a:prstGeom>
        </p:spPr>
      </p:pic>
      <p:sp>
        <p:nvSpPr>
          <p:cNvPr id="5" name="Rectangle 4"/>
          <p:cNvSpPr/>
          <p:nvPr/>
        </p:nvSpPr>
        <p:spPr>
          <a:xfrm>
            <a:off x="6236432" y="2502700"/>
            <a:ext cx="2837229" cy="1323439"/>
          </a:xfrm>
          <a:prstGeom prst="rect">
            <a:avLst/>
          </a:prstGeom>
        </p:spPr>
        <p:txBody>
          <a:bodyPr wrap="square">
            <a:spAutoFit/>
          </a:bodyPr>
          <a:lstStyle/>
          <a:p>
            <a:pPr algn="l" rtl="0">
              <a:spcAft>
                <a:spcPts val="600"/>
              </a:spcAft>
            </a:pPr>
            <a:r>
              <a:rPr lang="uk" sz="2000" b="0" i="0" u="none" baseline="0" dirty="0">
                <a:solidFill>
                  <a:srgbClr val="FF0000"/>
                </a:solidFill>
              </a:rPr>
              <a:t>Суто технічно перевірка України має бути проведена в жовтні 2016 року </a:t>
            </a:r>
            <a:endParaRPr lang="uk" sz="2000" dirty="0">
              <a:solidFill>
                <a:srgbClr val="FF0000"/>
              </a:solidFill>
            </a:endParaRPr>
          </a:p>
        </p:txBody>
      </p:sp>
      <p:cxnSp>
        <p:nvCxnSpPr>
          <p:cNvPr id="6" name="Curved Connector 5"/>
          <p:cNvCxnSpPr>
            <a:stCxn id="5" idx="2"/>
          </p:cNvCxnSpPr>
          <p:nvPr/>
        </p:nvCxnSpPr>
        <p:spPr>
          <a:xfrm rot="5400000">
            <a:off x="4615177" y="1985427"/>
            <a:ext cx="1199159" cy="4880583"/>
          </a:xfrm>
          <a:prstGeom prst="curvedConnector2">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26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5" y="2482873"/>
            <a:ext cx="8895272" cy="3904659"/>
          </a:xfrm>
        </p:spPr>
        <p:txBody>
          <a:bodyPr wrap="square">
            <a:normAutofit fontScale="92500" lnSpcReduction="10000"/>
          </a:bodyPr>
          <a:lstStyle/>
          <a:p>
            <a:pPr marL="342900" indent="-342900" algn="l" rtl="0">
              <a:spcAft>
                <a:spcPts val="600"/>
              </a:spcAft>
              <a:buFont typeface="Arial" panose="020B0604020202020204" pitchFamily="34" charset="0"/>
              <a:buChar char="•"/>
            </a:pPr>
            <a:r>
              <a:rPr lang="uk" sz="2400" b="0" i="0" u="none" baseline="0" dirty="0">
                <a:solidFill>
                  <a:srgbClr val="0070C0"/>
                </a:solidFill>
              </a:rPr>
              <a:t>31 країна дотримується вимог ІПВГ, 20 мають статус кандидатів </a:t>
            </a:r>
          </a:p>
          <a:p>
            <a:pPr marL="342900" indent="-342900" algn="l" rtl="0">
              <a:spcAft>
                <a:spcPts val="600"/>
              </a:spcAft>
              <a:buFont typeface="Arial" panose="020B0604020202020204" pitchFamily="34" charset="0"/>
              <a:buChar char="•"/>
            </a:pPr>
            <a:r>
              <a:rPr lang="uk" sz="2400" b="0" i="0" u="none" baseline="0" dirty="0">
                <a:solidFill>
                  <a:srgbClr val="0070C0"/>
                </a:solidFill>
              </a:rPr>
              <a:t>Це не лише країни, що розвиваються: ІПВГ впроваджують Норвегія, Велика Британія, США та Німеччина Австралія оголосила про намір приєднатись до ІПВГ</a:t>
            </a:r>
          </a:p>
          <a:p>
            <a:pPr marL="342900" indent="-342900" algn="l" rtl="0">
              <a:spcAft>
                <a:spcPts val="600"/>
              </a:spcAft>
              <a:buFont typeface="Arial" panose="020B0604020202020204" pitchFamily="34" charset="0"/>
              <a:buChar char="•"/>
            </a:pPr>
            <a:r>
              <a:rPr lang="uk" sz="2400" b="0" i="0" u="none" baseline="0" dirty="0">
                <a:solidFill>
                  <a:srgbClr val="0070C0"/>
                </a:solidFill>
              </a:rPr>
              <a:t>Більш ніж 400 громадських організацій беруть участь у впровадженні ІПВГ</a:t>
            </a:r>
          </a:p>
          <a:p>
            <a:pPr marL="342900" indent="-342900" algn="l" rtl="0">
              <a:spcAft>
                <a:spcPts val="600"/>
              </a:spcAft>
            </a:pPr>
            <a:r>
              <a:rPr lang="uk" sz="2400" b="0" i="0" u="none" baseline="0" dirty="0">
                <a:solidFill>
                  <a:srgbClr val="0070C0"/>
                </a:solidFill>
              </a:rPr>
              <a:t>Ініціативу підтримують більш ніж 90 великих нафтогазових і видобувних компаній та більш ніж 90 глобальних інвестиційних організацій з портфелем в управлінні понад 19 трлн доларів США.</a:t>
            </a:r>
            <a:endParaRPr lang="uk" sz="2400" dirty="0">
              <a:solidFill>
                <a:srgbClr val="0070C0"/>
              </a:solidFill>
            </a:endParaRPr>
          </a:p>
          <a:p>
            <a:pPr marL="342900" indent="-342900" algn="l" rtl="0">
              <a:spcAft>
                <a:spcPts val="600"/>
              </a:spcAft>
              <a:buFont typeface="Arial" panose="020B0604020202020204" pitchFamily="34" charset="0"/>
              <a:buChar char="•"/>
            </a:pPr>
            <a:r>
              <a:rPr lang="uk" sz="2400" b="0" i="0" u="none" baseline="0" dirty="0">
                <a:solidFill>
                  <a:srgbClr val="0070C0"/>
                </a:solidFill>
              </a:rPr>
              <a:t>Звіти ІПВГ були оприлюднені в 49 країнах. Вони охоплюють 290 бюджетних роки та державні доходи понад 1,91 трлн доларів.</a:t>
            </a:r>
            <a:endParaRPr lang="uk" sz="2400" dirty="0">
              <a:solidFill>
                <a:srgbClr val="0070C0"/>
              </a:solidFill>
            </a:endParaRPr>
          </a:p>
        </p:txBody>
      </p:sp>
      <p:sp>
        <p:nvSpPr>
          <p:cNvPr id="8" name="Titel 1"/>
          <p:cNvSpPr>
            <a:spLocks noGrp="1"/>
          </p:cNvSpPr>
          <p:nvPr>
            <p:ph type="title"/>
          </p:nvPr>
        </p:nvSpPr>
        <p:spPr>
          <a:xfrm>
            <a:off x="243579" y="501881"/>
            <a:ext cx="3703842"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Ситуація в цілому</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4174024" y="288874"/>
            <a:ext cx="4806973" cy="2083360"/>
          </a:xfrm>
          <a:prstGeom prst="rect">
            <a:avLst/>
          </a:prstGeom>
          <a:noFill/>
          <a:ln>
            <a:noFill/>
          </a:ln>
          <a:effectLst/>
        </p:spPr>
      </p:pic>
      <p:sp>
        <p:nvSpPr>
          <p:cNvPr id="4" name="Rectangle 3"/>
          <p:cNvSpPr/>
          <p:nvPr/>
        </p:nvSpPr>
        <p:spPr>
          <a:xfrm>
            <a:off x="85725" y="1131111"/>
            <a:ext cx="4019550" cy="1200329"/>
          </a:xfrm>
          <a:prstGeom prst="rect">
            <a:avLst/>
          </a:prstGeom>
        </p:spPr>
        <p:txBody>
          <a:bodyPr wrap="square">
            <a:spAutoFit/>
          </a:bodyPr>
          <a:lstStyle/>
          <a:p>
            <a:pPr marL="342900" indent="-342900" algn="l" rtl="0">
              <a:spcAft>
                <a:spcPts val="600"/>
              </a:spcAft>
              <a:buFont typeface="Arial" panose="020B0604020202020204" pitchFamily="34" charset="0"/>
              <a:buChar char="•"/>
            </a:pPr>
            <a:r>
              <a:rPr lang="uk" sz="2400" b="0" i="0" u="none" baseline="0">
                <a:solidFill>
                  <a:srgbClr val="0070C0"/>
                </a:solidFill>
              </a:rPr>
              <a:t>Через 13 років після висунення ІПВГ її впроваджує 51 країна</a:t>
            </a:r>
          </a:p>
        </p:txBody>
      </p:sp>
    </p:spTree>
    <p:extLst>
      <p:ext uri="{BB962C8B-B14F-4D97-AF65-F5344CB8AC3E}">
        <p14:creationId xmlns:p14="http://schemas.microsoft.com/office/powerpoint/2010/main" val="300612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3802" y="635709"/>
            <a:ext cx="8925415" cy="5555367"/>
          </a:xfrm>
          <a:prstGeom prst="rect">
            <a:avLst/>
          </a:prstGeom>
        </p:spPr>
        <p:txBody>
          <a:bodyPr wrap="square">
            <a:spAutoFit/>
          </a:bodyPr>
          <a:lstStyle/>
          <a:p>
            <a:pPr marL="342900" indent="-342900" algn="l" rtl="0">
              <a:spcAft>
                <a:spcPts val="600"/>
              </a:spcAft>
              <a:buFont typeface="Arial" panose="020B0604020202020204" pitchFamily="34" charset="0"/>
              <a:buChar char="•"/>
            </a:pPr>
            <a:r>
              <a:rPr lang="uk" sz="2000" b="0" i="0" u="none" baseline="0" dirty="0">
                <a:solidFill>
                  <a:srgbClr val="0070C0"/>
                </a:solidFill>
              </a:rPr>
              <a:t>Питання розглядалось Правлінням ІПВГ в Осло 1-2 червня</a:t>
            </a:r>
          </a:p>
          <a:p>
            <a:pPr marL="800100" lvl="1" indent="-342900" algn="l" rtl="0">
              <a:spcAft>
                <a:spcPts val="600"/>
              </a:spcAft>
              <a:buFont typeface="Arial" panose="020B0604020202020204" pitchFamily="34" charset="0"/>
              <a:buChar char="•"/>
            </a:pPr>
            <a:r>
              <a:rPr lang="uk" sz="2000" b="0" i="0" u="none" baseline="0" dirty="0">
                <a:solidFill>
                  <a:srgbClr val="0070C0"/>
                </a:solidFill>
              </a:rPr>
              <a:t>Було визнано, що намагатись завершити виконання всіх 32 перевірок до кінця 2016 року було б дуже складно та несправедливо</a:t>
            </a:r>
          </a:p>
          <a:p>
            <a:pPr marL="800100" lvl="1" indent="-342900" algn="l" rtl="0">
              <a:spcAft>
                <a:spcPts val="600"/>
              </a:spcAft>
              <a:buFont typeface="Arial" panose="020B0604020202020204" pitchFamily="34" charset="0"/>
              <a:buChar char="•"/>
            </a:pPr>
            <a:endParaRPr lang="uk" sz="2000" dirty="0">
              <a:solidFill>
                <a:srgbClr val="0070C0"/>
              </a:solidFill>
            </a:endParaRPr>
          </a:p>
          <a:p>
            <a:pPr marL="342900" indent="-342900" algn="l" rtl="0">
              <a:spcAft>
                <a:spcPts val="600"/>
              </a:spcAft>
              <a:buFont typeface="Arial" panose="020B0604020202020204" pitchFamily="34" charset="0"/>
              <a:buChar char="•"/>
            </a:pPr>
            <a:endParaRPr lang="uk" sz="2000" dirty="0">
              <a:solidFill>
                <a:srgbClr val="0070C0"/>
              </a:solidFill>
            </a:endParaRPr>
          </a:p>
          <a:p>
            <a:pPr marL="342900" indent="-342900" algn="l" rtl="0">
              <a:spcAft>
                <a:spcPts val="600"/>
              </a:spcAft>
              <a:buFont typeface="Arial" panose="020B0604020202020204" pitchFamily="34" charset="0"/>
              <a:buChar char="•"/>
            </a:pPr>
            <a:endParaRPr lang="uk" sz="2000" dirty="0">
              <a:solidFill>
                <a:srgbClr val="0070C0"/>
              </a:solidFill>
            </a:endParaRPr>
          </a:p>
          <a:p>
            <a:pPr marL="342900" indent="-342900" algn="l" rtl="0">
              <a:spcAft>
                <a:spcPts val="600"/>
              </a:spcAft>
              <a:buFont typeface="Arial" panose="020B0604020202020204" pitchFamily="34" charset="0"/>
              <a:buChar char="•"/>
            </a:pPr>
            <a:endParaRPr lang="uk" sz="2000" dirty="0">
              <a:solidFill>
                <a:srgbClr val="0070C0"/>
              </a:solidFill>
            </a:endParaRPr>
          </a:p>
          <a:p>
            <a:pPr marL="342900" indent="-342900" algn="l" rtl="0">
              <a:spcAft>
                <a:spcPts val="600"/>
              </a:spcAft>
              <a:buFont typeface="Arial" panose="020B0604020202020204" pitchFamily="34" charset="0"/>
              <a:buChar char="•"/>
            </a:pPr>
            <a:endParaRPr lang="uk" sz="2000" dirty="0">
              <a:solidFill>
                <a:srgbClr val="0070C0"/>
              </a:solidFill>
            </a:endParaRPr>
          </a:p>
          <a:p>
            <a:pPr marL="342900" indent="-342900" algn="l" rtl="0">
              <a:spcAft>
                <a:spcPts val="600"/>
              </a:spcAft>
              <a:buFont typeface="Arial" panose="020B0604020202020204" pitchFamily="34" charset="0"/>
              <a:buChar char="•"/>
            </a:pPr>
            <a:r>
              <a:rPr lang="uk" sz="2000" b="0" i="0" u="none" baseline="0" dirty="0">
                <a:solidFill>
                  <a:srgbClr val="0070C0"/>
                </a:solidFill>
              </a:rPr>
              <a:t>Правління погодилось переглянути графік перевірки</a:t>
            </a:r>
          </a:p>
          <a:p>
            <a:pPr marL="800100" lvl="1" indent="-342900" algn="l" rtl="0">
              <a:spcAft>
                <a:spcPts val="600"/>
              </a:spcAft>
              <a:buFont typeface="Arial" panose="020B0604020202020204" pitchFamily="34" charset="0"/>
              <a:buChar char="•"/>
            </a:pPr>
            <a:r>
              <a:rPr lang="uk" sz="2000" b="0" i="0" u="none" baseline="0" dirty="0">
                <a:solidFill>
                  <a:srgbClr val="0070C0"/>
                </a:solidFill>
              </a:rPr>
              <a:t>З 1 липня починається проведення 15 перевірок 2016 року</a:t>
            </a:r>
          </a:p>
          <a:p>
            <a:pPr marL="800100" lvl="1" indent="-342900" algn="l" rtl="0">
              <a:spcAft>
                <a:spcPts val="600"/>
              </a:spcAft>
              <a:buFont typeface="Arial" panose="020B0604020202020204" pitchFamily="34" charset="0"/>
              <a:buChar char="•"/>
            </a:pPr>
            <a:r>
              <a:rPr lang="uk" sz="2000" b="0" i="0" u="none" baseline="0" dirty="0">
                <a:solidFill>
                  <a:srgbClr val="0070C0"/>
                </a:solidFill>
              </a:rPr>
              <a:t>У 2016 році точно буде проведено 6 перевірок, а також ще 9 за наявності коштів</a:t>
            </a:r>
            <a:endParaRPr lang="uk" sz="2000" dirty="0">
              <a:solidFill>
                <a:srgbClr val="0070C0"/>
              </a:solidFill>
            </a:endParaRPr>
          </a:p>
          <a:p>
            <a:pPr marL="342900" indent="-342900" algn="l" rtl="0">
              <a:spcAft>
                <a:spcPts val="600"/>
              </a:spcAft>
              <a:buFont typeface="Arial" panose="020B0604020202020204" pitchFamily="34" charset="0"/>
              <a:buChar char="•"/>
            </a:pPr>
            <a:r>
              <a:rPr lang="uk" sz="2000" b="1" i="0" u="none" baseline="0" dirty="0">
                <a:solidFill>
                  <a:srgbClr val="0070C0"/>
                </a:solidFill>
              </a:rPr>
              <a:t>Перевірка</a:t>
            </a:r>
            <a:r>
              <a:rPr lang="uk" sz="2000" b="0" i="0" u="none" baseline="0" dirty="0">
                <a:solidFill>
                  <a:srgbClr val="0070C0"/>
                </a:solidFill>
              </a:rPr>
              <a:t> України</a:t>
            </a:r>
            <a:r>
              <a:rPr lang="uk" sz="2000" b="1" i="0" u="none" baseline="0" dirty="0">
                <a:solidFill>
                  <a:srgbClr val="0070C0"/>
                </a:solidFill>
              </a:rPr>
              <a:t>, як очікується, буде проводитись після 1 липня 2017 року</a:t>
            </a:r>
            <a:r>
              <a:rPr lang="uk" sz="2000" b="0" i="0" u="none" baseline="0" dirty="0">
                <a:solidFill>
                  <a:srgbClr val="0070C0"/>
                </a:solidFill>
              </a:rPr>
              <a:t> за умови надання на це згоди Правлінням на засіданні в Астані</a:t>
            </a:r>
          </a:p>
          <a:p>
            <a:pPr marL="800100" lvl="1" indent="-342900" algn="l" rtl="0">
              <a:spcAft>
                <a:spcPts val="600"/>
              </a:spcAft>
              <a:buFont typeface="Arial" panose="020B0604020202020204" pitchFamily="34" charset="0"/>
              <a:buChar char="•"/>
            </a:pPr>
            <a:r>
              <a:rPr lang="uk" sz="2000" b="0" i="0" u="none" baseline="0" dirty="0">
                <a:solidFill>
                  <a:srgbClr val="FF0000"/>
                </a:solidFill>
              </a:rPr>
              <a:t>В основу перевірки буде покладено звіт за 2014 фінансовий рік</a:t>
            </a:r>
            <a:endParaRPr lang="uk" sz="2000" dirty="0">
              <a:solidFill>
                <a:srgbClr val="FF0000"/>
              </a:solidFill>
            </a:endParaRPr>
          </a:p>
        </p:txBody>
      </p:sp>
      <p:sp>
        <p:nvSpPr>
          <p:cNvPr id="8" name="Titel 1"/>
          <p:cNvSpPr>
            <a:spLocks noGrp="1"/>
          </p:cNvSpPr>
          <p:nvPr>
            <p:ph type="title"/>
          </p:nvPr>
        </p:nvSpPr>
        <p:spPr>
          <a:xfrm>
            <a:off x="992221" y="157911"/>
            <a:ext cx="7616757" cy="477798"/>
          </a:xfrm>
        </p:spPr>
        <p:txBody>
          <a:bodyPr>
            <a:noAutofit/>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Переглянуті строки перевірки...???</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grpSp>
        <p:nvGrpSpPr>
          <p:cNvPr id="1046" name="Group 1045"/>
          <p:cNvGrpSpPr/>
          <p:nvPr/>
        </p:nvGrpSpPr>
        <p:grpSpPr>
          <a:xfrm>
            <a:off x="1274740" y="1976400"/>
            <a:ext cx="6135710" cy="1609732"/>
            <a:chOff x="1668440" y="3425128"/>
            <a:chExt cx="6135710" cy="1609732"/>
          </a:xfrm>
        </p:grpSpPr>
        <p:grpSp>
          <p:nvGrpSpPr>
            <p:cNvPr id="11" name="Group 10"/>
            <p:cNvGrpSpPr/>
            <p:nvPr/>
          </p:nvGrpSpPr>
          <p:grpSpPr>
            <a:xfrm>
              <a:off x="1668440" y="3425128"/>
              <a:ext cx="6135710" cy="1609732"/>
              <a:chOff x="1490640" y="2919409"/>
              <a:chExt cx="6135710" cy="1609732"/>
            </a:xfrm>
          </p:grpSpPr>
          <p:pic>
            <p:nvPicPr>
              <p:cNvPr id="7" name="Picture 6"/>
              <p:cNvPicPr>
                <a:picLocks noChangeAspect="1"/>
              </p:cNvPicPr>
              <p:nvPr/>
            </p:nvPicPr>
            <p:blipFill rotWithShape="1">
              <a:blip r:embed="rId3"/>
              <a:srcRect r="438"/>
              <a:stretch/>
            </p:blipFill>
            <p:spPr>
              <a:xfrm>
                <a:off x="1490640" y="2919409"/>
                <a:ext cx="6135710" cy="1019182"/>
              </a:xfrm>
              <a:prstGeom prst="rect">
                <a:avLst/>
              </a:prstGeom>
            </p:spPr>
          </p:pic>
          <p:pic>
            <p:nvPicPr>
              <p:cNvPr id="10" name="Picture 9"/>
              <p:cNvPicPr>
                <a:picLocks noChangeAspect="1"/>
              </p:cNvPicPr>
              <p:nvPr/>
            </p:nvPicPr>
            <p:blipFill rotWithShape="1">
              <a:blip r:embed="rId4"/>
              <a:srcRect t="13077" b="47180"/>
              <a:stretch/>
            </p:blipFill>
            <p:spPr>
              <a:xfrm>
                <a:off x="1539853" y="3938591"/>
                <a:ext cx="6076994" cy="590550"/>
              </a:xfrm>
              <a:prstGeom prst="rect">
                <a:avLst/>
              </a:prstGeom>
            </p:spPr>
          </p:pic>
        </p:grpSp>
        <p:pic>
          <p:nvPicPr>
            <p:cNvPr id="14" name="Ink 13"/>
            <p:cNvPicPr/>
            <p:nvPr/>
          </p:nvPicPr>
          <p:blipFill>
            <a:blip r:embed="rId5"/>
            <a:stretch>
              <a:fillRect/>
            </a:stretch>
          </p:blipFill>
          <p:spPr>
            <a:xfrm>
              <a:off x="2739510" y="4692420"/>
              <a:ext cx="354600" cy="93240"/>
            </a:xfrm>
            <a:prstGeom prst="rect">
              <a:avLst/>
            </a:prstGeom>
          </p:spPr>
        </p:pic>
        <p:pic>
          <p:nvPicPr>
            <p:cNvPr id="15" name="Ink 14"/>
            <p:cNvPicPr/>
            <p:nvPr/>
          </p:nvPicPr>
          <p:blipFill>
            <a:blip r:embed="rId6"/>
            <a:stretch>
              <a:fillRect/>
            </a:stretch>
          </p:blipFill>
          <p:spPr>
            <a:xfrm>
              <a:off x="3546990" y="4697100"/>
              <a:ext cx="354960" cy="81000"/>
            </a:xfrm>
            <a:prstGeom prst="rect">
              <a:avLst/>
            </a:prstGeom>
          </p:spPr>
        </p:pic>
        <p:pic>
          <p:nvPicPr>
            <p:cNvPr id="16" name="Ink 15"/>
            <p:cNvPicPr/>
            <p:nvPr/>
          </p:nvPicPr>
          <p:blipFill>
            <a:blip r:embed="rId7"/>
            <a:stretch>
              <a:fillRect/>
            </a:stretch>
          </p:blipFill>
          <p:spPr>
            <a:xfrm>
              <a:off x="3969990" y="4711860"/>
              <a:ext cx="377640" cy="85320"/>
            </a:xfrm>
            <a:prstGeom prst="rect">
              <a:avLst/>
            </a:prstGeom>
          </p:spPr>
        </p:pic>
        <p:pic>
          <p:nvPicPr>
            <p:cNvPr id="17" name="Ink 16"/>
            <p:cNvPicPr/>
            <p:nvPr/>
          </p:nvPicPr>
          <p:blipFill>
            <a:blip r:embed="rId8"/>
            <a:stretch>
              <a:fillRect/>
            </a:stretch>
          </p:blipFill>
          <p:spPr>
            <a:xfrm>
              <a:off x="4415670" y="4705020"/>
              <a:ext cx="370080" cy="88920"/>
            </a:xfrm>
            <a:prstGeom prst="rect">
              <a:avLst/>
            </a:prstGeom>
          </p:spPr>
        </p:pic>
        <p:pic>
          <p:nvPicPr>
            <p:cNvPr id="18" name="Ink 17"/>
            <p:cNvPicPr/>
            <p:nvPr/>
          </p:nvPicPr>
          <p:blipFill>
            <a:blip r:embed="rId9"/>
            <a:stretch>
              <a:fillRect/>
            </a:stretch>
          </p:blipFill>
          <p:spPr>
            <a:xfrm>
              <a:off x="5291910" y="4707900"/>
              <a:ext cx="351000" cy="83160"/>
            </a:xfrm>
            <a:prstGeom prst="rect">
              <a:avLst/>
            </a:prstGeom>
          </p:spPr>
        </p:pic>
        <p:pic>
          <p:nvPicPr>
            <p:cNvPr id="19" name="Ink 18"/>
            <p:cNvPicPr/>
            <p:nvPr/>
          </p:nvPicPr>
          <p:blipFill>
            <a:blip r:embed="rId10"/>
            <a:stretch>
              <a:fillRect/>
            </a:stretch>
          </p:blipFill>
          <p:spPr>
            <a:xfrm>
              <a:off x="5676750" y="4712940"/>
              <a:ext cx="385200" cy="109080"/>
            </a:xfrm>
            <a:prstGeom prst="rect">
              <a:avLst/>
            </a:prstGeom>
          </p:spPr>
        </p:pic>
        <p:pic>
          <p:nvPicPr>
            <p:cNvPr id="20" name="Ink 19"/>
            <p:cNvPicPr/>
            <p:nvPr/>
          </p:nvPicPr>
          <p:blipFill>
            <a:blip r:embed="rId11"/>
            <a:stretch>
              <a:fillRect/>
            </a:stretch>
          </p:blipFill>
          <p:spPr>
            <a:xfrm>
              <a:off x="6141510" y="4712940"/>
              <a:ext cx="400680" cy="97920"/>
            </a:xfrm>
            <a:prstGeom prst="rect">
              <a:avLst/>
            </a:prstGeom>
          </p:spPr>
        </p:pic>
        <p:pic>
          <p:nvPicPr>
            <p:cNvPr id="21" name="Ink 20"/>
            <p:cNvPicPr/>
            <p:nvPr/>
          </p:nvPicPr>
          <p:blipFill>
            <a:blip r:embed="rId12"/>
            <a:stretch>
              <a:fillRect/>
            </a:stretch>
          </p:blipFill>
          <p:spPr>
            <a:xfrm>
              <a:off x="6526350" y="4716540"/>
              <a:ext cx="389160" cy="95400"/>
            </a:xfrm>
            <a:prstGeom prst="rect">
              <a:avLst/>
            </a:prstGeom>
          </p:spPr>
        </p:pic>
        <p:pic>
          <p:nvPicPr>
            <p:cNvPr id="22" name="Ink 21"/>
            <p:cNvPicPr/>
            <p:nvPr/>
          </p:nvPicPr>
          <p:blipFill>
            <a:blip r:embed="rId13"/>
            <a:stretch>
              <a:fillRect/>
            </a:stretch>
          </p:blipFill>
          <p:spPr>
            <a:xfrm>
              <a:off x="7006590" y="4716900"/>
              <a:ext cx="434880" cy="99000"/>
            </a:xfrm>
            <a:prstGeom prst="rect">
              <a:avLst/>
            </a:prstGeom>
          </p:spPr>
        </p:pic>
        <p:pic>
          <p:nvPicPr>
            <p:cNvPr id="23" name="Ink 22"/>
            <p:cNvPicPr/>
            <p:nvPr/>
          </p:nvPicPr>
          <p:blipFill>
            <a:blip r:embed="rId14"/>
            <a:stretch>
              <a:fillRect/>
            </a:stretch>
          </p:blipFill>
          <p:spPr>
            <a:xfrm>
              <a:off x="7406550" y="4694940"/>
              <a:ext cx="404280" cy="83160"/>
            </a:xfrm>
            <a:prstGeom prst="rect">
              <a:avLst/>
            </a:prstGeom>
          </p:spPr>
        </p:pic>
        <p:pic>
          <p:nvPicPr>
            <p:cNvPr id="24" name="Ink 23"/>
            <p:cNvPicPr/>
            <p:nvPr/>
          </p:nvPicPr>
          <p:blipFill>
            <a:blip r:embed="rId15"/>
            <a:stretch>
              <a:fillRect/>
            </a:stretch>
          </p:blipFill>
          <p:spPr>
            <a:xfrm>
              <a:off x="1699110" y="4705380"/>
              <a:ext cx="133920" cy="84240"/>
            </a:xfrm>
            <a:prstGeom prst="rect">
              <a:avLst/>
            </a:prstGeom>
          </p:spPr>
        </p:pic>
        <p:pic>
          <p:nvPicPr>
            <p:cNvPr id="25" name="Ink 24"/>
            <p:cNvPicPr/>
            <p:nvPr/>
          </p:nvPicPr>
          <p:blipFill>
            <a:blip r:embed="rId16"/>
            <a:stretch>
              <a:fillRect/>
            </a:stretch>
          </p:blipFill>
          <p:spPr>
            <a:xfrm>
              <a:off x="1825110" y="4697820"/>
              <a:ext cx="38160" cy="76320"/>
            </a:xfrm>
            <a:prstGeom prst="rect">
              <a:avLst/>
            </a:prstGeom>
          </p:spPr>
        </p:pic>
        <p:pic>
          <p:nvPicPr>
            <p:cNvPr id="26" name="Ink 25"/>
            <p:cNvPicPr/>
            <p:nvPr/>
          </p:nvPicPr>
          <p:blipFill>
            <a:blip r:embed="rId17"/>
            <a:stretch>
              <a:fillRect/>
            </a:stretch>
          </p:blipFill>
          <p:spPr>
            <a:xfrm>
              <a:off x="1836270" y="4703580"/>
              <a:ext cx="423360" cy="96480"/>
            </a:xfrm>
            <a:prstGeom prst="rect">
              <a:avLst/>
            </a:prstGeom>
          </p:spPr>
        </p:pic>
        <p:pic>
          <p:nvPicPr>
            <p:cNvPr id="27" name="Ink 26"/>
            <p:cNvPicPr/>
            <p:nvPr/>
          </p:nvPicPr>
          <p:blipFill>
            <a:blip r:embed="rId18"/>
            <a:stretch>
              <a:fillRect/>
            </a:stretch>
          </p:blipFill>
          <p:spPr>
            <a:xfrm>
              <a:off x="5680710" y="4680900"/>
              <a:ext cx="362160" cy="93600"/>
            </a:xfrm>
            <a:prstGeom prst="rect">
              <a:avLst/>
            </a:prstGeom>
          </p:spPr>
        </p:pic>
        <p:pic>
          <p:nvPicPr>
            <p:cNvPr id="28" name="Ink 27"/>
            <p:cNvPicPr/>
            <p:nvPr/>
          </p:nvPicPr>
          <p:blipFill>
            <a:blip r:embed="rId19"/>
            <a:stretch>
              <a:fillRect/>
            </a:stretch>
          </p:blipFill>
          <p:spPr>
            <a:xfrm>
              <a:off x="6156990" y="4685940"/>
              <a:ext cx="312840" cy="108720"/>
            </a:xfrm>
            <a:prstGeom prst="rect">
              <a:avLst/>
            </a:prstGeom>
          </p:spPr>
        </p:pic>
        <p:pic>
          <p:nvPicPr>
            <p:cNvPr id="29" name="Ink 28"/>
            <p:cNvPicPr/>
            <p:nvPr/>
          </p:nvPicPr>
          <p:blipFill>
            <a:blip r:embed="rId20"/>
            <a:stretch>
              <a:fillRect/>
            </a:stretch>
          </p:blipFill>
          <p:spPr>
            <a:xfrm>
              <a:off x="6549390" y="4687740"/>
              <a:ext cx="381240" cy="87120"/>
            </a:xfrm>
            <a:prstGeom prst="rect">
              <a:avLst/>
            </a:prstGeom>
          </p:spPr>
        </p:pic>
        <p:pic>
          <p:nvPicPr>
            <p:cNvPr id="30" name="Ink 29"/>
            <p:cNvPicPr/>
            <p:nvPr/>
          </p:nvPicPr>
          <p:blipFill>
            <a:blip r:embed="rId21"/>
            <a:stretch>
              <a:fillRect/>
            </a:stretch>
          </p:blipFill>
          <p:spPr>
            <a:xfrm>
              <a:off x="7006590" y="4705380"/>
              <a:ext cx="225000" cy="111960"/>
            </a:xfrm>
            <a:prstGeom prst="rect">
              <a:avLst/>
            </a:prstGeom>
          </p:spPr>
        </p:pic>
        <p:pic>
          <p:nvPicPr>
            <p:cNvPr id="31" name="Ink 30"/>
            <p:cNvPicPr/>
            <p:nvPr/>
          </p:nvPicPr>
          <p:blipFill>
            <a:blip r:embed="rId22"/>
            <a:stretch>
              <a:fillRect/>
            </a:stretch>
          </p:blipFill>
          <p:spPr>
            <a:xfrm>
              <a:off x="7021710" y="4665780"/>
              <a:ext cx="339480" cy="108720"/>
            </a:xfrm>
            <a:prstGeom prst="rect">
              <a:avLst/>
            </a:prstGeom>
          </p:spPr>
        </p:pic>
        <p:pic>
          <p:nvPicPr>
            <p:cNvPr id="1024" name="Ink 1023"/>
            <p:cNvPicPr/>
            <p:nvPr/>
          </p:nvPicPr>
          <p:blipFill>
            <a:blip r:embed="rId23"/>
            <a:stretch>
              <a:fillRect/>
            </a:stretch>
          </p:blipFill>
          <p:spPr>
            <a:xfrm>
              <a:off x="4808070" y="4693860"/>
              <a:ext cx="404280" cy="96120"/>
            </a:xfrm>
            <a:prstGeom prst="rect">
              <a:avLst/>
            </a:prstGeom>
          </p:spPr>
        </p:pic>
        <p:pic>
          <p:nvPicPr>
            <p:cNvPr id="1025" name="Ink 1024"/>
            <p:cNvPicPr/>
            <p:nvPr/>
          </p:nvPicPr>
          <p:blipFill>
            <a:blip r:embed="rId24"/>
            <a:stretch>
              <a:fillRect/>
            </a:stretch>
          </p:blipFill>
          <p:spPr>
            <a:xfrm>
              <a:off x="5211990" y="4716900"/>
              <a:ext cx="38520" cy="76320"/>
            </a:xfrm>
            <a:prstGeom prst="rect">
              <a:avLst/>
            </a:prstGeom>
          </p:spPr>
        </p:pic>
        <p:pic>
          <p:nvPicPr>
            <p:cNvPr id="1028" name="Ink 1027"/>
            <p:cNvPicPr/>
            <p:nvPr/>
          </p:nvPicPr>
          <p:blipFill>
            <a:blip r:embed="rId16"/>
            <a:stretch>
              <a:fillRect/>
            </a:stretch>
          </p:blipFill>
          <p:spPr>
            <a:xfrm>
              <a:off x="5227470" y="4716900"/>
              <a:ext cx="38160" cy="76320"/>
            </a:xfrm>
            <a:prstGeom prst="rect">
              <a:avLst/>
            </a:prstGeom>
          </p:spPr>
        </p:pic>
        <p:pic>
          <p:nvPicPr>
            <p:cNvPr id="1029" name="Ink 1028"/>
            <p:cNvPicPr/>
            <p:nvPr/>
          </p:nvPicPr>
          <p:blipFill>
            <a:blip r:embed="rId25"/>
            <a:stretch>
              <a:fillRect/>
            </a:stretch>
          </p:blipFill>
          <p:spPr>
            <a:xfrm>
              <a:off x="4354830" y="4720500"/>
              <a:ext cx="42120" cy="80640"/>
            </a:xfrm>
            <a:prstGeom prst="rect">
              <a:avLst/>
            </a:prstGeom>
          </p:spPr>
        </p:pic>
        <p:pic>
          <p:nvPicPr>
            <p:cNvPr id="1030" name="Ink 1029"/>
            <p:cNvPicPr/>
            <p:nvPr/>
          </p:nvPicPr>
          <p:blipFill>
            <a:blip r:embed="rId26"/>
            <a:stretch>
              <a:fillRect/>
            </a:stretch>
          </p:blipFill>
          <p:spPr>
            <a:xfrm>
              <a:off x="4339710" y="4720500"/>
              <a:ext cx="38160" cy="76680"/>
            </a:xfrm>
            <a:prstGeom prst="rect">
              <a:avLst/>
            </a:prstGeom>
          </p:spPr>
        </p:pic>
        <p:pic>
          <p:nvPicPr>
            <p:cNvPr id="1031" name="Ink 1030"/>
            <p:cNvPicPr/>
            <p:nvPr/>
          </p:nvPicPr>
          <p:blipFill>
            <a:blip r:embed="rId27"/>
            <a:stretch>
              <a:fillRect/>
            </a:stretch>
          </p:blipFill>
          <p:spPr>
            <a:xfrm>
              <a:off x="2228794" y="4696519"/>
              <a:ext cx="588600" cy="97200"/>
            </a:xfrm>
            <a:prstGeom prst="rect">
              <a:avLst/>
            </a:prstGeom>
          </p:spPr>
        </p:pic>
        <p:pic>
          <p:nvPicPr>
            <p:cNvPr id="1032" name="Ink 1031"/>
            <p:cNvPicPr/>
            <p:nvPr/>
          </p:nvPicPr>
          <p:blipFill>
            <a:blip r:embed="rId28"/>
            <a:stretch>
              <a:fillRect/>
            </a:stretch>
          </p:blipFill>
          <p:spPr>
            <a:xfrm>
              <a:off x="3076594" y="4704079"/>
              <a:ext cx="390960" cy="96120"/>
            </a:xfrm>
            <a:prstGeom prst="rect">
              <a:avLst/>
            </a:prstGeom>
          </p:spPr>
        </p:pic>
        <p:pic>
          <p:nvPicPr>
            <p:cNvPr id="1033" name="Ink 1032"/>
            <p:cNvPicPr/>
            <p:nvPr/>
          </p:nvPicPr>
          <p:blipFill>
            <a:blip r:embed="rId29"/>
            <a:stretch>
              <a:fillRect/>
            </a:stretch>
          </p:blipFill>
          <p:spPr>
            <a:xfrm>
              <a:off x="3009994" y="4683199"/>
              <a:ext cx="462240" cy="93600"/>
            </a:xfrm>
            <a:prstGeom prst="rect">
              <a:avLst/>
            </a:prstGeom>
          </p:spPr>
        </p:pic>
        <p:pic>
          <p:nvPicPr>
            <p:cNvPr id="1034" name="Ink 1033"/>
            <p:cNvPicPr/>
            <p:nvPr/>
          </p:nvPicPr>
          <p:blipFill>
            <a:blip r:embed="rId30"/>
            <a:stretch>
              <a:fillRect/>
            </a:stretch>
          </p:blipFill>
          <p:spPr>
            <a:xfrm>
              <a:off x="2755114" y="4710559"/>
              <a:ext cx="671760" cy="104760"/>
            </a:xfrm>
            <a:prstGeom prst="rect">
              <a:avLst/>
            </a:prstGeom>
          </p:spPr>
        </p:pic>
        <p:pic>
          <p:nvPicPr>
            <p:cNvPr id="1035" name="Ink 1034"/>
            <p:cNvPicPr/>
            <p:nvPr/>
          </p:nvPicPr>
          <p:blipFill>
            <a:blip r:embed="rId31"/>
            <a:stretch>
              <a:fillRect/>
            </a:stretch>
          </p:blipFill>
          <p:spPr>
            <a:xfrm>
              <a:off x="3450274" y="4702999"/>
              <a:ext cx="155160" cy="80640"/>
            </a:xfrm>
            <a:prstGeom prst="rect">
              <a:avLst/>
            </a:prstGeom>
          </p:spPr>
        </p:pic>
        <p:pic>
          <p:nvPicPr>
            <p:cNvPr id="1036" name="Ink 1035"/>
            <p:cNvPicPr/>
            <p:nvPr/>
          </p:nvPicPr>
          <p:blipFill>
            <a:blip r:embed="rId24"/>
            <a:stretch>
              <a:fillRect/>
            </a:stretch>
          </p:blipFill>
          <p:spPr>
            <a:xfrm>
              <a:off x="3812434" y="4698319"/>
              <a:ext cx="38520" cy="76320"/>
            </a:xfrm>
            <a:prstGeom prst="rect">
              <a:avLst/>
            </a:prstGeom>
          </p:spPr>
        </p:pic>
        <p:pic>
          <p:nvPicPr>
            <p:cNvPr id="1037" name="Ink 1036"/>
            <p:cNvPicPr/>
            <p:nvPr/>
          </p:nvPicPr>
          <p:blipFill>
            <a:blip r:embed="rId32"/>
            <a:stretch>
              <a:fillRect/>
            </a:stretch>
          </p:blipFill>
          <p:spPr>
            <a:xfrm>
              <a:off x="3557554" y="4717039"/>
              <a:ext cx="443160" cy="93960"/>
            </a:xfrm>
            <a:prstGeom prst="rect">
              <a:avLst/>
            </a:prstGeom>
          </p:spPr>
        </p:pic>
        <p:pic>
          <p:nvPicPr>
            <p:cNvPr id="1038" name="Ink 1037"/>
            <p:cNvPicPr/>
            <p:nvPr/>
          </p:nvPicPr>
          <p:blipFill>
            <a:blip r:embed="rId33"/>
            <a:stretch>
              <a:fillRect/>
            </a:stretch>
          </p:blipFill>
          <p:spPr>
            <a:xfrm>
              <a:off x="3859954" y="4686079"/>
              <a:ext cx="579240" cy="95760"/>
            </a:xfrm>
            <a:prstGeom prst="rect">
              <a:avLst/>
            </a:prstGeom>
          </p:spPr>
        </p:pic>
        <p:pic>
          <p:nvPicPr>
            <p:cNvPr id="1039" name="Ink 1038"/>
            <p:cNvPicPr/>
            <p:nvPr/>
          </p:nvPicPr>
          <p:blipFill>
            <a:blip r:embed="rId34"/>
            <a:stretch>
              <a:fillRect/>
            </a:stretch>
          </p:blipFill>
          <p:spPr>
            <a:xfrm>
              <a:off x="4407514" y="4696879"/>
              <a:ext cx="1379160" cy="96840"/>
            </a:xfrm>
            <a:prstGeom prst="rect">
              <a:avLst/>
            </a:prstGeom>
          </p:spPr>
        </p:pic>
        <p:pic>
          <p:nvPicPr>
            <p:cNvPr id="1040" name="Ink 1039"/>
            <p:cNvPicPr/>
            <p:nvPr/>
          </p:nvPicPr>
          <p:blipFill>
            <a:blip r:embed="rId35"/>
            <a:stretch>
              <a:fillRect/>
            </a:stretch>
          </p:blipFill>
          <p:spPr>
            <a:xfrm>
              <a:off x="5355394" y="4693279"/>
              <a:ext cx="386280" cy="94320"/>
            </a:xfrm>
            <a:prstGeom prst="rect">
              <a:avLst/>
            </a:prstGeom>
          </p:spPr>
        </p:pic>
        <p:pic>
          <p:nvPicPr>
            <p:cNvPr id="1041" name="Ink 1040"/>
            <p:cNvPicPr/>
            <p:nvPr/>
          </p:nvPicPr>
          <p:blipFill>
            <a:blip r:embed="rId36"/>
            <a:stretch>
              <a:fillRect/>
            </a:stretch>
          </p:blipFill>
          <p:spPr>
            <a:xfrm>
              <a:off x="6010234" y="4686799"/>
              <a:ext cx="186120" cy="90360"/>
            </a:xfrm>
            <a:prstGeom prst="rect">
              <a:avLst/>
            </a:prstGeom>
          </p:spPr>
        </p:pic>
        <p:pic>
          <p:nvPicPr>
            <p:cNvPr id="1042" name="Ink 1041"/>
            <p:cNvPicPr/>
            <p:nvPr/>
          </p:nvPicPr>
          <p:blipFill>
            <a:blip r:embed="rId37"/>
            <a:stretch>
              <a:fillRect/>
            </a:stretch>
          </p:blipFill>
          <p:spPr>
            <a:xfrm>
              <a:off x="6033994" y="4718839"/>
              <a:ext cx="228960" cy="82800"/>
            </a:xfrm>
            <a:prstGeom prst="rect">
              <a:avLst/>
            </a:prstGeom>
          </p:spPr>
        </p:pic>
        <p:pic>
          <p:nvPicPr>
            <p:cNvPr id="1043" name="Ink 1042"/>
            <p:cNvPicPr/>
            <p:nvPr/>
          </p:nvPicPr>
          <p:blipFill>
            <a:blip r:embed="rId38"/>
            <a:stretch>
              <a:fillRect/>
            </a:stretch>
          </p:blipFill>
          <p:spPr>
            <a:xfrm>
              <a:off x="6300754" y="4692199"/>
              <a:ext cx="364680" cy="87480"/>
            </a:xfrm>
            <a:prstGeom prst="rect">
              <a:avLst/>
            </a:prstGeom>
          </p:spPr>
        </p:pic>
        <p:pic>
          <p:nvPicPr>
            <p:cNvPr id="1044" name="Ink 1043"/>
            <p:cNvPicPr/>
            <p:nvPr/>
          </p:nvPicPr>
          <p:blipFill>
            <a:blip r:embed="rId39"/>
            <a:stretch>
              <a:fillRect/>
            </a:stretch>
          </p:blipFill>
          <p:spPr>
            <a:xfrm>
              <a:off x="6507754" y="4712359"/>
              <a:ext cx="236160" cy="88560"/>
            </a:xfrm>
            <a:prstGeom prst="rect">
              <a:avLst/>
            </a:prstGeom>
          </p:spPr>
        </p:pic>
      </p:grpSp>
    </p:spTree>
    <p:extLst>
      <p:ext uri="{BB962C8B-B14F-4D97-AF65-F5344CB8AC3E}">
        <p14:creationId xmlns:p14="http://schemas.microsoft.com/office/powerpoint/2010/main" val="4228187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1889793" y="95906"/>
            <a:ext cx="5346699" cy="477798"/>
          </a:xfrm>
        </p:spPr>
        <p:txBody>
          <a:bodyPr>
            <a:noAutofit/>
          </a:bodyPr>
          <a:lstStyle/>
          <a:p>
            <a:pPr algn="l" rtl="0"/>
            <a:r>
              <a:rPr lang="uk" sz="3200" b="1" i="0" u="none" baseline="0">
                <a:solidFill>
                  <a:schemeClr val="accent5">
                    <a:lumMod val="50000"/>
                  </a:schemeClr>
                </a:solidFill>
                <a:latin typeface="Arial" panose="020B0604020202020204" pitchFamily="34" charset="0"/>
                <a:cs typeface="Arial" panose="020B0604020202020204" pitchFamily="34" charset="0"/>
              </a:rPr>
              <a:t>Перехідні механізми</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4472527"/>
              </p:ext>
            </p:extLst>
          </p:nvPr>
        </p:nvGraphicFramePr>
        <p:xfrm>
          <a:off x="78151" y="573704"/>
          <a:ext cx="8969982" cy="5737688"/>
        </p:xfrm>
        <a:graphic>
          <a:graphicData uri="http://schemas.openxmlformats.org/drawingml/2006/table">
            <a:tbl>
              <a:tblPr firstRow="1" bandRow="1">
                <a:tableStyleId>{5C22544A-7EE6-4342-B048-85BDC9FD1C3A}</a:tableStyleId>
              </a:tblPr>
              <a:tblGrid>
                <a:gridCol w="1735900">
                  <a:extLst>
                    <a:ext uri="{9D8B030D-6E8A-4147-A177-3AD203B41FA5}">
                      <a16:colId xmlns:a16="http://schemas.microsoft.com/office/drawing/2014/main" xmlns="" val="3581163300"/>
                    </a:ext>
                  </a:extLst>
                </a:gridCol>
                <a:gridCol w="4579374">
                  <a:extLst>
                    <a:ext uri="{9D8B030D-6E8A-4147-A177-3AD203B41FA5}">
                      <a16:colId xmlns:a16="http://schemas.microsoft.com/office/drawing/2014/main" xmlns="" val="2906449892"/>
                    </a:ext>
                  </a:extLst>
                </a:gridCol>
                <a:gridCol w="2654708">
                  <a:extLst>
                    <a:ext uri="{9D8B030D-6E8A-4147-A177-3AD203B41FA5}">
                      <a16:colId xmlns:a16="http://schemas.microsoft.com/office/drawing/2014/main" xmlns="" val="1257942116"/>
                    </a:ext>
                  </a:extLst>
                </a:gridCol>
              </a:tblGrid>
              <a:tr h="474511">
                <a:tc>
                  <a:txBody>
                    <a:bodyPr/>
                    <a:lstStyle/>
                    <a:p>
                      <a:pPr algn="l" rtl="0"/>
                      <a:r>
                        <a:rPr lang="uk" sz="1400" b="1" i="0" u="none" baseline="0" dirty="0"/>
                        <a:t>ПИТАННЯ</a:t>
                      </a:r>
                      <a:endParaRPr lang="uk" sz="1400" dirty="0"/>
                    </a:p>
                  </a:txBody>
                  <a:tcPr/>
                </a:tc>
                <a:tc>
                  <a:txBody>
                    <a:bodyPr/>
                    <a:lstStyle/>
                    <a:p>
                      <a:pPr algn="l" rtl="0"/>
                      <a:r>
                        <a:rPr lang="uk" sz="1400" b="1" i="0" u="none" baseline="0"/>
                        <a:t>Зміни у Стандарті ІПВГ</a:t>
                      </a:r>
                      <a:endParaRPr lang="uk" sz="1400" dirty="0"/>
                    </a:p>
                  </a:txBody>
                  <a:tcPr/>
                </a:tc>
                <a:tc>
                  <a:txBody>
                    <a:bodyPr/>
                    <a:lstStyle/>
                    <a:p>
                      <a:pPr algn="l" rtl="0"/>
                      <a:r>
                        <a:rPr lang="uk" sz="1400" b="1" i="0" u="none" baseline="0"/>
                        <a:t>Перехідні механізми</a:t>
                      </a:r>
                      <a:endParaRPr lang="uk" sz="1400" dirty="0"/>
                    </a:p>
                  </a:txBody>
                  <a:tcPr/>
                </a:tc>
                <a:extLst>
                  <a:ext uri="{0D108BD9-81ED-4DB2-BD59-A6C34878D82A}">
                    <a16:rowId xmlns:a16="http://schemas.microsoft.com/office/drawing/2014/main" xmlns="" val="3695403091"/>
                  </a:ext>
                </a:extLst>
              </a:tr>
              <a:tr h="588685">
                <a:tc>
                  <a:txBody>
                    <a:bodyPr/>
                    <a:lstStyle/>
                    <a:p>
                      <a:pPr algn="l" rtl="0"/>
                      <a:r>
                        <a:rPr lang="uk" sz="1400" b="0" i="0" u="none" baseline="0"/>
                        <a:t>Плани робіт</a:t>
                      </a:r>
                      <a:endParaRPr lang="uk" sz="1400" dirty="0"/>
                    </a:p>
                  </a:txBody>
                  <a:tcPr/>
                </a:tc>
                <a:tc>
                  <a:txBody>
                    <a:bodyPr/>
                    <a:lstStyle/>
                    <a:p>
                      <a:pPr algn="l" rtl="0"/>
                      <a:r>
                        <a:rPr lang="uk" sz="1400" b="0" i="0" u="none" baseline="0" dirty="0"/>
                        <a:t>План робіт БГЗО має окреслити напрямки робіт з перевірки виконання рекомендацій</a:t>
                      </a:r>
                      <a:endParaRPr lang="uk" sz="1400" dirty="0"/>
                    </a:p>
                  </a:txBody>
                  <a:tcPr/>
                </a:tc>
                <a:tc>
                  <a:txBody>
                    <a:bodyPr/>
                    <a:lstStyle/>
                    <a:p>
                      <a:pPr algn="l" rtl="0"/>
                      <a:r>
                        <a:rPr lang="uk" sz="1400" b="0" i="0" u="none" baseline="0"/>
                        <a:t>До грудня 2016 року</a:t>
                      </a:r>
                      <a:endParaRPr lang="uk" sz="1400" dirty="0"/>
                    </a:p>
                  </a:txBody>
                  <a:tcPr/>
                </a:tc>
                <a:extLst>
                  <a:ext uri="{0D108BD9-81ED-4DB2-BD59-A6C34878D82A}">
                    <a16:rowId xmlns:a16="http://schemas.microsoft.com/office/drawing/2014/main" xmlns="" val="339861289"/>
                  </a:ext>
                </a:extLst>
              </a:tr>
              <a:tr h="681612">
                <a:tc>
                  <a:txBody>
                    <a:bodyPr/>
                    <a:lstStyle/>
                    <a:p>
                      <a:pPr algn="l" rtl="0"/>
                      <a:r>
                        <a:rPr lang="uk" sz="1400" b="0" i="0" u="none" baseline="0"/>
                        <a:t>Річний звіт про досягнутий поступ</a:t>
                      </a:r>
                      <a:endParaRPr lang="uk" sz="1400" dirty="0"/>
                    </a:p>
                  </a:txBody>
                  <a:tcPr/>
                </a:tc>
                <a:tc>
                  <a:txBody>
                    <a:bodyPr/>
                    <a:lstStyle/>
                    <a:p>
                      <a:pPr algn="l" rtl="0"/>
                      <a:r>
                        <a:rPr lang="uk" sz="1400" b="0" i="0" u="none" baseline="0" dirty="0"/>
                        <a:t>Річні звіти про поступ (РЗП), що описують заходи, вжиті на виконання рекомендацій</a:t>
                      </a:r>
                    </a:p>
                  </a:txBody>
                  <a:tcPr/>
                </a:tc>
                <a:tc>
                  <a:txBody>
                    <a:bodyPr/>
                    <a:lstStyle/>
                    <a:p>
                      <a:pPr algn="l" rtl="0"/>
                      <a:r>
                        <a:rPr lang="uk" sz="1400" b="0" i="0" u="none" baseline="0"/>
                        <a:t>Починаючи з РЗП за 2016 рік (з 1 липня 2017 року)</a:t>
                      </a:r>
                      <a:endParaRPr lang="uk" sz="1400" dirty="0"/>
                    </a:p>
                  </a:txBody>
                  <a:tcPr/>
                </a:tc>
                <a:extLst>
                  <a:ext uri="{0D108BD9-81ED-4DB2-BD59-A6C34878D82A}">
                    <a16:rowId xmlns:a16="http://schemas.microsoft.com/office/drawing/2014/main" xmlns="" val="2714917408"/>
                  </a:ext>
                </a:extLst>
              </a:tr>
              <a:tr h="711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 sz="1400" b="0" i="0" u="none" baseline="0"/>
                        <a:t>Політики та процедури БГЗО</a:t>
                      </a:r>
                    </a:p>
                    <a:p>
                      <a:endParaRPr lang="uk"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 sz="1400" b="0" i="0" u="none" baseline="0" dirty="0"/>
                        <a:t>БГЗО має забезпечити оприлюднення процедур призначення та заміни членів групи та виплати добових</a:t>
                      </a:r>
                    </a:p>
                    <a:p>
                      <a:pPr marL="0" marR="0" indent="0" algn="l" defTabSz="914400" rtl="0" eaLnBrk="1" fontAlgn="auto" latinLnBrk="0" hangingPunct="1">
                        <a:lnSpc>
                          <a:spcPct val="100000"/>
                        </a:lnSpc>
                        <a:spcBef>
                          <a:spcPts val="0"/>
                        </a:spcBef>
                        <a:spcAft>
                          <a:spcPts val="0"/>
                        </a:spcAft>
                        <a:buClrTx/>
                        <a:buSzTx/>
                        <a:buFontTx/>
                        <a:buNone/>
                        <a:tabLst/>
                        <a:defRPr/>
                      </a:pPr>
                      <a:endParaRPr lang="uk" sz="800" dirty="0"/>
                    </a:p>
                    <a:p>
                      <a:pPr marL="0" marR="0" indent="0" algn="l" defTabSz="914400" rtl="0" eaLnBrk="1" fontAlgn="auto" latinLnBrk="0" hangingPunct="1">
                        <a:lnSpc>
                          <a:spcPct val="100000"/>
                        </a:lnSpc>
                        <a:spcBef>
                          <a:spcPts val="0"/>
                        </a:spcBef>
                        <a:spcAft>
                          <a:spcPts val="0"/>
                        </a:spcAft>
                        <a:buClrTx/>
                        <a:buSzTx/>
                        <a:buFontTx/>
                        <a:buNone/>
                        <a:tabLst/>
                        <a:defRPr/>
                      </a:pPr>
                      <a:r>
                        <a:rPr lang="uk" sz="1400" b="0" i="0" u="none" baseline="0" dirty="0"/>
                        <a:t>БГЗО має узгодити політику доступу до даних ІПВГ, їх надання та повторного використання</a:t>
                      </a:r>
                      <a:endParaRPr lang="uk" sz="1400" dirty="0"/>
                    </a:p>
                  </a:txBody>
                  <a:tcPr/>
                </a:tc>
                <a:tc>
                  <a:txBody>
                    <a:bodyPr/>
                    <a:lstStyle/>
                    <a:p>
                      <a:pPr algn="l" rtl="0"/>
                      <a:r>
                        <a:rPr lang="uk" sz="1400" b="0" i="0" u="none" baseline="0"/>
                        <a:t>Негайно</a:t>
                      </a:r>
                    </a:p>
                    <a:p>
                      <a:endParaRPr lang="uk" sz="1400" dirty="0"/>
                    </a:p>
                    <a:p>
                      <a:endParaRPr lang="uk" sz="800" dirty="0"/>
                    </a:p>
                    <a:p>
                      <a:pPr algn="l" rtl="0"/>
                      <a:r>
                        <a:rPr lang="uk" sz="1400" b="0" i="0" u="none" baseline="0"/>
                        <a:t>До 31 грудня 2016 року</a:t>
                      </a:r>
                      <a:endParaRPr lang="uk" sz="1400" dirty="0"/>
                    </a:p>
                  </a:txBody>
                  <a:tcPr/>
                </a:tc>
                <a:extLst>
                  <a:ext uri="{0D108BD9-81ED-4DB2-BD59-A6C34878D82A}">
                    <a16:rowId xmlns:a16="http://schemas.microsoft.com/office/drawing/2014/main" xmlns="" val="3235256746"/>
                  </a:ext>
                </a:extLst>
              </a:tr>
              <a:tr h="711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 sz="1400" b="0" i="0" u="none" baseline="0"/>
                        <a:t>Звіти ІПВГ</a:t>
                      </a:r>
                    </a:p>
                    <a:p>
                      <a:endParaRPr lang="uk" sz="1400" dirty="0"/>
                    </a:p>
                  </a:txBody>
                  <a:tcPr/>
                </a:tc>
                <a:tc>
                  <a:txBody>
                    <a:bodyPr/>
                    <a:lstStyle/>
                    <a:p>
                      <a:pPr algn="l" rtl="0"/>
                      <a:r>
                        <a:rPr lang="uk" sz="1400" b="0" i="0" u="none" baseline="0" dirty="0"/>
                        <a:t>Мають оприлюднюватись у форматах відкритих даних</a:t>
                      </a:r>
                    </a:p>
                    <a:p>
                      <a:endParaRPr lang="uk" sz="1400" baseline="0" dirty="0"/>
                    </a:p>
                    <a:p>
                      <a:endParaRPr lang="uk" sz="800" baseline="0" dirty="0"/>
                    </a:p>
                    <a:p>
                      <a:pPr algn="l" rtl="0"/>
                      <a:r>
                        <a:rPr lang="uk" sz="1400" b="0" i="0" u="none" baseline="0" dirty="0"/>
                        <a:t>Необхідність звітності про виділення ліцензій встановлюється для всіх ліцензій, що були надані або передані протягом фінансового року</a:t>
                      </a:r>
                    </a:p>
                    <a:p>
                      <a:endParaRPr lang="uk" sz="800" baseline="0" dirty="0"/>
                    </a:p>
                    <a:p>
                      <a:pPr algn="l" rtl="0"/>
                      <a:r>
                        <a:rPr lang="uk" sz="1400" b="0" i="0" u="none" baseline="0" dirty="0"/>
                        <a:t>Обов'язковість документування у Звіті ІПВГ політики уряду щодо розкриття реальних власників та обговорення цього питання в БГЗО.</a:t>
                      </a:r>
                    </a:p>
                    <a:p>
                      <a:endParaRPr lang="uk" sz="800" baseline="0" dirty="0"/>
                    </a:p>
                    <a:p>
                      <a:pPr algn="l" rtl="0"/>
                      <a:r>
                        <a:rPr lang="uk" sz="1400" b="0" i="0" u="none" baseline="0" dirty="0"/>
                        <a:t>Оприлюднення дорожньої карти розкриття інформації про реальних власників</a:t>
                      </a:r>
                    </a:p>
                    <a:p>
                      <a:endParaRPr lang="uk" sz="800" dirty="0"/>
                    </a:p>
                    <a:p>
                      <a:pPr algn="l" rtl="0"/>
                      <a:r>
                        <a:rPr lang="uk" sz="1400" b="0" i="0" u="none" baseline="0" dirty="0"/>
                        <a:t>Розкриття інформації про реальних власників</a:t>
                      </a:r>
                      <a:endParaRPr lang="uk" sz="1400" dirty="0"/>
                    </a:p>
                  </a:txBody>
                  <a:tcPr/>
                </a:tc>
                <a:tc>
                  <a:txBody>
                    <a:bodyPr/>
                    <a:lstStyle/>
                    <a:p>
                      <a:pPr algn="l" rtl="0"/>
                      <a:r>
                        <a:rPr lang="uk" sz="1400" b="0" i="0" u="none" baseline="0" dirty="0"/>
                        <a:t>Бажано в наступному Звіті ІПВГ, але не пізніше грудня 2017 р.</a:t>
                      </a:r>
                    </a:p>
                    <a:p>
                      <a:endParaRPr lang="uk" sz="8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uk" sz="1400" b="0" i="0" u="none" baseline="0" dirty="0"/>
                        <a:t>Бажано в наступному Звіті ІПВГ, але не пізніше грудня 2017 р.</a:t>
                      </a:r>
                    </a:p>
                    <a:p>
                      <a:endParaRPr lang="uk" sz="800" dirty="0"/>
                    </a:p>
                    <a:p>
                      <a:pPr algn="l" rtl="0"/>
                      <a:r>
                        <a:rPr lang="uk" sz="1400" b="0" i="0" u="none" baseline="0" dirty="0"/>
                        <a:t>До 31 грудня 2017 року</a:t>
                      </a:r>
                    </a:p>
                    <a:p>
                      <a:endParaRPr lang="uk" sz="1400" dirty="0"/>
                    </a:p>
                    <a:p>
                      <a:endParaRPr lang="uk" sz="800" dirty="0"/>
                    </a:p>
                    <a:p>
                      <a:pPr algn="l" rtl="0"/>
                      <a:r>
                        <a:rPr lang="uk" sz="1400" b="0" i="0" u="none" baseline="0" dirty="0"/>
                        <a:t>До 1 січня 2017 року</a:t>
                      </a:r>
                    </a:p>
                    <a:p>
                      <a:endParaRPr lang="uk" sz="800" dirty="0"/>
                    </a:p>
                    <a:p>
                      <a:pPr algn="l" rtl="0"/>
                      <a:r>
                        <a:rPr lang="uk" sz="1400" b="0" i="0" u="none" baseline="0" dirty="0"/>
                        <a:t>До 1 січня 2020 року</a:t>
                      </a:r>
                      <a:endParaRPr lang="uk" sz="1400" dirty="0"/>
                    </a:p>
                  </a:txBody>
                  <a:tcPr/>
                </a:tc>
                <a:extLst>
                  <a:ext uri="{0D108BD9-81ED-4DB2-BD59-A6C34878D82A}">
                    <a16:rowId xmlns:a16="http://schemas.microsoft.com/office/drawing/2014/main" xmlns="" val="1494584684"/>
                  </a:ext>
                </a:extLst>
              </a:tr>
            </a:tbl>
          </a:graphicData>
        </a:graphic>
      </p:graphicFrame>
    </p:spTree>
    <p:extLst>
      <p:ext uri="{BB962C8B-B14F-4D97-AF65-F5344CB8AC3E}">
        <p14:creationId xmlns:p14="http://schemas.microsoft.com/office/powerpoint/2010/main" val="2858221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ctrTitle"/>
          </p:nvPr>
        </p:nvSpPr>
        <p:spPr>
          <a:xfrm>
            <a:off x="177199" y="2354182"/>
            <a:ext cx="8819536" cy="825909"/>
          </a:xfrm>
        </p:spPr>
        <p:txBody>
          <a:bodyPr>
            <a:normAutofit fontScale="90000"/>
          </a:bodyPr>
          <a:lstStyle/>
          <a:p>
            <a:pPr algn="l" rtl="0"/>
            <a:r>
              <a:rPr lang="uk" sz="3600" b="1" i="0" u="none" baseline="0">
                <a:solidFill>
                  <a:schemeClr val="tx1"/>
                </a:solidFill>
                <a:cs typeface="Arial" panose="020B0604020202020204" pitchFamily="34" charset="0"/>
              </a:rPr>
              <a:t>Реальні власники</a:t>
            </a:r>
            <a:r>
              <a:rPr lang="uk" sz="3600" b="1">
                <a:solidFill>
                  <a:schemeClr val="tx1"/>
                </a:solidFill>
                <a:cs typeface="Arial" panose="020B0604020202020204" pitchFamily="34" charset="0"/>
              </a:rPr>
              <a:t/>
            </a:r>
            <a:br>
              <a:rPr lang="uk" sz="3600" b="1">
                <a:solidFill>
                  <a:schemeClr val="tx1"/>
                </a:solidFill>
                <a:cs typeface="Arial" panose="020B0604020202020204" pitchFamily="34" charset="0"/>
              </a:rPr>
            </a:br>
            <a:endParaRPr lang="uk" dirty="0">
              <a:solidFill>
                <a:schemeClr val="tx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94" y="351701"/>
            <a:ext cx="3069342" cy="60045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7" y="3444240"/>
            <a:ext cx="2301960" cy="1532722"/>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b="15416"/>
          <a:stretch/>
        </p:blipFill>
        <p:spPr>
          <a:xfrm>
            <a:off x="6768890" y="3443560"/>
            <a:ext cx="2375110" cy="1534185"/>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10064"/>
          <a:stretch/>
        </p:blipFill>
        <p:spPr>
          <a:xfrm>
            <a:off x="2456639" y="3444240"/>
            <a:ext cx="2130328" cy="1532722"/>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b="8979"/>
          <a:stretch/>
        </p:blipFill>
        <p:spPr>
          <a:xfrm>
            <a:off x="4721999" y="3443437"/>
            <a:ext cx="1885054" cy="1534449"/>
          </a:xfrm>
          <a:prstGeom prst="rect">
            <a:avLst/>
          </a:prstGeom>
        </p:spPr>
      </p:pic>
      <p:sp>
        <p:nvSpPr>
          <p:cNvPr id="2" name="TextBox 1"/>
          <p:cNvSpPr txBox="1"/>
          <p:nvPr/>
        </p:nvSpPr>
        <p:spPr>
          <a:xfrm>
            <a:off x="4586967" y="4976962"/>
            <a:ext cx="3207288" cy="1477328"/>
          </a:xfrm>
          <a:prstGeom prst="rect">
            <a:avLst/>
          </a:prstGeom>
          <a:noFill/>
        </p:spPr>
        <p:txBody>
          <a:bodyPr wrap="none" rtlCol="0">
            <a:spAutoFit/>
          </a:bodyPr>
          <a:lstStyle/>
          <a:p>
            <a:pPr algn="l" rtl="0"/>
            <a:r>
              <a:rPr lang="uk" b="1" i="0" u="none" baseline="0" dirty="0">
                <a:solidFill>
                  <a:schemeClr val="tx2">
                    <a:lumMod val="90000"/>
                    <a:lumOff val="10000"/>
                  </a:schemeClr>
                </a:solidFill>
              </a:rPr>
              <a:t>Ендрю Шлеффель</a:t>
            </a:r>
          </a:p>
          <a:p>
            <a:pPr algn="l" rtl="0"/>
            <a:r>
              <a:rPr lang="uk" b="1" i="0" u="none" baseline="0" dirty="0">
                <a:solidFill>
                  <a:schemeClr val="tx2">
                    <a:lumMod val="90000"/>
                    <a:lumOff val="10000"/>
                  </a:schemeClr>
                </a:solidFill>
              </a:rPr>
              <a:t>Технічний керівник ІПВГ</a:t>
            </a:r>
          </a:p>
          <a:p>
            <a:pPr algn="l" rtl="0"/>
            <a:r>
              <a:rPr lang="uk" b="1" i="0" u="none" baseline="0" dirty="0">
                <a:solidFill>
                  <a:schemeClr val="tx2">
                    <a:lumMod val="90000"/>
                    <a:lumOff val="10000"/>
                  </a:schemeClr>
                </a:solidFill>
              </a:rPr>
              <a:t>Глобальна практика в галузях </a:t>
            </a:r>
          </a:p>
          <a:p>
            <a:pPr algn="l" rtl="0"/>
            <a:r>
              <a:rPr lang="uk" b="1" i="0" u="none" baseline="0" dirty="0">
                <a:solidFill>
                  <a:schemeClr val="tx2">
                    <a:lumMod val="90000"/>
                    <a:lumOff val="10000"/>
                  </a:schemeClr>
                </a:solidFill>
              </a:rPr>
              <a:t>енергетики та видобування</a:t>
            </a:r>
          </a:p>
          <a:p>
            <a:pPr algn="l" rtl="0"/>
            <a:r>
              <a:rPr lang="uk" b="1" i="0" u="none" baseline="0" dirty="0">
                <a:solidFill>
                  <a:schemeClr val="tx2">
                    <a:lumMod val="90000"/>
                    <a:lumOff val="10000"/>
                  </a:schemeClr>
                </a:solidFill>
              </a:rPr>
              <a:t>aschloeffel@worldbank.org </a:t>
            </a:r>
            <a:endParaRPr lang="uk" b="1" dirty="0">
              <a:solidFill>
                <a:schemeClr val="tx2">
                  <a:lumMod val="90000"/>
                  <a:lumOff val="10000"/>
                </a:schemeClr>
              </a:solidFill>
            </a:endParaRPr>
          </a:p>
        </p:txBody>
      </p:sp>
    </p:spTree>
    <p:extLst>
      <p:ext uri="{BB962C8B-B14F-4D97-AF65-F5344CB8AC3E}">
        <p14:creationId xmlns:p14="http://schemas.microsoft.com/office/powerpoint/2010/main" val="187688099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516186" y="1154708"/>
            <a:ext cx="8136904" cy="505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742950" indent="-742950" algn="l" defTabSz="1555750" rtl="0">
              <a:lnSpc>
                <a:spcPct val="90000"/>
              </a:lnSpc>
              <a:spcAft>
                <a:spcPct val="35000"/>
              </a:spcAft>
              <a:buFont typeface="+mj-lt"/>
              <a:buAutoNum type="arabicPeriod"/>
              <a:defRPr/>
            </a:pPr>
            <a:r>
              <a:rPr lang="uk" sz="3600" b="0" i="0" u="none" baseline="0">
                <a:latin typeface="Calibri" charset="0"/>
                <a:ea typeface="MS PGothic" charset="0"/>
                <a:cs typeface="MS PGothic" charset="0"/>
              </a:rPr>
              <a:t>Хто такі кінцеві бенефіціарні (реальні) власники? Чому це питання є важливим?</a:t>
            </a:r>
          </a:p>
          <a:p>
            <a:pPr marL="742950" indent="-742950" algn="l" defTabSz="1555750" rtl="0">
              <a:lnSpc>
                <a:spcPct val="90000"/>
              </a:lnSpc>
              <a:spcAft>
                <a:spcPct val="35000"/>
              </a:spcAft>
              <a:buFont typeface="+mj-lt"/>
              <a:buAutoNum type="arabicPeriod"/>
              <a:defRPr/>
            </a:pPr>
            <a:r>
              <a:rPr lang="uk" sz="3600" b="0" i="0" u="none" baseline="0">
                <a:latin typeface="Calibri" charset="0"/>
                <a:ea typeface="MS PGothic" charset="0"/>
                <a:cs typeface="MS PGothic" charset="0"/>
              </a:rPr>
              <a:t>Реальні власники та ІПВГ</a:t>
            </a:r>
          </a:p>
          <a:p>
            <a:pPr marL="742950" indent="-742950" algn="l" defTabSz="1555750" rtl="0">
              <a:lnSpc>
                <a:spcPct val="90000"/>
              </a:lnSpc>
              <a:spcAft>
                <a:spcPct val="35000"/>
              </a:spcAft>
              <a:buFont typeface="+mj-lt"/>
              <a:buAutoNum type="arabicPeriod"/>
              <a:defRPr/>
            </a:pPr>
            <a:r>
              <a:rPr lang="uk" sz="3600" b="0" i="0" u="none" baseline="0">
                <a:latin typeface="Calibri" charset="0"/>
                <a:ea typeface="MS PGothic" charset="0"/>
                <a:cs typeface="MS PGothic" charset="0"/>
              </a:rPr>
              <a:t>Досягнення України на сьогоднішній день </a:t>
            </a:r>
          </a:p>
          <a:p>
            <a:pPr marL="742950" indent="-742950" algn="l" defTabSz="1555750" rtl="0">
              <a:lnSpc>
                <a:spcPct val="90000"/>
              </a:lnSpc>
              <a:spcAft>
                <a:spcPct val="35000"/>
              </a:spcAft>
              <a:buFont typeface="+mj-lt"/>
              <a:buAutoNum type="arabicPeriod"/>
              <a:defRPr/>
            </a:pPr>
            <a:r>
              <a:rPr lang="uk" sz="3600" b="0" i="0" u="none" baseline="0">
                <a:latin typeface="Calibri" charset="0"/>
                <a:ea typeface="MS PGothic" charset="0"/>
                <a:cs typeface="MS PGothic" charset="0"/>
              </a:rPr>
              <a:t>Розробка дорожньої карти щодо розкриття реальних власників</a:t>
            </a:r>
          </a:p>
          <a:p>
            <a:pPr marL="742950" indent="-742950" algn="l" defTabSz="1555750" rtl="0">
              <a:lnSpc>
                <a:spcPct val="90000"/>
              </a:lnSpc>
              <a:spcAft>
                <a:spcPct val="35000"/>
              </a:spcAft>
              <a:buFont typeface="+mj-lt"/>
              <a:buAutoNum type="arabicPeriod"/>
              <a:defRPr/>
            </a:pPr>
            <a:r>
              <a:rPr lang="uk" sz="3600" b="0" i="0" u="none" baseline="0">
                <a:latin typeface="Calibri" charset="0"/>
                <a:ea typeface="MS PGothic" charset="0"/>
                <a:cs typeface="MS PGothic" charset="0"/>
              </a:rPr>
              <a:t>Подальші кроки</a:t>
            </a:r>
          </a:p>
          <a:p>
            <a:pPr algn="l" defTabSz="1555750" rtl="0">
              <a:lnSpc>
                <a:spcPct val="90000"/>
              </a:lnSpc>
              <a:spcAft>
                <a:spcPct val="35000"/>
              </a:spcAft>
              <a:defRPr/>
            </a:pPr>
            <a:endParaRPr lang="uk" sz="3600" dirty="0">
              <a:solidFill>
                <a:schemeClr val="tx2">
                  <a:lumMod val="75000"/>
                </a:schemeClr>
              </a:solidFill>
              <a:latin typeface="Calibri" charset="0"/>
              <a:ea typeface="MS PGothic" charset="0"/>
              <a:cs typeface="MS PGothic" charset="0"/>
            </a:endParaRPr>
          </a:p>
        </p:txBody>
      </p:sp>
    </p:spTree>
    <p:extLst>
      <p:ext uri="{BB962C8B-B14F-4D97-AF65-F5344CB8AC3E}">
        <p14:creationId xmlns:p14="http://schemas.microsoft.com/office/powerpoint/2010/main" val="3062656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7504" y="167911"/>
            <a:ext cx="590465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spcAft>
                <a:spcPct val="35000"/>
              </a:spcAft>
              <a:defRPr/>
            </a:pPr>
            <a:r>
              <a:rPr lang="uk" sz="3600" b="1" i="0" u="none" baseline="0">
                <a:latin typeface="Calibri" charset="0"/>
                <a:ea typeface="MS PGothic" charset="0"/>
                <a:cs typeface="MS PGothic" charset="0"/>
              </a:rPr>
              <a:t>«Реальний власник» — хто це? </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4616" y="3645024"/>
            <a:ext cx="4889384" cy="3133003"/>
          </a:xfrm>
          <a:prstGeom prst="rect">
            <a:avLst/>
          </a:prstGeom>
        </p:spPr>
      </p:pic>
      <p:sp>
        <p:nvSpPr>
          <p:cNvPr id="9" name="TextBox 8"/>
          <p:cNvSpPr txBox="1"/>
          <p:nvPr/>
        </p:nvSpPr>
        <p:spPr>
          <a:xfrm>
            <a:off x="146580" y="1141884"/>
            <a:ext cx="8797395" cy="1384995"/>
          </a:xfrm>
          <a:prstGeom prst="rect">
            <a:avLst/>
          </a:prstGeom>
          <a:solidFill>
            <a:schemeClr val="bg1">
              <a:lumMod val="95000"/>
            </a:schemeClr>
          </a:solidFill>
        </p:spPr>
        <p:txBody>
          <a:bodyPr wrap="square" rtlCol="0">
            <a:spAutoFit/>
          </a:bodyPr>
          <a:lstStyle/>
          <a:p>
            <a:pPr algn="l" rtl="0"/>
            <a:r>
              <a:rPr lang="uk" sz="2800" b="0" i="1" u="none" baseline="0" dirty="0">
                <a:latin typeface="Calibri" panose="020F0502020204030204" pitchFamily="34" charset="0"/>
              </a:rPr>
              <a:t>«Реальний власник компанії — це </a:t>
            </a:r>
            <a:r>
              <a:rPr lang="uk" sz="2800" b="1" i="1" u="none" baseline="0" dirty="0">
                <a:latin typeface="Calibri" panose="020F0502020204030204" pitchFamily="34" charset="0"/>
              </a:rPr>
              <a:t>фізична особа (фізичні особи)</a:t>
            </a:r>
            <a:r>
              <a:rPr lang="uk" sz="2800" b="0" i="1" u="none" baseline="0" dirty="0">
                <a:latin typeface="Calibri" panose="020F0502020204030204" pitchFamily="34" charset="0"/>
              </a:rPr>
              <a:t>, які прямо чи опосередковано володіють юридичною особою чи контролюють її»</a:t>
            </a:r>
            <a:endParaRPr lang="uk" sz="2800" dirty="0"/>
          </a:p>
        </p:txBody>
      </p:sp>
    </p:spTree>
    <p:extLst>
      <p:ext uri="{BB962C8B-B14F-4D97-AF65-F5344CB8AC3E}">
        <p14:creationId xmlns:p14="http://schemas.microsoft.com/office/powerpoint/2010/main" val="378769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p:cNvSpPr/>
          <p:nvPr/>
        </p:nvSpPr>
        <p:spPr>
          <a:xfrm>
            <a:off x="283069" y="799886"/>
            <a:ext cx="3332499" cy="557561"/>
          </a:xfrm>
          <a:prstGeom prst="rect">
            <a:avLst/>
          </a:prstGeom>
        </p:spPr>
        <p:txBody>
          <a:bodyPr lIns="0" tIns="0" rIns="0" bIns="0">
            <a:noAutofit/>
          </a:bodyPr>
          <a:lstStyle/>
          <a:p>
            <a:pPr>
              <a:spcAft>
                <a:spcPts val="378"/>
              </a:spcAft>
            </a:pPr>
            <a:r>
              <a:rPr lang="uk" sz="1621" b="1">
                <a:latin typeface="Segoe UI"/>
              </a:rPr>
              <a:t>Від законних до сумнівних</a:t>
            </a:r>
          </a:p>
          <a:p>
            <a:r>
              <a:rPr lang="uk" sz="1351">
                <a:latin typeface="Segoe UI"/>
              </a:rPr>
              <a:t>Причини використання офшорної компанії</a:t>
            </a:r>
          </a:p>
        </p:txBody>
      </p:sp>
      <p:graphicFrame>
        <p:nvGraphicFramePr>
          <p:cNvPr id="3" name="Таблиця 2"/>
          <p:cNvGraphicFramePr>
            <a:graphicFrameLocks noGrp="1"/>
          </p:cNvGraphicFramePr>
          <p:nvPr/>
        </p:nvGraphicFramePr>
        <p:xfrm>
          <a:off x="283069" y="1524715"/>
          <a:ext cx="4104506" cy="4244011"/>
        </p:xfrm>
        <a:graphic>
          <a:graphicData uri="http://schemas.openxmlformats.org/drawingml/2006/table">
            <a:tbl>
              <a:tblPr/>
              <a:tblGrid>
                <a:gridCol w="4104506">
                  <a:extLst>
                    <a:ext uri="{9D8B030D-6E8A-4147-A177-3AD203B41FA5}">
                      <a16:colId xmlns:a16="http://schemas.microsoft.com/office/drawing/2014/main" xmlns="" val="20000"/>
                    </a:ext>
                  </a:extLst>
                </a:gridCol>
              </a:tblGrid>
              <a:tr h="291647">
                <a:tc>
                  <a:txBody>
                    <a:bodyPr/>
                    <a:lstStyle/>
                    <a:p>
                      <a:pPr indent="0" rtl="0"/>
                      <a:r>
                        <a:rPr lang="uk" sz="1300" b="0" i="0" u="none" baseline="0">
                          <a:solidFill>
                            <a:srgbClr val="1F7D75"/>
                          </a:solidFill>
                          <a:latin typeface="Tahoma"/>
                        </a:rPr>
                        <a:t>ЦІЛКОМ ЗАКОННІ</a:t>
                      </a:r>
                    </a:p>
                  </a:txBody>
                  <a:tcPr marL="0" marR="0" marT="0" marB="0"/>
                </a:tc>
                <a:extLst>
                  <a:ext uri="{0D108BD9-81ED-4DB2-BD59-A6C34878D82A}">
                    <a16:rowId xmlns:a16="http://schemas.microsoft.com/office/drawing/2014/main" xmlns="" val="10000"/>
                  </a:ext>
                </a:extLst>
              </a:tr>
              <a:tr h="557561">
                <a:tc>
                  <a:txBody>
                    <a:bodyPr/>
                    <a:lstStyle/>
                    <a:p>
                      <a:pPr indent="0" rtl="0">
                        <a:lnSpc>
                          <a:spcPts val="2025"/>
                        </a:lnSpc>
                      </a:pPr>
                      <a:r>
                        <a:rPr lang="uk" sz="1400" b="0" i="0" u="none" baseline="0">
                          <a:solidFill>
                            <a:srgbClr val="1F7D75"/>
                          </a:solidFill>
                          <a:latin typeface="Segoe UI"/>
                        </a:rPr>
                        <a:t>▲ </a:t>
                      </a:r>
                      <a:r>
                        <a:rPr lang="uk" sz="1400" b="0" i="0" u="none" baseline="0">
                          <a:latin typeface="Segoe UI"/>
                        </a:rPr>
                        <a:t>Зосередити гроші інвесторів із різних країн; захистити комерційну таємницю</a:t>
                      </a:r>
                    </a:p>
                  </a:txBody>
                  <a:tcPr marL="0" marR="0" marT="0" marB="0" anchor="b"/>
                </a:tc>
                <a:extLst>
                  <a:ext uri="{0D108BD9-81ED-4DB2-BD59-A6C34878D82A}">
                    <a16:rowId xmlns:a16="http://schemas.microsoft.com/office/drawing/2014/main" xmlns="" val="10001"/>
                  </a:ext>
                </a:extLst>
              </a:tr>
              <a:tr h="411737">
                <a:tc>
                  <a:txBody>
                    <a:bodyPr/>
                    <a:lstStyle/>
                    <a:p>
                      <a:pPr indent="0" rtl="0"/>
                      <a:r>
                        <a:rPr lang="uk" sz="1400" b="0" i="0" u="none" baseline="0">
                          <a:solidFill>
                            <a:srgbClr val="1F7D75"/>
                          </a:solidFill>
                          <a:latin typeface="Segoe UI"/>
                        </a:rPr>
                        <a:t>■ </a:t>
                      </a:r>
                      <a:r>
                        <a:rPr lang="uk" sz="1400" b="0" i="0" u="none" baseline="0">
                          <a:latin typeface="Segoe UI"/>
                        </a:rPr>
                        <a:t>Ізолювати заощадження від економічної нестабільності</a:t>
                      </a:r>
                    </a:p>
                  </a:txBody>
                  <a:tcPr marL="0" marR="0" marT="0" marB="0" anchor="b"/>
                </a:tc>
                <a:extLst>
                  <a:ext uri="{0D108BD9-81ED-4DB2-BD59-A6C34878D82A}">
                    <a16:rowId xmlns:a16="http://schemas.microsoft.com/office/drawing/2014/main" xmlns="" val="10002"/>
                  </a:ext>
                </a:extLst>
              </a:tr>
              <a:tr h="514672">
                <a:tc>
                  <a:txBody>
                    <a:bodyPr/>
                    <a:lstStyle/>
                    <a:p>
                      <a:pPr indent="0" rtl="0">
                        <a:lnSpc>
                          <a:spcPts val="2063"/>
                        </a:lnSpc>
                      </a:pPr>
                      <a:r>
                        <a:rPr lang="uk" sz="1400" b="0" i="0" u="none" baseline="0">
                          <a:solidFill>
                            <a:srgbClr val="1F7D75"/>
                          </a:solidFill>
                          <a:latin typeface="Segoe UI"/>
                        </a:rPr>
                        <a:t>■ </a:t>
                      </a:r>
                      <a:r>
                        <a:rPr lang="uk" sz="1400" b="0" i="0" u="none" baseline="0">
                          <a:latin typeface="Segoe UI"/>
                        </a:rPr>
                        <a:t>Здійснити диверсифікацію без негативного впливу на основний бренд</a:t>
                      </a:r>
                    </a:p>
                  </a:txBody>
                  <a:tcPr marL="0" marR="0" marT="0" marB="0" anchor="b"/>
                </a:tc>
                <a:extLst>
                  <a:ext uri="{0D108BD9-81ED-4DB2-BD59-A6C34878D82A}">
                    <a16:rowId xmlns:a16="http://schemas.microsoft.com/office/drawing/2014/main" xmlns="" val="10003"/>
                  </a:ext>
                </a:extLst>
              </a:tr>
              <a:tr h="566139">
                <a:tc>
                  <a:txBody>
                    <a:bodyPr/>
                    <a:lstStyle/>
                    <a:p>
                      <a:pPr indent="0" rtl="0">
                        <a:lnSpc>
                          <a:spcPts val="2025"/>
                        </a:lnSpc>
                      </a:pPr>
                      <a:r>
                        <a:rPr lang="uk" sz="1400" b="0" i="0" u="none" baseline="0">
                          <a:solidFill>
                            <a:srgbClr val="4C8272"/>
                          </a:solidFill>
                          <a:latin typeface="Segoe UI"/>
                        </a:rPr>
                        <a:t>■ </a:t>
                      </a:r>
                      <a:r>
                        <a:rPr lang="uk" sz="1400" b="0" i="0" u="none" baseline="0">
                          <a:latin typeface="Segoe UI"/>
                        </a:rPr>
                        <a:t>Убезпечитись від завищення цін під час переговорів внаслідок упізнаваності бренду</a:t>
                      </a:r>
                    </a:p>
                  </a:txBody>
                  <a:tcPr marL="0" marR="0" marT="0" marB="0" anchor="b"/>
                </a:tc>
                <a:extLst>
                  <a:ext uri="{0D108BD9-81ED-4DB2-BD59-A6C34878D82A}">
                    <a16:rowId xmlns:a16="http://schemas.microsoft.com/office/drawing/2014/main" xmlns="" val="10004"/>
                  </a:ext>
                </a:extLst>
              </a:tr>
              <a:tr h="548983">
                <a:tc>
                  <a:txBody>
                    <a:bodyPr/>
                    <a:lstStyle/>
                    <a:p>
                      <a:pPr indent="0" rtl="0">
                        <a:lnSpc>
                          <a:spcPts val="2025"/>
                        </a:lnSpc>
                      </a:pPr>
                      <a:r>
                        <a:rPr lang="uk" sz="1400" b="0" i="0" u="none" baseline="0">
                          <a:latin typeface="Segoe UI"/>
                        </a:rPr>
                        <a:t>■ Приховати та убезпечити персонал у «гарячих точках»</a:t>
                      </a:r>
                    </a:p>
                  </a:txBody>
                  <a:tcPr marL="0" marR="0" marT="0" marB="0" anchor="b"/>
                </a:tc>
                <a:extLst>
                  <a:ext uri="{0D108BD9-81ED-4DB2-BD59-A6C34878D82A}">
                    <a16:rowId xmlns:a16="http://schemas.microsoft.com/office/drawing/2014/main" xmlns="" val="10005"/>
                  </a:ext>
                </a:extLst>
              </a:tr>
              <a:tr h="557561">
                <a:tc>
                  <a:txBody>
                    <a:bodyPr/>
                    <a:lstStyle/>
                    <a:p>
                      <a:pPr indent="0" rtl="0"/>
                      <a:r>
                        <a:rPr lang="uk" sz="1400" b="0" i="0" u="none" baseline="0">
                          <a:latin typeface="Segoe UI"/>
                        </a:rPr>
                        <a:t>■ Убезпечити активи від наслідків розлучення або судів у справах про банкрутство</a:t>
                      </a:r>
                    </a:p>
                  </a:txBody>
                  <a:tcPr marL="0" marR="0" marT="0" marB="0"/>
                </a:tc>
                <a:extLst>
                  <a:ext uri="{0D108BD9-81ED-4DB2-BD59-A6C34878D82A}">
                    <a16:rowId xmlns:a16="http://schemas.microsoft.com/office/drawing/2014/main" xmlns="" val="10006"/>
                  </a:ext>
                </a:extLst>
              </a:tr>
              <a:tr h="548983">
                <a:tc>
                  <a:txBody>
                    <a:bodyPr/>
                    <a:lstStyle/>
                    <a:p>
                      <a:pPr indent="0" rtl="0">
                        <a:lnSpc>
                          <a:spcPts val="2025"/>
                        </a:lnSpc>
                      </a:pPr>
                      <a:r>
                        <a:rPr lang="uk" sz="1400" b="0" i="0" u="none" baseline="0">
                          <a:solidFill>
                            <a:srgbClr val="A7654B"/>
                          </a:solidFill>
                          <a:latin typeface="Segoe UI"/>
                        </a:rPr>
                        <a:t>■ </a:t>
                      </a:r>
                      <a:r>
                        <a:rPr lang="uk" sz="1400" b="0" i="0" u="none" baseline="0">
                          <a:latin typeface="Segoe UI"/>
                        </a:rPr>
                        <a:t>Уникнути сплати податків через недекларування доходів і використання анонімних рахунків</a:t>
                      </a:r>
                    </a:p>
                  </a:txBody>
                  <a:tcPr marL="0" marR="0" marT="0" marB="0"/>
                </a:tc>
                <a:extLst>
                  <a:ext uri="{0D108BD9-81ED-4DB2-BD59-A6C34878D82A}">
                    <a16:rowId xmlns:a16="http://schemas.microsoft.com/office/drawing/2014/main" xmlns="" val="10007"/>
                  </a:ext>
                </a:extLst>
              </a:tr>
            </a:tbl>
          </a:graphicData>
        </a:graphic>
      </p:graphicFrame>
      <p:graphicFrame>
        <p:nvGraphicFramePr>
          <p:cNvPr id="4" name="Таблиця 3"/>
          <p:cNvGraphicFramePr>
            <a:graphicFrameLocks noGrp="1"/>
          </p:cNvGraphicFramePr>
          <p:nvPr/>
        </p:nvGraphicFramePr>
        <p:xfrm>
          <a:off x="4782158" y="1824940"/>
          <a:ext cx="4027305" cy="3998655"/>
        </p:xfrm>
        <a:graphic>
          <a:graphicData uri="http://schemas.openxmlformats.org/drawingml/2006/table">
            <a:tbl>
              <a:tblPr/>
              <a:tblGrid>
                <a:gridCol w="4027305">
                  <a:extLst>
                    <a:ext uri="{9D8B030D-6E8A-4147-A177-3AD203B41FA5}">
                      <a16:colId xmlns:a16="http://schemas.microsoft.com/office/drawing/2014/main" xmlns="" val="20000"/>
                    </a:ext>
                  </a:extLst>
                </a:gridCol>
              </a:tblGrid>
              <a:tr h="411737">
                <a:tc>
                  <a:txBody>
                    <a:bodyPr/>
                    <a:lstStyle/>
                    <a:p>
                      <a:pPr indent="0" rtl="0"/>
                      <a:r>
                        <a:rPr lang="uk" sz="1400" b="0" i="0" u="none" baseline="0">
                          <a:solidFill>
                            <a:srgbClr val="A7654B"/>
                          </a:solidFill>
                          <a:latin typeface="Segoe UI"/>
                        </a:rPr>
                        <a:t>■ </a:t>
                      </a:r>
                      <a:r>
                        <a:rPr lang="uk" sz="1400" b="0" i="0" u="none" baseline="0">
                          <a:latin typeface="Segoe UI"/>
                        </a:rPr>
                        <a:t>Наповнити грошима кишені корумпованих службовців</a:t>
                      </a:r>
                    </a:p>
                  </a:txBody>
                  <a:tcPr marL="0" marR="0" marT="0" marB="0" anchor="b"/>
                </a:tc>
                <a:extLst>
                  <a:ext uri="{0D108BD9-81ED-4DB2-BD59-A6C34878D82A}">
                    <a16:rowId xmlns:a16="http://schemas.microsoft.com/office/drawing/2014/main" xmlns="" val="10000"/>
                  </a:ext>
                </a:extLst>
              </a:tr>
              <a:tr h="686229">
                <a:tc>
                  <a:txBody>
                    <a:bodyPr/>
                    <a:lstStyle/>
                    <a:p>
                      <a:pPr marR="457200" indent="0" rtl="0">
                        <a:lnSpc>
                          <a:spcPts val="2025"/>
                        </a:lnSpc>
                      </a:pPr>
                      <a:r>
                        <a:rPr lang="uk" sz="1400" b="0" i="0" u="none" baseline="0">
                          <a:solidFill>
                            <a:srgbClr val="A7654B"/>
                          </a:solidFill>
                          <a:latin typeface="Segoe UI"/>
                        </a:rPr>
                        <a:t>■ </a:t>
                      </a:r>
                      <a:r>
                        <a:rPr lang="uk" sz="1400" b="0" i="0" u="none" baseline="0">
                          <a:latin typeface="Segoe UI"/>
                        </a:rPr>
                        <a:t>Маніпулювати ринками й використовувати компанію-пустишку для забезпечення прибутковості продажів</a:t>
                      </a:r>
                    </a:p>
                  </a:txBody>
                  <a:tcPr marL="0" marR="0" marT="0" marB="0" anchor="b"/>
                </a:tc>
                <a:extLst>
                  <a:ext uri="{0D108BD9-81ED-4DB2-BD59-A6C34878D82A}">
                    <a16:rowId xmlns:a16="http://schemas.microsoft.com/office/drawing/2014/main" xmlns="" val="10001"/>
                  </a:ext>
                </a:extLst>
              </a:tr>
              <a:tr h="686229">
                <a:tc>
                  <a:txBody>
                    <a:bodyPr/>
                    <a:lstStyle/>
                    <a:p>
                      <a:pPr marR="457200" indent="0" rtl="0">
                        <a:lnSpc>
                          <a:spcPts val="1988"/>
                        </a:lnSpc>
                      </a:pPr>
                      <a:r>
                        <a:rPr lang="uk" sz="1400" b="0" i="0" u="none" baseline="0">
                          <a:solidFill>
                            <a:srgbClr val="A7654B"/>
                          </a:solidFill>
                          <a:latin typeface="Segoe UI"/>
                        </a:rPr>
                        <a:t>■ </a:t>
                      </a:r>
                      <a:r>
                        <a:rPr lang="uk" sz="1400" b="0" i="0" u="none" baseline="0">
                          <a:latin typeface="Segoe UI"/>
                        </a:rPr>
                        <a:t>Продати державне майно на сторону Приховати незаконно накопичене майно від допитливих очей</a:t>
                      </a:r>
                    </a:p>
                  </a:txBody>
                  <a:tcPr marL="0" marR="0" marT="0" marB="0" anchor="b"/>
                </a:tc>
                <a:extLst>
                  <a:ext uri="{0D108BD9-81ED-4DB2-BD59-A6C34878D82A}">
                    <a16:rowId xmlns:a16="http://schemas.microsoft.com/office/drawing/2014/main" xmlns="" val="10002"/>
                  </a:ext>
                </a:extLst>
              </a:tr>
              <a:tr h="411737">
                <a:tc>
                  <a:txBody>
                    <a:bodyPr/>
                    <a:lstStyle/>
                    <a:p>
                      <a:pPr indent="0" rtl="0"/>
                      <a:r>
                        <a:rPr lang="uk" sz="1400" b="0" i="0" u="none" baseline="0">
                          <a:solidFill>
                            <a:srgbClr val="A7654B"/>
                          </a:solidFill>
                          <a:latin typeface="Segoe UI"/>
                        </a:rPr>
                        <a:t>■ </a:t>
                      </a:r>
                      <a:r>
                        <a:rPr lang="uk" sz="1400" b="0" i="0" u="none" baseline="0">
                          <a:latin typeface="Segoe UI"/>
                        </a:rPr>
                        <a:t>Обійти санкції</a:t>
                      </a:r>
                    </a:p>
                  </a:txBody>
                  <a:tcPr marL="0" marR="0" marT="0" marB="0" anchor="ctr"/>
                </a:tc>
                <a:extLst>
                  <a:ext uri="{0D108BD9-81ED-4DB2-BD59-A6C34878D82A}">
                    <a16:rowId xmlns:a16="http://schemas.microsoft.com/office/drawing/2014/main" xmlns="" val="10003"/>
                  </a:ext>
                </a:extLst>
              </a:tr>
              <a:tr h="411737">
                <a:tc>
                  <a:txBody>
                    <a:bodyPr/>
                    <a:lstStyle/>
                    <a:p>
                      <a:pPr indent="0" rtl="0"/>
                      <a:r>
                        <a:rPr lang="uk" sz="1400" b="0" i="0" u="none" baseline="0">
                          <a:solidFill>
                            <a:srgbClr val="A7654B"/>
                          </a:solidFill>
                          <a:latin typeface="Segoe UI"/>
                        </a:rPr>
                        <a:t>■ </a:t>
                      </a:r>
                      <a:r>
                        <a:rPr lang="uk" sz="1400" b="0" i="0" u="none" baseline="0">
                          <a:latin typeface="Segoe UI"/>
                        </a:rPr>
                        <a:t>Розрахуватись із постачальниками зброї та наркотиків</a:t>
                      </a:r>
                    </a:p>
                  </a:txBody>
                  <a:tcPr marL="0" marR="0" marT="0" marB="0" anchor="b"/>
                </a:tc>
                <a:extLst>
                  <a:ext uri="{0D108BD9-81ED-4DB2-BD59-A6C34878D82A}">
                    <a16:rowId xmlns:a16="http://schemas.microsoft.com/office/drawing/2014/main" xmlns="" val="10004"/>
                  </a:ext>
                </a:extLst>
              </a:tr>
              <a:tr h="840630">
                <a:tc>
                  <a:txBody>
                    <a:bodyPr/>
                    <a:lstStyle/>
                    <a:p>
                      <a:pPr indent="0" rtl="0">
                        <a:lnSpc>
                          <a:spcPts val="2025"/>
                        </a:lnSpc>
                      </a:pPr>
                      <a:r>
                        <a:rPr lang="uk" sz="1400" b="0" i="0" u="none" baseline="0">
                          <a:solidFill>
                            <a:srgbClr val="C4272B"/>
                          </a:solidFill>
                          <a:latin typeface="Segoe UI"/>
                        </a:rPr>
                        <a:t>▼ </a:t>
                      </a:r>
                      <a:r>
                        <a:rPr lang="uk" sz="1400" b="0" i="0" u="none" baseline="0">
                          <a:latin typeface="Segoe UI"/>
                        </a:rPr>
                        <a:t>Дати змогу терористичним організаціям випереджати органи влади завдяки створенню багатоярусних компаній-пустишок</a:t>
                      </a:r>
                    </a:p>
                  </a:txBody>
                  <a:tcPr marL="0" marR="0" marT="0" marB="0"/>
                </a:tc>
                <a:extLst>
                  <a:ext uri="{0D108BD9-81ED-4DB2-BD59-A6C34878D82A}">
                    <a16:rowId xmlns:a16="http://schemas.microsoft.com/office/drawing/2014/main" xmlns="" val="10005"/>
                  </a:ext>
                </a:extLst>
              </a:tr>
              <a:tr h="368848">
                <a:tc>
                  <a:txBody>
                    <a:bodyPr/>
                    <a:lstStyle/>
                    <a:p>
                      <a:pPr indent="0" rtl="0"/>
                      <a:r>
                        <a:rPr lang="uk" sz="1300" b="0" i="0" u="none" baseline="0" dirty="0">
                          <a:solidFill>
                            <a:srgbClr val="C4272B"/>
                          </a:solidFill>
                          <a:latin typeface="Tahoma"/>
                        </a:rPr>
                        <a:t>ДУЖЕ СУМНІВНІ</a:t>
                      </a:r>
                    </a:p>
                  </a:txBody>
                  <a:tcPr marL="0" marR="0" marT="0" marB="0"/>
                </a:tc>
                <a:extLst>
                  <a:ext uri="{0D108BD9-81ED-4DB2-BD59-A6C34878D82A}">
                    <a16:rowId xmlns:a16="http://schemas.microsoft.com/office/drawing/2014/main" xmlns="" val="10006"/>
                  </a:ext>
                </a:extLst>
              </a:tr>
            </a:tbl>
          </a:graphicData>
        </a:graphic>
      </p:graphicFrame>
      <p:sp>
        <p:nvSpPr>
          <p:cNvPr id="5" name="Прямокутник 4"/>
          <p:cNvSpPr/>
          <p:nvPr/>
        </p:nvSpPr>
        <p:spPr>
          <a:xfrm>
            <a:off x="6339331" y="6158896"/>
            <a:ext cx="1694128" cy="231602"/>
          </a:xfrm>
          <a:prstGeom prst="rect">
            <a:avLst/>
          </a:prstGeom>
        </p:spPr>
        <p:txBody>
          <a:bodyPr wrap="none" lIns="0" tIns="0" rIns="0" bIns="0">
            <a:noAutofit/>
          </a:bodyPr>
          <a:lstStyle/>
          <a:p>
            <a:pPr marL="125814"/>
            <a:r>
              <a:rPr lang="uk" sz="1171" dirty="0">
                <a:latin typeface="Segoe UI"/>
              </a:rPr>
              <a:t>Джерело: </a:t>
            </a:r>
            <a:r>
              <a:rPr lang="uk" sz="991" dirty="0">
                <a:latin typeface="Segoe UI"/>
              </a:rPr>
              <a:t>часопис </a:t>
            </a:r>
            <a:r>
              <a:rPr lang="uk" sz="991" i="1" dirty="0">
                <a:latin typeface="Segoe UI"/>
              </a:rPr>
              <a:t>The Economist.</a:t>
            </a:r>
          </a:p>
        </p:txBody>
      </p:sp>
    </p:spTree>
    <p:extLst>
      <p:ext uri="{BB962C8B-B14F-4D97-AF65-F5344CB8AC3E}">
        <p14:creationId xmlns:p14="http://schemas.microsoft.com/office/powerpoint/2010/main" val="2941038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340768"/>
            <a:ext cx="9144000" cy="2369880"/>
          </a:xfrm>
          <a:prstGeom prst="rect">
            <a:avLst/>
          </a:prstGeom>
          <a:solidFill>
            <a:schemeClr val="bg1">
              <a:lumMod val="95000"/>
            </a:schemeClr>
          </a:solidFill>
        </p:spPr>
        <p:txBody>
          <a:bodyPr wrap="square">
            <a:spAutoFit/>
          </a:bodyPr>
          <a:lstStyle/>
          <a:p>
            <a:pPr algn="l" rtl="0"/>
            <a:r>
              <a:rPr lang="uk" sz="1600" b="0" i="1" u="none" baseline="0" dirty="0"/>
              <a:t>«Інформація про реальних власників дає нігерійцям можливість викривати корупцію та кумівство в процесі придбання. На додачу до звернення до компаній із пропозицією добровільно розкрити інформацію про свою структуру власності, включаючи всіх політично значущих осіб, нігерійська ІПВГ запровадила механізм, який надасть їй можливість з'ясовувати власників покинутих свердловин, держателів ліцензій, орендарів і компаній, що подають заявки на укладення договорів у видобувній галузі. Коротше кажучи, з'ясовування реальних власників у видобувній галузі в Нігерії дає змогу одержувати максимально актуальні відомості».</a:t>
            </a:r>
          </a:p>
          <a:p>
            <a:endParaRPr lang="uk" sz="1600" dirty="0">
              <a:solidFill>
                <a:schemeClr val="bg1">
                  <a:lumMod val="95000"/>
                </a:schemeClr>
              </a:solidFill>
            </a:endParaRPr>
          </a:p>
          <a:p>
            <a:pPr algn="l" rtl="0"/>
            <a:r>
              <a:rPr lang="uk" sz="1600" b="0" i="0" u="none" baseline="0" dirty="0"/>
              <a:t>Секретаріат ІПВГ Нігерії</a:t>
            </a:r>
          </a:p>
        </p:txBody>
      </p:sp>
      <p:sp>
        <p:nvSpPr>
          <p:cNvPr id="8" name="Rectangle 7"/>
          <p:cNvSpPr>
            <a:spLocks noChangeArrowheads="1"/>
          </p:cNvSpPr>
          <p:nvPr/>
        </p:nvSpPr>
        <p:spPr bwMode="auto">
          <a:xfrm>
            <a:off x="107504" y="167911"/>
            <a:ext cx="5904656"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spcAft>
                <a:spcPct val="35000"/>
              </a:spcAft>
              <a:defRPr/>
            </a:pPr>
            <a:r>
              <a:rPr lang="uk" sz="2800" b="1" i="0" u="none" baseline="0" dirty="0">
                <a:latin typeface="Calibri" charset="0"/>
                <a:ea typeface="MS PGothic" charset="0"/>
                <a:cs typeface="MS PGothic" charset="0"/>
              </a:rPr>
              <a:t>Переваги прозорості відомостей про реальних власників</a:t>
            </a:r>
            <a:endParaRPr lang="uk" sz="2000" b="1" dirty="0">
              <a:latin typeface="Calibri" charset="0"/>
              <a:ea typeface="MS PGothic" charset="0"/>
              <a:cs typeface="MS PGothic" charset="0"/>
            </a:endParaRPr>
          </a:p>
        </p:txBody>
      </p:sp>
      <p:sp>
        <p:nvSpPr>
          <p:cNvPr id="9" name="Rectangle 8"/>
          <p:cNvSpPr/>
          <p:nvPr/>
        </p:nvSpPr>
        <p:spPr>
          <a:xfrm>
            <a:off x="2272" y="3861048"/>
            <a:ext cx="9144000" cy="2677656"/>
          </a:xfrm>
          <a:prstGeom prst="rect">
            <a:avLst/>
          </a:prstGeom>
          <a:noFill/>
        </p:spPr>
        <p:txBody>
          <a:bodyPr wrap="square">
            <a:spAutoFit/>
          </a:bodyPr>
          <a:lstStyle/>
          <a:p>
            <a:pPr marL="457200" indent="-457200" algn="l" rtl="0">
              <a:buFont typeface="Wingdings" panose="05000000000000000000" pitchFamily="2" charset="2"/>
              <a:buChar char="§"/>
            </a:pPr>
            <a:r>
              <a:rPr lang="uk" sz="2400" b="0" i="0" u="none" baseline="0" dirty="0"/>
              <a:t>Поліпшення інвестиційного клімату</a:t>
            </a:r>
          </a:p>
          <a:p>
            <a:pPr marL="457200" indent="-457200" algn="l" rtl="0">
              <a:buFont typeface="Wingdings" panose="05000000000000000000" pitchFamily="2" charset="2"/>
              <a:buChar char="§"/>
            </a:pPr>
            <a:r>
              <a:rPr lang="uk" sz="2400" b="0" i="0" u="none" baseline="0" dirty="0"/>
              <a:t>Зниження репутаційних та інших ризиків</a:t>
            </a:r>
          </a:p>
          <a:p>
            <a:pPr marL="457200" indent="-457200" algn="l" rtl="0">
              <a:buFont typeface="Wingdings" panose="05000000000000000000" pitchFamily="2" charset="2"/>
              <a:buChar char="§"/>
            </a:pPr>
            <a:r>
              <a:rPr lang="uk" sz="2400" b="0" i="0" u="none" baseline="0" dirty="0"/>
              <a:t>Запобігання корупції та виникненню незаконних фінансових потоків</a:t>
            </a:r>
          </a:p>
          <a:p>
            <a:pPr marL="457200" indent="-457200" algn="l" rtl="0">
              <a:buFont typeface="Wingdings" panose="05000000000000000000" pitchFamily="2" charset="2"/>
              <a:buChar char="§"/>
            </a:pPr>
            <a:r>
              <a:rPr lang="uk" sz="2400" b="0" i="0" u="none" baseline="0" dirty="0"/>
              <a:t>Зміцнення верховенства права</a:t>
            </a:r>
          </a:p>
          <a:p>
            <a:pPr marL="457200" indent="-457200" algn="l" rtl="0">
              <a:buFont typeface="Wingdings" panose="05000000000000000000" pitchFamily="2" charset="2"/>
              <a:buChar char="§"/>
            </a:pPr>
            <a:r>
              <a:rPr lang="uk" sz="2400" b="0" i="0" u="none" baseline="0" dirty="0"/>
              <a:t>Зміцнення довіри та підзвітності</a:t>
            </a:r>
          </a:p>
          <a:p>
            <a:pPr marL="457200" indent="-457200" algn="l" rtl="0">
              <a:buFont typeface="Wingdings" panose="05000000000000000000" pitchFamily="2" charset="2"/>
              <a:buChar char="§"/>
            </a:pPr>
            <a:r>
              <a:rPr lang="uk" sz="2400" b="0" i="0" u="none" baseline="0" dirty="0"/>
              <a:t>Збільшення збируваності доходів</a:t>
            </a:r>
            <a:endParaRPr lang="uk" sz="1400" dirty="0"/>
          </a:p>
        </p:txBody>
      </p:sp>
    </p:spTree>
    <p:extLst>
      <p:ext uri="{BB962C8B-B14F-4D97-AF65-F5344CB8AC3E}">
        <p14:creationId xmlns:p14="http://schemas.microsoft.com/office/powerpoint/2010/main" val="3085819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93914"/>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07504" y="167911"/>
            <a:ext cx="5904656"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spcAft>
                <a:spcPct val="35000"/>
              </a:spcAft>
              <a:defRPr/>
            </a:pPr>
            <a:r>
              <a:rPr lang="uk" sz="3600" b="1" i="0" u="none" baseline="0">
                <a:latin typeface="Calibri" charset="0"/>
                <a:ea typeface="MS PGothic" charset="0"/>
                <a:cs typeface="MS PGothic" charset="0"/>
              </a:rPr>
              <a:t>Чому прозорість реальних власників є настільки важливою?</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2217126"/>
            <a:ext cx="8892480" cy="3513774"/>
          </a:xfrm>
          <a:prstGeom prst="rect">
            <a:avLst/>
          </a:prstGeom>
        </p:spPr>
      </p:pic>
      <p:sp>
        <p:nvSpPr>
          <p:cNvPr id="2" name="TextBox 1"/>
          <p:cNvSpPr txBox="1"/>
          <p:nvPr/>
        </p:nvSpPr>
        <p:spPr>
          <a:xfrm>
            <a:off x="251520" y="6189601"/>
            <a:ext cx="7920880" cy="523220"/>
          </a:xfrm>
          <a:prstGeom prst="rect">
            <a:avLst/>
          </a:prstGeom>
          <a:noFill/>
        </p:spPr>
        <p:txBody>
          <a:bodyPr wrap="square" rtlCol="0">
            <a:spAutoFit/>
          </a:bodyPr>
          <a:lstStyle/>
          <a:p>
            <a:pPr algn="l" rtl="0"/>
            <a:r>
              <a:rPr lang="uk" sz="1400" b="1" i="0" u="none" baseline="0">
                <a:solidFill>
                  <a:schemeClr val="bg1">
                    <a:lumMod val="65000"/>
                  </a:schemeClr>
                </a:solidFill>
              </a:rPr>
              <a:t>Джерело: Міжнародний консорціум журналістських розслідувань </a:t>
            </a:r>
            <a:r>
              <a:rPr lang="uk" sz="1400" b="0" i="0" u="none" baseline="0">
                <a:solidFill>
                  <a:schemeClr val="bg1">
                    <a:lumMod val="65000"/>
                  </a:schemeClr>
                </a:solidFill>
                <a:hlinkClick r:id="rId5"/>
              </a:rPr>
              <a:t>https://panamapapers.investigativecenters.org/#stories </a:t>
            </a:r>
            <a:endParaRPr lang="uk" sz="1400" dirty="0">
              <a:solidFill>
                <a:schemeClr val="bg1">
                  <a:lumMod val="65000"/>
                </a:schemeClr>
              </a:solidFill>
            </a:endParaRPr>
          </a:p>
        </p:txBody>
      </p:sp>
    </p:spTree>
    <p:extLst>
      <p:ext uri="{BB962C8B-B14F-4D97-AF65-F5344CB8AC3E}">
        <p14:creationId xmlns:p14="http://schemas.microsoft.com/office/powerpoint/2010/main" val="1081279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72977"/>
            <a:ext cx="3840808" cy="538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p:cNvSpPr txBox="1">
            <a:spLocks noChangeArrowheads="1"/>
          </p:cNvSpPr>
          <p:nvPr/>
        </p:nvSpPr>
        <p:spPr bwMode="auto">
          <a:xfrm>
            <a:off x="251520" y="548680"/>
            <a:ext cx="48958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Times" pitchFamily="1" charset="0"/>
                <a:cs typeface="Arial" pitchFamily="34" charset="0"/>
              </a:defRPr>
            </a:lvl1pPr>
            <a:lvl2pPr marL="742950" indent="-285750" eaLnBrk="0" hangingPunct="0">
              <a:defRPr sz="4000">
                <a:solidFill>
                  <a:schemeClr val="tx1"/>
                </a:solidFill>
                <a:latin typeface="Times" pitchFamily="1" charset="0"/>
                <a:cs typeface="Arial" pitchFamily="34" charset="0"/>
              </a:defRPr>
            </a:lvl2pPr>
            <a:lvl3pPr marL="1143000" indent="-228600" eaLnBrk="0" hangingPunct="0">
              <a:defRPr sz="4000">
                <a:solidFill>
                  <a:schemeClr val="tx1"/>
                </a:solidFill>
                <a:latin typeface="Times" pitchFamily="1" charset="0"/>
                <a:cs typeface="Arial" pitchFamily="34" charset="0"/>
              </a:defRPr>
            </a:lvl3pPr>
            <a:lvl4pPr marL="1600200" indent="-228600" eaLnBrk="0" hangingPunct="0">
              <a:defRPr sz="4000">
                <a:solidFill>
                  <a:schemeClr val="tx1"/>
                </a:solidFill>
                <a:latin typeface="Times" pitchFamily="1" charset="0"/>
                <a:cs typeface="Arial" pitchFamily="34" charset="0"/>
              </a:defRPr>
            </a:lvl4pPr>
            <a:lvl5pPr marL="2057400" indent="-228600" eaLnBrk="0" hangingPunct="0">
              <a:defRPr sz="4000">
                <a:solidFill>
                  <a:schemeClr val="tx1"/>
                </a:solidFill>
                <a:latin typeface="Times" pitchFamily="1" charset="0"/>
                <a:cs typeface="Arial" pitchFamily="34" charset="0"/>
              </a:defRPr>
            </a:lvl5pPr>
            <a:lvl6pPr marL="2514600" indent="-228600" eaLnBrk="0" fontAlgn="base" hangingPunct="0">
              <a:spcBef>
                <a:spcPct val="0"/>
              </a:spcBef>
              <a:spcAft>
                <a:spcPct val="0"/>
              </a:spcAft>
              <a:defRPr sz="4000">
                <a:solidFill>
                  <a:schemeClr val="tx1"/>
                </a:solidFill>
                <a:latin typeface="Times" pitchFamily="1" charset="0"/>
                <a:cs typeface="Arial" pitchFamily="34" charset="0"/>
              </a:defRPr>
            </a:lvl6pPr>
            <a:lvl7pPr marL="2971800" indent="-228600" eaLnBrk="0" fontAlgn="base" hangingPunct="0">
              <a:spcBef>
                <a:spcPct val="0"/>
              </a:spcBef>
              <a:spcAft>
                <a:spcPct val="0"/>
              </a:spcAft>
              <a:defRPr sz="4000">
                <a:solidFill>
                  <a:schemeClr val="tx1"/>
                </a:solidFill>
                <a:latin typeface="Times" pitchFamily="1" charset="0"/>
                <a:cs typeface="Arial" pitchFamily="34" charset="0"/>
              </a:defRPr>
            </a:lvl7pPr>
            <a:lvl8pPr marL="3429000" indent="-228600" eaLnBrk="0" fontAlgn="base" hangingPunct="0">
              <a:spcBef>
                <a:spcPct val="0"/>
              </a:spcBef>
              <a:spcAft>
                <a:spcPct val="0"/>
              </a:spcAft>
              <a:defRPr sz="4000">
                <a:solidFill>
                  <a:schemeClr val="tx1"/>
                </a:solidFill>
                <a:latin typeface="Times" pitchFamily="1" charset="0"/>
                <a:cs typeface="Arial" pitchFamily="34" charset="0"/>
              </a:defRPr>
            </a:lvl8pPr>
            <a:lvl9pPr marL="3886200" indent="-228600" eaLnBrk="0" fontAlgn="base" hangingPunct="0">
              <a:spcBef>
                <a:spcPct val="0"/>
              </a:spcBef>
              <a:spcAft>
                <a:spcPct val="0"/>
              </a:spcAft>
              <a:defRPr sz="4000">
                <a:solidFill>
                  <a:schemeClr val="tx1"/>
                </a:solidFill>
                <a:latin typeface="Times" pitchFamily="1" charset="0"/>
                <a:cs typeface="Arial" pitchFamily="34" charset="0"/>
              </a:defRPr>
            </a:lvl9pPr>
          </a:lstStyle>
          <a:p>
            <a:pPr algn="l" rtl="0" eaLnBrk="1" hangingPunct="1"/>
            <a:r>
              <a:rPr lang="uk" sz="2400" b="1" i="0" u="none" baseline="0" dirty="0">
                <a:latin typeface="Calibri" pitchFamily="34" charset="0"/>
              </a:rPr>
              <a:t>Демократична Республіка Конго:</a:t>
            </a:r>
          </a:p>
          <a:p>
            <a:pPr algn="l" rtl="0" eaLnBrk="1" hangingPunct="1"/>
            <a:r>
              <a:rPr lang="uk" sz="2400" b="0" i="0" u="none" baseline="0" dirty="0">
                <a:latin typeface="Calibri" pitchFamily="34" charset="0"/>
              </a:rPr>
              <a:t>«Якщо розглядати ці п'ять оборудок разом, ми оцінюємо збитки за ними у 1,36 млрд доларів США. Активи було продано в середньому за одну шосту їхньої реальної комерційної вартості. Інакше кажучи, офшорні компанії змогли одержати дохід у 1,63 млрд доларів США за активами, придбаними за 275,5 млн доларів, тобто норма прибутку сягнула в середньому 512%». </a:t>
            </a:r>
            <a:endParaRPr lang="uk" altLang="en-US" sz="2400" dirty="0">
              <a:latin typeface="Calibri" pitchFamily="34" charset="0"/>
            </a:endParaRPr>
          </a:p>
        </p:txBody>
      </p:sp>
      <p:sp>
        <p:nvSpPr>
          <p:cNvPr id="7" name="Rectangle 6"/>
          <p:cNvSpPr/>
          <p:nvPr/>
        </p:nvSpPr>
        <p:spPr>
          <a:xfrm>
            <a:off x="251520" y="6165304"/>
            <a:ext cx="8640960" cy="523220"/>
          </a:xfrm>
          <a:prstGeom prst="rect">
            <a:avLst/>
          </a:prstGeom>
        </p:spPr>
        <p:txBody>
          <a:bodyPr wrap="square">
            <a:spAutoFit/>
          </a:bodyPr>
          <a:lstStyle/>
          <a:p>
            <a:pPr algn="l" rtl="0"/>
            <a:r>
              <a:rPr lang="uk" sz="1400" b="1" i="0" u="none" baseline="0">
                <a:solidFill>
                  <a:schemeClr val="bg1">
                    <a:lumMod val="65000"/>
                  </a:schemeClr>
                </a:solidFill>
              </a:rPr>
              <a:t>Джерело: Africa Progress Panel</a:t>
            </a:r>
          </a:p>
          <a:p>
            <a:pPr algn="l" rtl="0"/>
            <a:r>
              <a:rPr lang="uk" sz="1400" b="0" i="0" u="none" baseline="0">
                <a:hlinkClick r:id="rId4"/>
              </a:rPr>
              <a:t>http://africaprogresspanel.org/publications/policy-papers/africa-progress-report-2013/</a:t>
            </a:r>
            <a:r>
              <a:rPr lang="uk" sz="1400" b="0" i="0" u="none" baseline="0"/>
              <a:t> </a:t>
            </a:r>
            <a:endParaRPr lang="uk" sz="1400" dirty="0"/>
          </a:p>
        </p:txBody>
      </p:sp>
    </p:spTree>
    <p:extLst>
      <p:ext uri="{BB962C8B-B14F-4D97-AF65-F5344CB8AC3E}">
        <p14:creationId xmlns:p14="http://schemas.microsoft.com/office/powerpoint/2010/main" val="1489541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raphic: Azerbaijani President Ilham Aliyev's family stake in the gold fields (click to enlarge)."/>
          <p:cNvPicPr>
            <a:picLocks noChangeAspect="1" noChangeArrowheads="1"/>
          </p:cNvPicPr>
          <p:nvPr/>
        </p:nvPicPr>
        <p:blipFill>
          <a:blip r:embed="rId3">
            <a:extLst>
              <a:ext uri="{28A0092B-C50C-407E-A947-70E740481C1C}">
                <a14:useLocalDpi xmlns:a14="http://schemas.microsoft.com/office/drawing/2010/main" val="0"/>
              </a:ext>
            </a:extLst>
          </a:blip>
          <a:srcRect l="4225" t="5447" r="4225" b="3864"/>
          <a:stretch>
            <a:fillRect/>
          </a:stretch>
        </p:blipFill>
        <p:spPr bwMode="auto">
          <a:xfrm>
            <a:off x="0" y="-1524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1520" y="6237312"/>
            <a:ext cx="8784976" cy="523220"/>
          </a:xfrm>
          <a:prstGeom prst="rect">
            <a:avLst/>
          </a:prstGeom>
          <a:noFill/>
        </p:spPr>
        <p:txBody>
          <a:bodyPr wrap="square" rtlCol="0">
            <a:spAutoFit/>
          </a:bodyPr>
          <a:lstStyle/>
          <a:p>
            <a:pPr algn="l" rtl="0"/>
            <a:r>
              <a:rPr lang="uk" sz="1400" b="1" i="0" u="none" baseline="0">
                <a:solidFill>
                  <a:schemeClr val="bg1">
                    <a:lumMod val="65000"/>
                  </a:schemeClr>
                </a:solidFill>
              </a:rPr>
              <a:t>Джерело: Радіо Свобода/Радіо Вільна Європа</a:t>
            </a:r>
          </a:p>
          <a:p>
            <a:pPr algn="l" rtl="0"/>
            <a:r>
              <a:rPr lang="uk" sz="1400" b="0" i="0" u="none" baseline="0">
                <a:solidFill>
                  <a:schemeClr val="bg1">
                    <a:lumMod val="65000"/>
                  </a:schemeClr>
                </a:solidFill>
                <a:hlinkClick r:id="rId4"/>
              </a:rPr>
              <a:t>http://www.rferl.org/content/azerbaijan_gold-field_contract_awarded_to_presidents_family/24569192.html</a:t>
            </a:r>
            <a:r>
              <a:rPr lang="uk" sz="1400" b="0" i="0" u="none" baseline="0">
                <a:solidFill>
                  <a:schemeClr val="bg1">
                    <a:lumMod val="65000"/>
                  </a:schemeClr>
                </a:solidFill>
              </a:rPr>
              <a:t> </a:t>
            </a:r>
            <a:endParaRPr lang="uk" sz="1400" dirty="0">
              <a:solidFill>
                <a:schemeClr val="bg1">
                  <a:lumMod val="65000"/>
                </a:schemeClr>
              </a:solidFill>
            </a:endParaRPr>
          </a:p>
        </p:txBody>
      </p:sp>
    </p:spTree>
    <p:extLst>
      <p:ext uri="{BB962C8B-B14F-4D97-AF65-F5344CB8AC3E}">
        <p14:creationId xmlns:p14="http://schemas.microsoft.com/office/powerpoint/2010/main" val="322361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79" y="599911"/>
            <a:ext cx="8796747" cy="5891199"/>
          </a:xfrm>
        </p:spPr>
        <p:txBody>
          <a:bodyPr>
            <a:normAutofit fontScale="92500" lnSpcReduction="10000"/>
          </a:bodyPr>
          <a:lstStyle/>
          <a:p>
            <a:pPr algn="l" rtl="0" fontAlgn="ctr"/>
            <a:r>
              <a:rPr lang="uk" sz="1900" b="0" i="0" u="none" baseline="0" dirty="0"/>
              <a:t>Кабінет Міністрів України прийняв Постанову від 30.09.2009 р. про приєднання України до ІПВГ.</a:t>
            </a:r>
          </a:p>
          <a:p>
            <a:pPr algn="l" rtl="0" fontAlgn="ctr"/>
            <a:r>
              <a:rPr lang="uk" sz="1900" b="0" i="0" u="none" baseline="0" dirty="0"/>
              <a:t>Громадські організації громадянського суспільства (ОГС) відіграли активну роль у забезпеченні впровадження ІПВГ в Україні. Наприкінці 2010 року було організовано низку заходів із розбудови спроможностей і зміцнення обізнаності. </a:t>
            </a:r>
          </a:p>
          <a:p>
            <a:pPr algn="l" rtl="0" fontAlgn="ctr"/>
            <a:r>
              <a:rPr lang="uk" sz="1900" b="0" i="0" u="none" baseline="0" dirty="0"/>
              <a:t>Після цього у 2012 та 2014 роках відбулись ще дві конференції з питань впровадження ІПВГ, організовані Міненерго за підтримки Світового банку. </a:t>
            </a:r>
          </a:p>
          <a:p>
            <a:pPr algn="l" rtl="0" fontAlgn="ctr"/>
            <a:r>
              <a:rPr lang="uk" sz="1900" b="0" i="0" u="none" baseline="0" dirty="0"/>
              <a:t>Жовтень 2012 р. Утворено українську БГЗО.</a:t>
            </a:r>
          </a:p>
          <a:p>
            <a:pPr algn="l" rtl="0" fontAlgn="ctr"/>
            <a:r>
              <a:rPr lang="uk" sz="1900" b="0" i="0" u="none" baseline="0" dirty="0"/>
              <a:t>17 жовтня 2013 року Україна здобула статус країни-кандидата ІПВГ на 25-му засіданні Правління ІПВГ в Абіджані.</a:t>
            </a:r>
          </a:p>
          <a:p>
            <a:pPr algn="l" rtl="0" fontAlgn="ctr"/>
            <a:r>
              <a:rPr lang="uk" sz="1900" b="0" i="0" u="none" baseline="0" dirty="0"/>
              <a:t>У 2014 році почалась політико-економічна криза, в тому числі протести на Майдані та заворушення на сході країни. Попри складні політико-економічні умови країна невпинно працювала над забезпеченням дотримання вимог ІПВГ.</a:t>
            </a:r>
          </a:p>
          <a:p>
            <a:pPr algn="l" rtl="0" fontAlgn="ctr"/>
            <a:r>
              <a:rPr lang="uk" sz="1900" b="0" i="0" u="none" baseline="0" dirty="0"/>
              <a:t>У червні 2015 р. Верховна Рада схвалила Закон України «Про внесення змін до деяких законодавчих актів України щодо забезпечення прозорості у видобувних галузях» (521-VIII) (надалі «Закон»), яким було встановлено обов'язковість участі в наданні інформації для ІПВГ. Закон був підписаний Президентом і набрав чинності 12 липня 2015 року. </a:t>
            </a:r>
            <a:endParaRPr lang="uk" sz="1900" dirty="0"/>
          </a:p>
          <a:p>
            <a:pPr algn="l" rtl="0" fontAlgn="ctr"/>
            <a:r>
              <a:rPr lang="uk" sz="1900" b="0" i="0" u="none" baseline="0" dirty="0"/>
              <a:t>У липні 2015 року компанію «Ернст енд Янґ» було призначено незалежним адміністратором.</a:t>
            </a:r>
          </a:p>
          <a:p>
            <a:pPr algn="l" rtl="0" fontAlgn="ctr"/>
            <a:r>
              <a:rPr lang="uk" sz="1900" b="0" i="0" u="none" baseline="0" dirty="0"/>
              <a:t>4 грудня 2015 року Україна оприлюднила свій перший звіт, який охоплює 2013 рік.</a:t>
            </a:r>
            <a:endParaRPr lang="uk" sz="1900" dirty="0"/>
          </a:p>
          <a:p>
            <a:pPr lvl="0" algn="l" rtl="0"/>
            <a:endParaRPr lang="uk" sz="1900" dirty="0"/>
          </a:p>
          <a:p>
            <a:endParaRPr lang="uk" sz="1900" dirty="0"/>
          </a:p>
        </p:txBody>
      </p:sp>
      <p:sp>
        <p:nvSpPr>
          <p:cNvPr id="8" name="Titel 1"/>
          <p:cNvSpPr>
            <a:spLocks noGrp="1"/>
          </p:cNvSpPr>
          <p:nvPr>
            <p:ph type="title"/>
          </p:nvPr>
        </p:nvSpPr>
        <p:spPr>
          <a:xfrm>
            <a:off x="1482527" y="122114"/>
            <a:ext cx="7505699" cy="477798"/>
          </a:xfrm>
        </p:spPr>
        <p:txBody>
          <a:bodyPr>
            <a:noAutofit/>
          </a:bodyPr>
          <a:lstStyle/>
          <a:p>
            <a:pPr algn="l" rtl="0"/>
            <a:r>
              <a:rPr lang="uk" sz="3200" b="1" i="0" u="none" baseline="0">
                <a:solidFill>
                  <a:schemeClr val="accent5">
                    <a:lumMod val="50000"/>
                  </a:schemeClr>
                </a:solidFill>
                <a:latin typeface="Arial" panose="020B0604020202020204" pitchFamily="34" charset="0"/>
                <a:cs typeface="Arial" panose="020B0604020202020204" pitchFamily="34" charset="0"/>
              </a:rPr>
              <a:t>Історія ІПВГ в Україні</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2996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381125" y="95889"/>
            <a:ext cx="5848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spcAft>
                <a:spcPct val="35000"/>
              </a:spcAft>
              <a:defRPr/>
            </a:pPr>
            <a:r>
              <a:rPr lang="uk" sz="3600" b="1" i="0" u="none" baseline="0">
                <a:latin typeface="Calibri" charset="0"/>
                <a:ea typeface="MS PGothic" charset="0"/>
                <a:cs typeface="MS PGothic" charset="0"/>
              </a:rPr>
              <a:t>ІПВГ та реальні власники</a:t>
            </a:r>
            <a:endParaRPr lang="uk" sz="2600" b="1" dirty="0">
              <a:latin typeface="Calibri" charset="0"/>
              <a:ea typeface="MS PGothic" charset="0"/>
              <a:cs typeface="MS PGothic" charset="0"/>
            </a:endParaRPr>
          </a:p>
        </p:txBody>
      </p:sp>
      <p:sp>
        <p:nvSpPr>
          <p:cNvPr id="7" name="Rectangle 6"/>
          <p:cNvSpPr/>
          <p:nvPr/>
        </p:nvSpPr>
        <p:spPr>
          <a:xfrm>
            <a:off x="0" y="601095"/>
            <a:ext cx="9144000" cy="5324535"/>
          </a:xfrm>
          <a:prstGeom prst="rect">
            <a:avLst/>
          </a:prstGeom>
        </p:spPr>
        <p:txBody>
          <a:bodyPr wrap="square">
            <a:spAutoFit/>
          </a:bodyPr>
          <a:lstStyle/>
          <a:p>
            <a:pPr algn="ctr" rtl="0">
              <a:spcAft>
                <a:spcPts val="600"/>
              </a:spcAft>
            </a:pPr>
            <a:r>
              <a:rPr lang="uk" sz="2000" b="1" i="0" u="none" baseline="0" dirty="0">
                <a:solidFill>
                  <a:srgbClr val="FF0000"/>
                </a:solidFill>
              </a:rPr>
              <a:t>Вимога про розкриття реальних власників не є для ІПВГ новою</a:t>
            </a:r>
          </a:p>
          <a:p>
            <a:pPr algn="l" rtl="0">
              <a:spcAft>
                <a:spcPts val="600"/>
              </a:spcAft>
            </a:pPr>
            <a:r>
              <a:rPr lang="uk" sz="2000" b="1" i="0" u="none" baseline="0" dirty="0"/>
              <a:t>Стандарт ІПВГ в редакції 2013 року </a:t>
            </a:r>
          </a:p>
          <a:p>
            <a:pPr marL="342900" indent="-342900" algn="l" rtl="0">
              <a:spcAft>
                <a:spcPts val="600"/>
              </a:spcAft>
              <a:buFont typeface="Arial" panose="020B0604020202020204" pitchFamily="34" charset="0"/>
              <a:buChar char="•"/>
            </a:pPr>
            <a:r>
              <a:rPr lang="uk" sz="2000" b="0" i="1" u="none" baseline="0" dirty="0"/>
              <a:t>«...країнам, що впроваджують, рекомендується вести публічний реєстр реальних власників»</a:t>
            </a:r>
          </a:p>
          <a:p>
            <a:pPr marL="342900" indent="-342900" algn="l" rtl="0">
              <a:spcAft>
                <a:spcPts val="600"/>
              </a:spcAft>
              <a:buFont typeface="Arial" panose="020B0604020202020204" pitchFamily="34" charset="0"/>
              <a:buChar char="•"/>
            </a:pPr>
            <a:r>
              <a:rPr lang="uk" sz="2000" b="0" i="0" u="none" baseline="0" dirty="0"/>
              <a:t>Вимога про розкриття реальних власників установлюється </a:t>
            </a:r>
            <a:r>
              <a:rPr lang="uk" sz="2000" b="0" i="1" u="none" baseline="0" dirty="0"/>
              <a:t>«за умови успішного пілотного впровадження».</a:t>
            </a:r>
            <a:endParaRPr lang="uk" sz="2000" dirty="0"/>
          </a:p>
          <a:p>
            <a:pPr algn="l" rtl="0">
              <a:spcAft>
                <a:spcPts val="600"/>
              </a:spcAft>
            </a:pPr>
            <a:r>
              <a:rPr lang="uk" sz="2000" b="1" i="0" u="none" baseline="0" dirty="0"/>
              <a:t>Пілотні проекти ІПВГ з розкриття інформації про реальних власників</a:t>
            </a:r>
            <a:endParaRPr lang="uk" sz="2000" b="1" dirty="0"/>
          </a:p>
          <a:p>
            <a:pPr marL="342900" indent="-342900" algn="l" rtl="0">
              <a:spcAft>
                <a:spcPts val="600"/>
              </a:spcAft>
              <a:buFont typeface="Arial" panose="020B0604020202020204" pitchFamily="34" charset="0"/>
              <a:buChar char="•"/>
            </a:pPr>
            <a:r>
              <a:rPr lang="uk" sz="2000" b="1" i="0" u="none" baseline="0" dirty="0"/>
              <a:t>Жовтень 2013 року:</a:t>
            </a:r>
            <a:r>
              <a:rPr lang="uk" sz="2000" b="0" i="0" u="none" baseline="0" dirty="0"/>
              <a:t> 11 країн погоджуються взяти участь у пілотному проекті Результати є неоднорідними; винесено чимало уроків</a:t>
            </a:r>
            <a:endParaRPr lang="uk" sz="2000" dirty="0"/>
          </a:p>
          <a:p>
            <a:pPr marL="342900" indent="-342900" algn="l" rtl="0">
              <a:spcAft>
                <a:spcPts val="600"/>
              </a:spcAft>
              <a:buFont typeface="Arial" panose="020B0604020202020204" pitchFamily="34" charset="0"/>
              <a:buChar char="•"/>
            </a:pPr>
            <a:r>
              <a:rPr lang="uk" sz="2000" b="1" i="0" u="none" baseline="0" dirty="0"/>
              <a:t>Січень 2016 року:</a:t>
            </a:r>
            <a:r>
              <a:rPr lang="uk" sz="2000" b="0" i="0" u="none" baseline="0" dirty="0"/>
              <a:t> 29 країн ІПВГ працюють над забезпеченням розкриття реальних власників; 9 країн уже оприлюднили Звіти ІПВГ з розкриттям відомостей про реальних власників однієї або кількох компаній.</a:t>
            </a:r>
          </a:p>
          <a:p>
            <a:pPr algn="l" rtl="0">
              <a:spcAft>
                <a:spcPts val="600"/>
              </a:spcAft>
            </a:pPr>
            <a:r>
              <a:rPr lang="uk" sz="2000" b="1" i="0" u="none" baseline="0" dirty="0"/>
              <a:t>Стандарт ІПВГ в редакції 2016 року</a:t>
            </a:r>
          </a:p>
          <a:p>
            <a:pPr marL="342900" indent="-342900" algn="l" rtl="0">
              <a:spcAft>
                <a:spcPts val="600"/>
              </a:spcAft>
              <a:buFont typeface="Arial" panose="020B0604020202020204" pitchFamily="34" charset="0"/>
              <a:buChar char="•"/>
            </a:pPr>
            <a:r>
              <a:rPr lang="uk" sz="2000" b="0" i="0" u="none" baseline="0" dirty="0"/>
              <a:t>Установлює обов'язковість розкриття країнами інформації про реальних власників не пізніше 1 січня 2020 року.</a:t>
            </a:r>
            <a:endParaRPr lang="uk" sz="2000" dirty="0"/>
          </a:p>
        </p:txBody>
      </p:sp>
    </p:spTree>
    <p:extLst>
      <p:ext uri="{BB962C8B-B14F-4D97-AF65-F5344CB8AC3E}">
        <p14:creationId xmlns:p14="http://schemas.microsoft.com/office/powerpoint/2010/main" val="11548812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79512" y="167911"/>
            <a:ext cx="8850188"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spcAft>
                <a:spcPct val="35000"/>
              </a:spcAft>
              <a:defRPr/>
            </a:pPr>
            <a:r>
              <a:rPr lang="uk" sz="3200" b="1" i="0" u="none" baseline="0" dirty="0">
                <a:latin typeface="Calibri" charset="0"/>
                <a:ea typeface="MS PGothic" charset="0"/>
                <a:cs typeface="MS PGothic" charset="0"/>
              </a:rPr>
              <a:t>Чого вимагає новий Стандарт ІПВГ в редакції 2016 року</a:t>
            </a:r>
            <a:endParaRPr lang="uk" sz="2400" b="1" dirty="0">
              <a:latin typeface="Calibri" charset="0"/>
              <a:ea typeface="MS PGothic" charset="0"/>
              <a:cs typeface="MS PGothic"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4567" y="3750750"/>
            <a:ext cx="3249433" cy="3096344"/>
          </a:xfrm>
          <a:prstGeom prst="rect">
            <a:avLst/>
          </a:prstGeom>
        </p:spPr>
      </p:pic>
      <p:sp>
        <p:nvSpPr>
          <p:cNvPr id="6" name="Content Placeholder 2"/>
          <p:cNvSpPr txBox="1">
            <a:spLocks/>
          </p:cNvSpPr>
          <p:nvPr/>
        </p:nvSpPr>
        <p:spPr>
          <a:xfrm>
            <a:off x="179512" y="1330924"/>
            <a:ext cx="8640762" cy="52181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a:spcBef>
                <a:spcPts val="0"/>
              </a:spcBef>
              <a:spcAft>
                <a:spcPts val="1000"/>
              </a:spcAft>
              <a:buFont typeface="Arial" panose="020B0604020202020204" pitchFamily="34" charset="0"/>
              <a:buNone/>
              <a:defRPr/>
            </a:pPr>
            <a:r>
              <a:rPr lang="uk" sz="2400" b="1" i="0" u="none" baseline="0" dirty="0"/>
              <a:t>Короткий зміст вимоги 2.5 Стандарту ІПВГ </a:t>
            </a:r>
          </a:p>
          <a:p>
            <a:pPr algn="l" rtl="0">
              <a:spcBef>
                <a:spcPts val="0"/>
              </a:spcBef>
              <a:spcAft>
                <a:spcPts val="1000"/>
              </a:spcAft>
              <a:defRPr/>
            </a:pPr>
            <a:r>
              <a:rPr lang="uk" sz="2400" b="0" i="0" u="none" baseline="0" dirty="0"/>
              <a:t>У Звіті ІПВГ має бути задовкументована політика уряду щодо розкриття реальних власників та обговорення цього питання в БГЗО (2.5.b.i).</a:t>
            </a:r>
          </a:p>
          <a:p>
            <a:pPr algn="l" rtl="0">
              <a:spcBef>
                <a:spcPts val="0"/>
              </a:spcBef>
              <a:spcAft>
                <a:spcPts val="1000"/>
              </a:spcAft>
              <a:defRPr/>
            </a:pPr>
            <a:r>
              <a:rPr lang="uk" sz="2400" b="0" i="0" u="none" baseline="0" dirty="0"/>
              <a:t>До 1 січня 2017 року БГЗО має оприлюднити дорожню карту розкриття інформації про реальних власників (2.5.b.ii).</a:t>
            </a:r>
          </a:p>
          <a:p>
            <a:pPr algn="l" rtl="0">
              <a:spcBef>
                <a:spcPts val="0"/>
              </a:spcBef>
              <a:spcAft>
                <a:spcPts val="1000"/>
              </a:spcAft>
              <a:defRPr/>
            </a:pPr>
            <a:r>
              <a:rPr lang="uk" sz="2400" b="0" i="0" u="none" baseline="0" dirty="0"/>
              <a:t>До 1 січня 2020 року країни, що впроваджують ініціативу, мають установити вимогу, а компанії зобов'язані розкрити інформацію про реальних власників для її включення до Звіту ІПВГ або публічного реєстру (2.5.c-f). </a:t>
            </a:r>
          </a:p>
          <a:p>
            <a:pPr algn="l" rtl="0">
              <a:spcBef>
                <a:spcPts val="0"/>
              </a:spcBef>
              <a:spcAft>
                <a:spcPts val="1000"/>
              </a:spcAft>
              <a:defRPr/>
            </a:pPr>
            <a:r>
              <a:rPr lang="uk" sz="2400" b="0" i="0" u="none" baseline="0" dirty="0"/>
              <a:t>У Звіті ІПВГ мають бути також розкриті відомості про юридичних власників та належні їм частки (2.5.g).</a:t>
            </a:r>
          </a:p>
        </p:txBody>
      </p:sp>
    </p:spTree>
    <p:extLst>
      <p:ext uri="{BB962C8B-B14F-4D97-AF65-F5344CB8AC3E}">
        <p14:creationId xmlns:p14="http://schemas.microsoft.com/office/powerpoint/2010/main" val="3395063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34645" y="248619"/>
            <a:ext cx="7971693"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defRPr/>
            </a:pPr>
            <a:r>
              <a:rPr lang="uk" sz="3200" b="1" i="0" u="none" baseline="0">
                <a:latin typeface="Calibri" charset="0"/>
                <a:ea typeface="MS PGothic" charset="0"/>
                <a:cs typeface="MS PGothic" charset="0"/>
              </a:rPr>
              <a:t>Поступ України у сфері розкриття реальних власників</a:t>
            </a:r>
            <a:endParaRPr lang="uk" sz="3200" b="1" dirty="0">
              <a:latin typeface="Calibri" charset="0"/>
              <a:ea typeface="MS PGothic" charset="0"/>
              <a:cs typeface="MS PGothic" charset="0"/>
            </a:endParaRPr>
          </a:p>
        </p:txBody>
      </p:sp>
      <p:pic>
        <p:nvPicPr>
          <p:cNvPr id="2050" name="Picture 2" descr="https://eiti.org/files/contact_img/oleksiy_orlov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544" y="3035052"/>
            <a:ext cx="1208469" cy="1546842"/>
          </a:xfrm>
          <a:prstGeom prst="rect">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2993292" y="1500554"/>
            <a:ext cx="3837353" cy="2633784"/>
          </a:xfrm>
          <a:prstGeom prst="wedgeEllipseCallout">
            <a:avLst>
              <a:gd name="adj1" fmla="val -64562"/>
              <a:gd name="adj2" fmla="val 421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uk" sz="3600" b="1" i="0" u="none" baseline="0">
                <a:solidFill>
                  <a:schemeClr val="tx1"/>
                </a:solidFill>
              </a:rPr>
              <a:t>Інформація від Олексія</a:t>
            </a:r>
          </a:p>
          <a:p>
            <a:pPr algn="ctr" rtl="0"/>
            <a:endParaRPr lang="uk" dirty="0">
              <a:solidFill>
                <a:schemeClr val="tx1"/>
              </a:solidFill>
            </a:endParaRPr>
          </a:p>
        </p:txBody>
      </p:sp>
    </p:spTree>
    <p:extLst>
      <p:ext uri="{BB962C8B-B14F-4D97-AF65-F5344CB8AC3E}">
        <p14:creationId xmlns:p14="http://schemas.microsoft.com/office/powerpoint/2010/main" val="2222792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79512" y="167911"/>
            <a:ext cx="619268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defRPr/>
            </a:pPr>
            <a:r>
              <a:rPr lang="uk" sz="3600" b="1" i="0" u="none" baseline="0">
                <a:latin typeface="Calibri" charset="0"/>
                <a:ea typeface="MS PGothic" charset="0"/>
                <a:cs typeface="MS PGothic" charset="0"/>
              </a:rPr>
              <a:t>Розробка дорожньої карти:</a:t>
            </a:r>
          </a:p>
          <a:p>
            <a:pPr algn="l" defTabSz="1555750" rtl="0">
              <a:lnSpc>
                <a:spcPct val="90000"/>
              </a:lnSpc>
              <a:defRPr/>
            </a:pPr>
            <a:r>
              <a:rPr lang="uk" sz="3600" b="1" i="0" u="none" baseline="0">
                <a:latin typeface="Calibri" charset="0"/>
                <a:ea typeface="MS PGothic" charset="0"/>
                <a:cs typeface="MS PGothic" charset="0"/>
              </a:rPr>
              <a:t>питання, які слід враховувати</a:t>
            </a:r>
            <a:endParaRPr lang="uk" sz="2600" b="1" dirty="0">
              <a:latin typeface="Calibri" charset="0"/>
              <a:ea typeface="MS PGothic" charset="0"/>
              <a:cs typeface="MS PGothic" charset="0"/>
            </a:endParaRPr>
          </a:p>
        </p:txBody>
      </p:sp>
      <p:sp>
        <p:nvSpPr>
          <p:cNvPr id="6" name="Content Placeholder 2"/>
          <p:cNvSpPr txBox="1">
            <a:spLocks/>
          </p:cNvSpPr>
          <p:nvPr/>
        </p:nvSpPr>
        <p:spPr>
          <a:xfrm>
            <a:off x="273270" y="1451338"/>
            <a:ext cx="8640762" cy="5290030"/>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l" rtl="0">
              <a:spcBef>
                <a:spcPts val="0"/>
              </a:spcBef>
              <a:buFont typeface="+mj-lt"/>
              <a:buAutoNum type="arabicPeriod"/>
              <a:defRPr/>
            </a:pPr>
            <a:r>
              <a:rPr lang="uk" sz="2000" b="0" i="0" u="none" baseline="0" dirty="0"/>
              <a:t>Зв'язки між розкриттям РВ та національними пріоритетами у здійсненні реформ</a:t>
            </a:r>
          </a:p>
          <a:p>
            <a:pPr marL="514350" indent="-514350" algn="l" rtl="0">
              <a:spcBef>
                <a:spcPts val="0"/>
              </a:spcBef>
              <a:buAutoNum type="arabicPeriod"/>
              <a:defRPr/>
            </a:pPr>
            <a:r>
              <a:rPr lang="uk" sz="2000" b="0" i="0" u="none" baseline="0" dirty="0"/>
              <a:t>Інституційна база для розкриття інформації про РВ</a:t>
            </a:r>
          </a:p>
          <a:p>
            <a:pPr marL="514350" indent="-514350" algn="l" rtl="0">
              <a:spcBef>
                <a:spcPts val="0"/>
              </a:spcBef>
              <a:buAutoNum type="arabicPeriod"/>
              <a:defRPr/>
            </a:pPr>
            <a:r>
              <a:rPr lang="uk" sz="2000" b="0" i="0" u="none" baseline="0" dirty="0"/>
              <a:t>Визначення реального власника</a:t>
            </a:r>
          </a:p>
          <a:p>
            <a:pPr marL="514350" indent="-514350" algn="l" rtl="0">
              <a:spcBef>
                <a:spcPts val="0"/>
              </a:spcBef>
              <a:buAutoNum type="arabicPeriod"/>
              <a:defRPr/>
            </a:pPr>
            <a:r>
              <a:rPr lang="uk" sz="2000" b="0" i="0" u="none" baseline="0" dirty="0"/>
              <a:t>Обов’язки щодо подання звітності про політично значущих осіб</a:t>
            </a:r>
          </a:p>
          <a:p>
            <a:pPr marL="514350" indent="-514350" algn="l" rtl="0">
              <a:spcBef>
                <a:spcPts val="0"/>
              </a:spcBef>
              <a:buAutoNum type="arabicPeriod"/>
              <a:defRPr/>
            </a:pPr>
            <a:r>
              <a:rPr lang="uk" sz="2000" b="0" i="0" u="none" baseline="0" dirty="0"/>
              <a:t>Рівень деталізації інформації, що розкривається</a:t>
            </a:r>
          </a:p>
          <a:p>
            <a:pPr marL="514350" indent="-514350" algn="l" rtl="0">
              <a:spcBef>
                <a:spcPts val="0"/>
              </a:spcBef>
              <a:buAutoNum type="arabicPeriod"/>
              <a:defRPr/>
            </a:pPr>
            <a:r>
              <a:rPr lang="uk" sz="2000" b="0" i="0" u="none" baseline="0" dirty="0"/>
              <a:t>Збирання даних </a:t>
            </a:r>
          </a:p>
          <a:p>
            <a:pPr marL="514350" indent="-514350" algn="l" rtl="0">
              <a:spcBef>
                <a:spcPts val="0"/>
              </a:spcBef>
              <a:buAutoNum type="arabicPeriod"/>
              <a:defRPr/>
            </a:pPr>
            <a:r>
              <a:rPr lang="uk" sz="2000" b="0" i="0" u="none" baseline="0" dirty="0"/>
              <a:t>Забезпечення достовірності даних</a:t>
            </a:r>
          </a:p>
          <a:p>
            <a:pPr marL="514350" indent="-514350" algn="l" rtl="0">
              <a:spcBef>
                <a:spcPts val="0"/>
              </a:spcBef>
              <a:buAutoNum type="arabicPeriod"/>
              <a:defRPr/>
            </a:pPr>
            <a:r>
              <a:rPr lang="uk" sz="2000" b="0" i="0" u="none" baseline="0" dirty="0"/>
              <a:t>Своєчасність надання даних</a:t>
            </a:r>
          </a:p>
          <a:p>
            <a:pPr marL="514350" indent="-514350" algn="l" rtl="0">
              <a:spcBef>
                <a:spcPts val="0"/>
              </a:spcBef>
              <a:buAutoNum type="arabicPeriod"/>
              <a:defRPr/>
            </a:pPr>
            <a:r>
              <a:rPr lang="uk" sz="2000" b="0" i="0" u="none" baseline="0" dirty="0"/>
              <a:t>Доступність даних</a:t>
            </a:r>
          </a:p>
          <a:p>
            <a:pPr marL="514350" indent="-514350" algn="l" rtl="0">
              <a:spcBef>
                <a:spcPts val="0"/>
              </a:spcBef>
              <a:buAutoNum type="arabicPeriod"/>
              <a:defRPr/>
            </a:pPr>
            <a:r>
              <a:rPr lang="uk" sz="2000" b="0" i="0" u="none" baseline="0" dirty="0"/>
              <a:t>Потреби в розбудові спроможностей</a:t>
            </a:r>
          </a:p>
          <a:p>
            <a:pPr marL="514350" indent="-514350" algn="l" rtl="0">
              <a:spcBef>
                <a:spcPts val="0"/>
              </a:spcBef>
              <a:buAutoNum type="arabicPeriod"/>
              <a:defRPr/>
            </a:pPr>
            <a:r>
              <a:rPr lang="uk" sz="2000" b="0" i="0" u="none" baseline="0" dirty="0"/>
              <a:t>Технічна та фінансова допомога</a:t>
            </a:r>
          </a:p>
          <a:p>
            <a:pPr marL="514350" indent="-514350" algn="l" rtl="0">
              <a:spcBef>
                <a:spcPts val="0"/>
              </a:spcBef>
              <a:buAutoNum type="arabicPeriod"/>
              <a:defRPr/>
            </a:pPr>
            <a:r>
              <a:rPr lang="uk" sz="2000" b="0" i="0" u="none" baseline="0" dirty="0"/>
              <a:t>Строки виконання заходів, передбачених дорожньою картою, та особи, відповідальні за їх виконання</a:t>
            </a:r>
            <a:endParaRPr lang="uk" altLang="en-US" sz="2400" dirty="0"/>
          </a:p>
        </p:txBody>
      </p:sp>
    </p:spTree>
    <p:extLst>
      <p:ext uri="{BB962C8B-B14F-4D97-AF65-F5344CB8AC3E}">
        <p14:creationId xmlns:p14="http://schemas.microsoft.com/office/powerpoint/2010/main" val="1138837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escription: EitimyriadPr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04800"/>
            <a:ext cx="24669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7956" y="116632"/>
            <a:ext cx="619268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defTabSz="1555750" rtl="0">
              <a:lnSpc>
                <a:spcPct val="90000"/>
              </a:lnSpc>
              <a:spcAft>
                <a:spcPct val="35000"/>
              </a:spcAft>
              <a:defRPr/>
            </a:pPr>
            <a:r>
              <a:rPr lang="uk" sz="3600" b="1" i="0" u="none" baseline="0">
                <a:latin typeface="Calibri" charset="0"/>
                <a:ea typeface="MS PGothic" charset="0"/>
                <a:cs typeface="MS PGothic" charset="0"/>
              </a:rPr>
              <a:t>Можливі подальші кроки</a:t>
            </a:r>
            <a:endParaRPr lang="uk" sz="2600" b="1" dirty="0">
              <a:latin typeface="Calibri" charset="0"/>
              <a:ea typeface="MS PGothic" charset="0"/>
              <a:cs typeface="MS PGothic"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0906"/>
            <a:ext cx="2743200" cy="6858000"/>
          </a:xfrm>
          <a:prstGeom prst="rect">
            <a:avLst/>
          </a:prstGeom>
        </p:spPr>
      </p:pic>
      <p:sp>
        <p:nvSpPr>
          <p:cNvPr id="6" name="TextBox 5"/>
          <p:cNvSpPr txBox="1"/>
          <p:nvPr/>
        </p:nvSpPr>
        <p:spPr>
          <a:xfrm>
            <a:off x="26423" y="894326"/>
            <a:ext cx="6345777" cy="4708981"/>
          </a:xfrm>
          <a:prstGeom prst="rect">
            <a:avLst/>
          </a:prstGeom>
          <a:noFill/>
        </p:spPr>
        <p:txBody>
          <a:bodyPr wrap="square" rtlCol="0">
            <a:spAutoFit/>
          </a:bodyPr>
          <a:lstStyle/>
          <a:p>
            <a:pPr marL="285750" indent="-285750" algn="l" rtl="0">
              <a:spcAft>
                <a:spcPts val="600"/>
              </a:spcAft>
              <a:buFont typeface="Arial" panose="020B0604020202020204" pitchFamily="34" charset="0"/>
              <a:buChar char="•"/>
            </a:pPr>
            <a:r>
              <a:rPr lang="uk" sz="2000" b="0" i="0" u="none" baseline="0" dirty="0"/>
              <a:t>Розглянути можливість утворення робочої групи БГЗО для здійснення нагляду над опрацюванням та впровадженням дорожньої карти.</a:t>
            </a:r>
          </a:p>
          <a:p>
            <a:pPr marL="285750" indent="-285750" algn="l" rtl="0">
              <a:spcAft>
                <a:spcPts val="600"/>
              </a:spcAft>
              <a:buFont typeface="Arial" panose="020B0604020202020204" pitchFamily="34" charset="0"/>
              <a:buChar char="•"/>
            </a:pPr>
            <a:r>
              <a:rPr lang="uk" sz="2000" b="0" i="0" u="none" baseline="0" dirty="0"/>
              <a:t>Розглянути потреби в проведенні консультацій із заінтересованими особами під час опрацювання дорожньої карти.</a:t>
            </a:r>
          </a:p>
          <a:p>
            <a:pPr marL="285750" indent="-285750" algn="l" rtl="0">
              <a:spcAft>
                <a:spcPts val="600"/>
              </a:spcAft>
              <a:buFont typeface="Arial" panose="020B0604020202020204" pitchFamily="34" charset="0"/>
              <a:buChar char="•"/>
            </a:pPr>
            <a:r>
              <a:rPr lang="uk" sz="2000" b="0" i="0" u="none" baseline="0" dirty="0"/>
              <a:t>Розглянути перелік заходів для включення до дорожньої карти. включаючи технічну та фінансову допомогу на її виконання.</a:t>
            </a:r>
          </a:p>
          <a:p>
            <a:pPr marL="285750" indent="-285750" algn="l" rtl="0">
              <a:spcAft>
                <a:spcPts val="600"/>
              </a:spcAft>
              <a:buFont typeface="Arial" panose="020B0604020202020204" pitchFamily="34" charset="0"/>
              <a:buChar char="•"/>
            </a:pPr>
            <a:r>
              <a:rPr lang="uk" sz="2000" b="0" i="0" u="none" baseline="0" dirty="0"/>
              <a:t>Забезпечити узгодження та оприлюднення дорожньої карти БГЗО до </a:t>
            </a:r>
            <a:r>
              <a:rPr lang="uk" sz="2000" b="1" i="0" u="none" baseline="0" dirty="0"/>
              <a:t>1 січня 2017 року.</a:t>
            </a:r>
            <a:r>
              <a:rPr lang="uk" sz="2000" b="0" i="0" u="none" baseline="0" dirty="0"/>
              <a:t> </a:t>
            </a:r>
            <a:endParaRPr lang="uk" sz="2000" dirty="0"/>
          </a:p>
          <a:p>
            <a:pPr marL="285750" indent="-285750" algn="l" rtl="0">
              <a:spcAft>
                <a:spcPts val="600"/>
              </a:spcAft>
              <a:buFont typeface="Arial" panose="020B0604020202020204" pitchFamily="34" charset="0"/>
              <a:buChar char="•"/>
            </a:pPr>
            <a:r>
              <a:rPr lang="uk" sz="2000" b="0" i="0" u="none" baseline="0" dirty="0"/>
              <a:t>Продовжити перевірку та доопрацювання обсягів розкриття інформації про реальних власників у Звітах ІПВГ з метою підвищення рівня дотримання вимог.</a:t>
            </a:r>
            <a:endParaRPr lang="uk" sz="2000" dirty="0"/>
          </a:p>
        </p:txBody>
      </p:sp>
    </p:spTree>
    <p:extLst>
      <p:ext uri="{BB962C8B-B14F-4D97-AF65-F5344CB8AC3E}">
        <p14:creationId xmlns:p14="http://schemas.microsoft.com/office/powerpoint/2010/main" val="84702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4561" y="790829"/>
            <a:ext cx="2939077" cy="2939077"/>
          </a:xfrm>
        </p:spPr>
      </p:pic>
      <p:sp>
        <p:nvSpPr>
          <p:cNvPr id="5" name="TextBox 4"/>
          <p:cNvSpPr txBox="1"/>
          <p:nvPr/>
        </p:nvSpPr>
        <p:spPr>
          <a:xfrm>
            <a:off x="3616304" y="929139"/>
            <a:ext cx="5527695" cy="2800767"/>
          </a:xfrm>
          <a:prstGeom prst="rect">
            <a:avLst/>
          </a:prstGeom>
          <a:noFill/>
        </p:spPr>
        <p:txBody>
          <a:bodyPr wrap="square" rtlCol="0">
            <a:spAutoFit/>
          </a:bodyPr>
          <a:lstStyle/>
          <a:p>
            <a:pPr marL="285750" indent="-285750" algn="l" rtl="0">
              <a:buFont typeface="Arial" panose="020B0604020202020204" pitchFamily="34" charset="0"/>
              <a:buChar char="•"/>
            </a:pPr>
            <a:r>
              <a:rPr lang="uk" sz="2200" b="0" i="0" u="none" baseline="0" dirty="0"/>
              <a:t>Зближення уряду, галузі та громадянського суспільства</a:t>
            </a:r>
          </a:p>
          <a:p>
            <a:pPr marL="285750" indent="-285750" algn="l" rtl="0">
              <a:buFont typeface="Arial" panose="020B0604020202020204" pitchFamily="34" charset="0"/>
              <a:buChar char="•"/>
            </a:pPr>
            <a:r>
              <a:rPr lang="uk" sz="2200" b="0" i="0" u="none" baseline="0" dirty="0"/>
              <a:t>Платформа для діалогу </a:t>
            </a:r>
          </a:p>
          <a:p>
            <a:pPr marL="285750" indent="-285750" algn="l" rtl="0">
              <a:buFont typeface="Arial" panose="020B0604020202020204" pitchFamily="34" charset="0"/>
              <a:buChar char="•"/>
            </a:pPr>
            <a:r>
              <a:rPr lang="uk" sz="2200" b="0" i="0" u="none" baseline="0" dirty="0"/>
              <a:t>Може допомогти зняти гостроту конфлікту</a:t>
            </a:r>
          </a:p>
          <a:p>
            <a:pPr marL="285750" indent="-285750" algn="l" rtl="0">
              <a:buFont typeface="Arial" panose="020B0604020202020204" pitchFamily="34" charset="0"/>
              <a:buChar char="•"/>
            </a:pPr>
            <a:r>
              <a:rPr lang="uk" sz="2200" b="0" i="0" u="none" baseline="0" dirty="0"/>
              <a:t>Робить платежі прозорішими та </a:t>
            </a:r>
            <a:r>
              <a:rPr lang="uk" sz="2200" b="0" i="1" u="none" baseline="0" dirty="0"/>
              <a:t>може</a:t>
            </a:r>
            <a:r>
              <a:rPr lang="uk" sz="2200" b="0" i="0" u="none" baseline="0" dirty="0"/>
              <a:t> сприяти зміцненню підзвітності та врядування</a:t>
            </a:r>
          </a:p>
          <a:p>
            <a:pPr marL="285750" indent="-285750" algn="l" rtl="0">
              <a:buFont typeface="Arial" panose="020B0604020202020204" pitchFamily="34" charset="0"/>
              <a:buChar char="•"/>
            </a:pPr>
            <a:r>
              <a:rPr lang="uk" sz="2200" b="0" i="0" u="none" baseline="0" dirty="0"/>
              <a:t>Може застосовуватись для визначення прогалин і проблемних місць в управлінні сектором </a:t>
            </a:r>
            <a:endParaRPr lang="uk" sz="2200" dirty="0"/>
          </a:p>
        </p:txBody>
      </p:sp>
      <p:sp>
        <p:nvSpPr>
          <p:cNvPr id="3" name="Rectangle 2"/>
          <p:cNvSpPr/>
          <p:nvPr/>
        </p:nvSpPr>
        <p:spPr>
          <a:xfrm>
            <a:off x="128587" y="3788789"/>
            <a:ext cx="8643753" cy="2462213"/>
          </a:xfrm>
          <a:prstGeom prst="rect">
            <a:avLst/>
          </a:prstGeom>
        </p:spPr>
        <p:txBody>
          <a:bodyPr wrap="square">
            <a:spAutoFit/>
          </a:bodyPr>
          <a:lstStyle/>
          <a:p>
            <a:pPr algn="l" rtl="0"/>
            <a:r>
              <a:rPr lang="uk" sz="2200" b="0" i="0" u="none" baseline="0" dirty="0"/>
              <a:t>АЛЕ... </a:t>
            </a:r>
          </a:p>
          <a:p>
            <a:pPr marL="342900" indent="-342900" algn="l" rtl="0">
              <a:buFont typeface="Arial" panose="020B0604020202020204" pitchFamily="34" charset="0"/>
              <a:buChar char="•"/>
            </a:pPr>
            <a:r>
              <a:rPr lang="uk" sz="2200" b="0" i="0" u="none" baseline="0" dirty="0"/>
              <a:t>ІПВГ — не чарівна паличка</a:t>
            </a:r>
          </a:p>
          <a:p>
            <a:pPr marL="342900" indent="-342900" algn="l" rtl="0">
              <a:buFont typeface="Arial" panose="020B0604020202020204" pitchFamily="34" charset="0"/>
              <a:buChar char="•"/>
            </a:pPr>
            <a:r>
              <a:rPr lang="uk" sz="2200" b="0" i="0" u="none" baseline="0" dirty="0"/>
              <a:t>Вона не забезпечує напряму розв'язання соціальних або природоохоронних проблем</a:t>
            </a:r>
          </a:p>
          <a:p>
            <a:pPr marL="342900" indent="-342900" algn="l" rtl="0">
              <a:buFont typeface="Arial" panose="020B0604020202020204" pitchFamily="34" charset="0"/>
              <a:buChar char="•"/>
            </a:pPr>
            <a:r>
              <a:rPr lang="uk" sz="2200" b="0" i="0" u="none" baseline="0" dirty="0"/>
              <a:t>Вона сама по собі не є відповіддю на виклики, що мають місце в галузі</a:t>
            </a:r>
          </a:p>
          <a:p>
            <a:pPr marL="342900" indent="-342900" algn="l" rtl="0">
              <a:buFont typeface="Arial" panose="020B0604020202020204" pitchFamily="34" charset="0"/>
              <a:buChar char="•"/>
            </a:pPr>
            <a:r>
              <a:rPr lang="uk" sz="2200" b="0" i="0" u="none" baseline="0" dirty="0"/>
              <a:t>Вона працює найкраще за умови: 1) зацікавленості громадян, 2) взаємодії з іншими ініціативами щодо прозорості та реформування та 3) готовності уряду прислухатись і діяти</a:t>
            </a:r>
            <a:endParaRPr lang="uk" sz="2200" dirty="0"/>
          </a:p>
        </p:txBody>
      </p:sp>
      <p:sp>
        <p:nvSpPr>
          <p:cNvPr id="8" name="Titel 1"/>
          <p:cNvSpPr>
            <a:spLocks noGrp="1"/>
          </p:cNvSpPr>
          <p:nvPr>
            <p:ph type="title"/>
          </p:nvPr>
        </p:nvSpPr>
        <p:spPr>
          <a:xfrm>
            <a:off x="253672" y="230196"/>
            <a:ext cx="8754643" cy="477798"/>
          </a:xfrm>
        </p:spPr>
        <p:txBody>
          <a:bodyPr>
            <a:noAutofit/>
          </a:bodyPr>
          <a:lstStyle/>
          <a:p>
            <a:pPr algn="l" rtl="0"/>
            <a:r>
              <a:rPr lang="uk" sz="3200" b="1" i="0" u="none" baseline="0">
                <a:solidFill>
                  <a:schemeClr val="accent5">
                    <a:lumMod val="50000"/>
                  </a:schemeClr>
                </a:solidFill>
                <a:latin typeface="Arial" panose="020B0604020202020204" pitchFamily="34" charset="0"/>
                <a:cs typeface="Arial" panose="020B0604020202020204" pitchFamily="34" charset="0"/>
              </a:rPr>
              <a:t>ІПВГ є важливою складовою комплексу реформ</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917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9072"/>
            <a:ext cx="7179176" cy="2606306"/>
          </a:xfrm>
        </p:spPr>
        <p:txBody>
          <a:bodyPr>
            <a:normAutofit fontScale="92500" lnSpcReduction="10000"/>
          </a:bodyPr>
          <a:lstStyle/>
          <a:p>
            <a:pPr algn="l" rtl="0" fontAlgn="ctr"/>
            <a:r>
              <a:rPr lang="uk" sz="2200" b="1" i="0" u="none" baseline="0" dirty="0"/>
              <a:t>Інформація про контекст діяльності «сектору» подана дуже добре:</a:t>
            </a:r>
          </a:p>
          <a:p>
            <a:pPr algn="l" rtl="0" fontAlgn="ctr"/>
            <a:r>
              <a:rPr lang="uk" sz="2200" b="0" i="0" u="none" baseline="0" dirty="0"/>
              <a:t>Вона добре описує завдання різних урядових органів, податковий режим, потоки доходів та їх одержувачів </a:t>
            </a:r>
          </a:p>
          <a:p>
            <a:pPr algn="l" rtl="0" fontAlgn="ctr"/>
            <a:r>
              <a:rPr lang="uk" sz="2200" b="0" i="0" u="none" baseline="0" dirty="0"/>
              <a:t>Підкреслює важливість і провідну роль державних підприємств (ДП) у видобувній галузі України</a:t>
            </a:r>
            <a:endParaRPr lang="uk" sz="2200" dirty="0"/>
          </a:p>
          <a:p>
            <a:pPr algn="l" rtl="0" fontAlgn="ctr"/>
            <a:r>
              <a:rPr lang="uk" sz="2200" b="0" i="0" u="none" baseline="0" dirty="0"/>
              <a:t>Подає корисну інформацію про належні державі частки в капіталі нафтових і газових компаній</a:t>
            </a:r>
          </a:p>
          <a:p>
            <a:endParaRPr lang="uk" sz="2200" dirty="0"/>
          </a:p>
          <a:p>
            <a:pPr lvl="0" algn="l" rtl="0"/>
            <a:endParaRPr lang="uk" sz="2200" dirty="0"/>
          </a:p>
        </p:txBody>
      </p:sp>
      <p:sp>
        <p:nvSpPr>
          <p:cNvPr id="8" name="Titel 1"/>
          <p:cNvSpPr>
            <a:spLocks noGrp="1"/>
          </p:cNvSpPr>
          <p:nvPr>
            <p:ph type="title"/>
          </p:nvPr>
        </p:nvSpPr>
        <p:spPr>
          <a:xfrm>
            <a:off x="590550" y="223714"/>
            <a:ext cx="7505699"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Перший Звіт України для ІПВГ: позитив</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179176" y="701512"/>
            <a:ext cx="1834146" cy="2583240"/>
          </a:xfrm>
          <a:prstGeom prst="rect">
            <a:avLst/>
          </a:prstGeom>
        </p:spPr>
      </p:pic>
      <p:sp>
        <p:nvSpPr>
          <p:cNvPr id="5" name="TextBox 4"/>
          <p:cNvSpPr txBox="1"/>
          <p:nvPr/>
        </p:nvSpPr>
        <p:spPr>
          <a:xfrm>
            <a:off x="0" y="3704005"/>
            <a:ext cx="9013322" cy="3118803"/>
          </a:xfrm>
          <a:prstGeom prst="rect">
            <a:avLst/>
          </a:prstGeom>
          <a:noFill/>
        </p:spPr>
        <p:txBody>
          <a:bodyPr wrap="square" rtlCol="0">
            <a:spAutoFit/>
          </a:bodyPr>
          <a:lstStyle/>
          <a:p>
            <a:pPr marL="228600" indent="-228600" algn="l" rtl="0" fontAlgn="ctr">
              <a:lnSpc>
                <a:spcPct val="90000"/>
              </a:lnSpc>
              <a:spcBef>
                <a:spcPts val="1000"/>
              </a:spcBef>
              <a:buFont typeface="Arial" panose="020B0604020202020204" pitchFamily="34" charset="0"/>
              <a:buChar char="•"/>
            </a:pPr>
            <a:r>
              <a:rPr lang="uk" sz="2000" b="0" i="0" u="none" baseline="0" dirty="0"/>
              <a:t>Змальовує зростання частки приватного сектору у формі збільшення частки геологорозвідувальних робіт, що виконуються приватними компаніями</a:t>
            </a:r>
          </a:p>
          <a:p>
            <a:pPr marL="228600" indent="-228600" algn="l" rtl="0" fontAlgn="ctr">
              <a:lnSpc>
                <a:spcPct val="90000"/>
              </a:lnSpc>
              <a:spcBef>
                <a:spcPts val="1000"/>
              </a:spcBef>
              <a:buFont typeface="Arial" panose="020B0604020202020204" pitchFamily="34" charset="0"/>
              <a:buChar char="•"/>
            </a:pPr>
            <a:r>
              <a:rPr lang="uk" sz="2000" b="0" i="0" u="none" baseline="0" dirty="0"/>
              <a:t>Історичні дані про видобуток є корисними тим, що демонструють тривалу тенденцію до скорочення видобутку вуглеводнів в Україні: яким є значення цієї тенденції для енергетичної безпеки країни?</a:t>
            </a:r>
            <a:endParaRPr lang="uk" sz="2000" dirty="0"/>
          </a:p>
          <a:p>
            <a:pPr marL="228600" indent="-228600" algn="l" rtl="0" fontAlgn="ctr">
              <a:lnSpc>
                <a:spcPct val="90000"/>
              </a:lnSpc>
              <a:spcBef>
                <a:spcPts val="1000"/>
              </a:spcBef>
              <a:buFont typeface="Arial" panose="020B0604020202020204" pitchFamily="34" charset="0"/>
              <a:buChar char="•"/>
            </a:pPr>
            <a:r>
              <a:rPr lang="uk" sz="2000" b="0" i="0" u="none" baseline="0" dirty="0"/>
              <a:t>Конструктивний комплекс процедурних/операційних рекомендацій і рекомендацій щодо державної політики та реформ, які добре узгоджуються з цілями реформи, визначеними Урядом України, та являють собою корисний діагностичний інструмент.</a:t>
            </a:r>
          </a:p>
          <a:p>
            <a:endParaRPr lang="uk" sz="1600" dirty="0"/>
          </a:p>
        </p:txBody>
      </p:sp>
    </p:spTree>
    <p:extLst>
      <p:ext uri="{BB962C8B-B14F-4D97-AF65-F5344CB8AC3E}">
        <p14:creationId xmlns:p14="http://schemas.microsoft.com/office/powerpoint/2010/main" val="358921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725" y="997672"/>
            <a:ext cx="8679706" cy="3370666"/>
          </a:xfrm>
        </p:spPr>
        <p:txBody>
          <a:bodyPr>
            <a:noAutofit/>
          </a:bodyPr>
          <a:lstStyle/>
          <a:p>
            <a:pPr algn="l" rtl="0"/>
            <a:r>
              <a:rPr lang="uk" sz="2400" b="0" i="0" u="none" baseline="0" dirty="0"/>
              <a:t>Потужна підтримка з боку уряду</a:t>
            </a:r>
          </a:p>
          <a:p>
            <a:pPr lvl="1" algn="l" rtl="0"/>
            <a:r>
              <a:rPr lang="uk" b="0" i="0" u="none" baseline="0" dirty="0"/>
              <a:t>Проведення засідання Правління в Україні та оприлюднення першого звіту в грудні допомогли зробити Ініціативу помітнішою.</a:t>
            </a:r>
          </a:p>
          <a:p>
            <a:pPr lvl="1" algn="l" rtl="0"/>
            <a:r>
              <a:rPr lang="uk" b="0" i="0" u="none" baseline="0" dirty="0"/>
              <a:t>Цьому сприяли участь міністра енергетики, заступників міністра фінансів, екології, а також вищих посадових осіб уряду</a:t>
            </a:r>
            <a:endParaRPr lang="uk" dirty="0"/>
          </a:p>
          <a:p>
            <a:pPr lvl="1" algn="l" rtl="0"/>
            <a:r>
              <a:rPr lang="uk" b="0" i="0" u="none" baseline="0" dirty="0"/>
              <a:t>Законодавство, що забезпечує реалізацію ІПВГ</a:t>
            </a:r>
            <a:endParaRPr lang="uk" dirty="0"/>
          </a:p>
          <a:p>
            <a:pPr algn="l" rtl="0"/>
            <a:r>
              <a:rPr lang="uk" sz="2400" b="0" i="0" u="none" baseline="0" dirty="0"/>
              <a:t>Україна має двох представників у Міжнародному Правлінні</a:t>
            </a:r>
          </a:p>
          <a:p>
            <a:pPr algn="l" rtl="0"/>
            <a:r>
              <a:rPr lang="uk" sz="2400" b="0" i="0" u="none" baseline="0" dirty="0"/>
              <a:t>Відмінний зведений звіт набагато доступніше описує процес</a:t>
            </a:r>
          </a:p>
          <a:p>
            <a:pPr algn="l" rtl="0"/>
            <a:r>
              <a:rPr lang="uk" sz="2400" b="0" i="0" u="none" baseline="0" dirty="0"/>
              <a:t>Високий рівень роз'яснювальної роботи та поширення інформації — масштабна робота в регіонах України</a:t>
            </a:r>
          </a:p>
          <a:p>
            <a:pPr algn="l" rtl="0"/>
            <a:r>
              <a:rPr lang="uk" sz="2400" b="0" i="0" u="none" baseline="0" dirty="0"/>
              <a:t>Активна та помітна участь громадянського суспільства</a:t>
            </a:r>
            <a:endParaRPr lang="uk" dirty="0"/>
          </a:p>
          <a:p>
            <a:pPr algn="l" rtl="0"/>
            <a:r>
              <a:rPr lang="uk" sz="2200" b="0" i="0" u="none" baseline="0" dirty="0"/>
              <a:t>Добра основа для складення другого звіту</a:t>
            </a:r>
            <a:endParaRPr lang="uk" sz="2200" dirty="0"/>
          </a:p>
          <a:p>
            <a:pPr lvl="0" algn="l" rtl="0"/>
            <a:endParaRPr lang="uk" sz="2200" dirty="0"/>
          </a:p>
        </p:txBody>
      </p:sp>
      <p:sp>
        <p:nvSpPr>
          <p:cNvPr id="8" name="Titel 1"/>
          <p:cNvSpPr>
            <a:spLocks noGrp="1"/>
          </p:cNvSpPr>
          <p:nvPr>
            <p:ph type="title"/>
          </p:nvPr>
        </p:nvSpPr>
        <p:spPr>
          <a:xfrm>
            <a:off x="609601" y="249654"/>
            <a:ext cx="8410832" cy="477798"/>
          </a:xfrm>
        </p:spPr>
        <p:txBody>
          <a:bodyPr>
            <a:noAutofit/>
          </a:bodyPr>
          <a:lstStyle/>
          <a:p>
            <a:pPr algn="l" rtl="0"/>
            <a:r>
              <a:rPr lang="uk" sz="3200" b="1" i="0" u="none" baseline="0">
                <a:solidFill>
                  <a:schemeClr val="accent5">
                    <a:lumMod val="50000"/>
                  </a:schemeClr>
                </a:solidFill>
                <a:latin typeface="Arial" panose="020B0604020202020204" pitchFamily="34" charset="0"/>
                <a:cs typeface="Arial" panose="020B0604020202020204" pitchFamily="34" charset="0"/>
              </a:rPr>
              <a:t>Перший Звіт України для ІПВГ: позитив (продовження)</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15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477" y="972272"/>
            <a:ext cx="8796747" cy="5383372"/>
          </a:xfrm>
        </p:spPr>
        <p:txBody>
          <a:bodyPr>
            <a:normAutofit fontScale="92500" lnSpcReduction="10000"/>
          </a:bodyPr>
          <a:lstStyle/>
          <a:p>
            <a:pPr algn="l" rtl="0"/>
            <a:r>
              <a:rPr lang="uk" sz="2400" b="0" i="0" u="none" baseline="0" dirty="0"/>
              <a:t>Дуже небагатьом країнам удавалось вже з першої спроби скласти звіт, що відповідає всім вимогам ІПВГ</a:t>
            </a:r>
            <a:endParaRPr lang="uk" sz="2400" dirty="0"/>
          </a:p>
          <a:p>
            <a:pPr lvl="1" algn="l" rtl="0"/>
            <a:r>
              <a:rPr lang="uk" b="0" i="0" u="sng" baseline="0" dirty="0"/>
              <a:t>І Україна тут не виняток</a:t>
            </a:r>
          </a:p>
          <a:p>
            <a:pPr algn="l" rtl="0"/>
            <a:r>
              <a:rPr lang="uk" sz="2400" b="0" i="0" u="none" baseline="0" dirty="0"/>
              <a:t>Інформація про галузевий контекст подана добре (хоч і з окремими прогалинами), але у фінансовій звітності та відомостях про звіряння містяться чималі пробіли та упущення</a:t>
            </a:r>
          </a:p>
          <a:p>
            <a:pPr algn="l" rtl="0"/>
            <a:r>
              <a:rPr lang="uk" sz="2400" b="0" i="0" u="none" baseline="0" dirty="0"/>
              <a:t>Перший звіт описував </a:t>
            </a:r>
            <a:r>
              <a:rPr lang="uk" sz="2400" b="1" i="0" u="none" baseline="0" dirty="0"/>
              <a:t>лише нафтогазову галузь</a:t>
            </a:r>
            <a:r>
              <a:rPr lang="uk" sz="2400" b="0" i="0" u="none" baseline="0" dirty="0"/>
              <a:t>: перш ніж Україна зможе забезпечити дотримання вимог ініціативи у звіті необхідно також висвітлити ситуацію й у </a:t>
            </a:r>
            <a:r>
              <a:rPr lang="uk" sz="2400" b="1" i="0" u="none" baseline="0" dirty="0"/>
              <a:t>гірничій </a:t>
            </a:r>
            <a:r>
              <a:rPr lang="uk" sz="2400" b="0" i="0" u="none" baseline="0" dirty="0"/>
              <a:t>галузі. </a:t>
            </a:r>
          </a:p>
          <a:p>
            <a:pPr algn="l" rtl="0"/>
            <a:r>
              <a:rPr lang="uk" sz="2400" b="0" i="0" u="none" baseline="0" dirty="0"/>
              <a:t>Досі необхідно провести роботу з узгодження урядової підтримки з вимогами ІПВГ</a:t>
            </a:r>
            <a:endParaRPr lang="uk" sz="2400" dirty="0"/>
          </a:p>
          <a:p>
            <a:pPr algn="l" rtl="0"/>
            <a:r>
              <a:rPr lang="uk" sz="2400" b="0" i="0" u="none" baseline="0" dirty="0"/>
              <a:t>Незалежний адміністратор (НА) зіткнувся зі значними труднощами в одержанні інформації від деяких компаній </a:t>
            </a:r>
            <a:endParaRPr lang="uk" sz="2400" dirty="0"/>
          </a:p>
          <a:p>
            <a:pPr algn="l" rtl="0"/>
            <a:r>
              <a:rPr lang="uk" sz="2400" b="0" i="0" u="none" baseline="0" dirty="0"/>
              <a:t>Яким чином налагодити співробітництво з компаніями та донести до них, що саме від них вимагається?</a:t>
            </a:r>
          </a:p>
          <a:p>
            <a:pPr lvl="1" algn="l" rtl="0"/>
            <a:r>
              <a:rPr lang="uk" b="0" i="0" u="none" baseline="0" dirty="0"/>
              <a:t>Відповідну роботу можна розпочинати вже зараз</a:t>
            </a:r>
            <a:endParaRPr lang="uk" dirty="0"/>
          </a:p>
          <a:p>
            <a:endParaRPr lang="uk" sz="2300" dirty="0"/>
          </a:p>
        </p:txBody>
      </p:sp>
      <p:sp>
        <p:nvSpPr>
          <p:cNvPr id="8" name="Titel 1"/>
          <p:cNvSpPr>
            <a:spLocks noGrp="1"/>
          </p:cNvSpPr>
          <p:nvPr>
            <p:ph type="title"/>
          </p:nvPr>
        </p:nvSpPr>
        <p:spPr>
          <a:xfrm>
            <a:off x="733331" y="195225"/>
            <a:ext cx="7713041"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Напрямки вдосконалення в роботі над другим звітом</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71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769071"/>
            <a:ext cx="9144000" cy="5665595"/>
          </a:xfrm>
        </p:spPr>
        <p:txBody>
          <a:bodyPr>
            <a:normAutofit/>
          </a:bodyPr>
          <a:lstStyle/>
          <a:p>
            <a:pPr algn="l" rtl="0"/>
            <a:r>
              <a:rPr lang="uk" sz="2200" b="0" i="0" u="none" baseline="0" dirty="0"/>
              <a:t>Зі 120 компаній, які було включено до сфери охоплення першого звіту:</a:t>
            </a:r>
          </a:p>
          <a:p>
            <a:pPr lvl="1" algn="l" rtl="0"/>
            <a:r>
              <a:rPr lang="uk" sz="2200" b="0" i="0" u="none" baseline="0" dirty="0"/>
              <a:t>38 компаній надали повні відповіді</a:t>
            </a:r>
          </a:p>
          <a:p>
            <a:pPr lvl="1" algn="l" rtl="0"/>
            <a:r>
              <a:rPr lang="uk" sz="2200" b="0" i="0" u="none" baseline="0" dirty="0"/>
              <a:t>40 — повністю проігнорували запит</a:t>
            </a:r>
          </a:p>
          <a:p>
            <a:pPr lvl="1" algn="l" rtl="0"/>
            <a:r>
              <a:rPr lang="uk" sz="2200" b="0" i="0" u="none" baseline="0" dirty="0"/>
              <a:t>31 компанію знайти не вдалося</a:t>
            </a:r>
          </a:p>
          <a:p>
            <a:pPr algn="l" rtl="0"/>
            <a:r>
              <a:rPr lang="uk" sz="2200" b="0" i="0" u="none" baseline="0" dirty="0"/>
              <a:t>Але на 38 компаній, які надали інформацію, </a:t>
            </a:r>
          </a:p>
          <a:p>
            <a:pPr indent="0" algn="l" rtl="0">
              <a:spcBef>
                <a:spcPts val="300"/>
              </a:spcBef>
              <a:buNone/>
            </a:pPr>
            <a:r>
              <a:rPr lang="uk" sz="2200" b="0" i="0" u="none" baseline="0" dirty="0">
                <a:solidFill>
                  <a:srgbClr val="FF0000"/>
                </a:solidFill>
              </a:rPr>
              <a:t>припадає близько 80% доходів</a:t>
            </a:r>
          </a:p>
          <a:p>
            <a:pPr algn="l" rtl="0"/>
            <a:r>
              <a:rPr lang="uk" sz="2200" b="0" i="0" u="none" baseline="0" dirty="0"/>
              <a:t>Це вказує на необхідність перегляду граничних показників суттєвості</a:t>
            </a:r>
          </a:p>
          <a:p>
            <a:pPr algn="l" rtl="0"/>
            <a:r>
              <a:rPr lang="uk" sz="2200" b="0" i="0" u="none" baseline="0" dirty="0"/>
              <a:t>Немає потреби в одержанні звітів від усіх 120 нафтогазових компаній</a:t>
            </a:r>
            <a:endParaRPr lang="uk" sz="2200" dirty="0"/>
          </a:p>
          <a:p>
            <a:pPr lvl="1" algn="l" rtl="0"/>
            <a:r>
              <a:rPr lang="uk" sz="2200" b="0" i="0" u="none" baseline="0" dirty="0"/>
              <a:t>У гірничій галузі компаній можуть бути сотні</a:t>
            </a:r>
          </a:p>
          <a:p>
            <a:pPr algn="l" rtl="0"/>
            <a:r>
              <a:rPr lang="uk" sz="2200" b="0" i="0" u="none" baseline="0" dirty="0"/>
              <a:t>Стандарт ІПВГ вимагає «повного розкриття платежів» компаніями, що здійснюють </a:t>
            </a:r>
            <a:r>
              <a:rPr lang="uk" sz="2200" b="0" i="1" u="none" baseline="0" dirty="0"/>
              <a:t>суттєві</a:t>
            </a:r>
            <a:r>
              <a:rPr lang="uk" sz="2200" b="0" i="0" u="none" baseline="0" dirty="0"/>
              <a:t> платежі</a:t>
            </a:r>
          </a:p>
          <a:p>
            <a:pPr lvl="1" algn="l" rtl="0"/>
            <a:r>
              <a:rPr lang="uk" sz="2200" b="0" i="0" u="none" baseline="0" dirty="0"/>
              <a:t>Ті ж компанії, які здійснюють відносно незначні за розміром платежі, можна й не включати до зведеної інформації</a:t>
            </a:r>
          </a:p>
          <a:p>
            <a:pPr lvl="1" algn="l" rtl="0"/>
            <a:r>
              <a:rPr lang="uk" sz="2200" b="0" i="0" u="none" baseline="0" dirty="0"/>
              <a:t> Не всі потоки доходів треба включати до зведеної інформації </a:t>
            </a:r>
            <a:endParaRPr lang="uk" sz="2200" dirty="0"/>
          </a:p>
          <a:p>
            <a:pPr lvl="1" algn="l" rtl="0"/>
            <a:r>
              <a:rPr lang="uk" sz="2200" b="0" i="0" u="none" baseline="0" dirty="0"/>
              <a:t>Можуть бути оголошені урядом в односторонньому порядку</a:t>
            </a:r>
            <a:endParaRPr lang="uk" sz="2200" dirty="0"/>
          </a:p>
          <a:p>
            <a:endParaRPr lang="uk" sz="2200" dirty="0"/>
          </a:p>
          <a:p>
            <a:endParaRPr lang="uk" sz="2200" dirty="0"/>
          </a:p>
        </p:txBody>
      </p:sp>
      <p:pic>
        <p:nvPicPr>
          <p:cNvPr id="2" name="Picture 1"/>
          <p:cNvPicPr>
            <a:picLocks noChangeAspect="1"/>
          </p:cNvPicPr>
          <p:nvPr/>
        </p:nvPicPr>
        <p:blipFill rotWithShape="1">
          <a:blip r:embed="rId3"/>
          <a:srcRect l="28304" t="4237" r="25078" b="21698"/>
          <a:stretch/>
        </p:blipFill>
        <p:spPr>
          <a:xfrm>
            <a:off x="6310210" y="1117600"/>
            <a:ext cx="2744890" cy="2422790"/>
          </a:xfrm>
          <a:prstGeom prst="rect">
            <a:avLst/>
          </a:prstGeom>
        </p:spPr>
      </p:pic>
      <p:sp>
        <p:nvSpPr>
          <p:cNvPr id="8" name="Titel 1"/>
          <p:cNvSpPr>
            <a:spLocks noGrp="1"/>
          </p:cNvSpPr>
          <p:nvPr>
            <p:ph type="title"/>
          </p:nvPr>
        </p:nvSpPr>
        <p:spPr>
          <a:xfrm>
            <a:off x="733331" y="195225"/>
            <a:ext cx="7713041"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Напрямки вдосконалення в роботі над другим звітом</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0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a:xfrm>
            <a:off x="417689" y="157941"/>
            <a:ext cx="7597422" cy="477798"/>
          </a:xfrm>
        </p:spPr>
        <p:txBody>
          <a:bodyPr>
            <a:normAutofit fontScale="90000"/>
          </a:bodyPr>
          <a:lstStyle/>
          <a:p>
            <a:pPr algn="l" rtl="0"/>
            <a:r>
              <a:rPr lang="uk" sz="3200" b="1" i="0" u="none" baseline="0" dirty="0">
                <a:solidFill>
                  <a:schemeClr val="accent5">
                    <a:lumMod val="50000"/>
                  </a:schemeClr>
                </a:solidFill>
                <a:latin typeface="Arial" panose="020B0604020202020204" pitchFamily="34" charset="0"/>
                <a:cs typeface="Arial" panose="020B0604020202020204" pitchFamily="34" charset="0"/>
              </a:rPr>
              <a:t>Розукрупнення фінансових показників</a:t>
            </a:r>
            <a:endParaRPr lang="uk" sz="3200" b="1" dirty="0">
              <a:solidFill>
                <a:schemeClr val="accent5">
                  <a:lumMod val="50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t="37929" b="1349"/>
          <a:stretch/>
        </p:blipFill>
        <p:spPr>
          <a:xfrm>
            <a:off x="273409" y="1365461"/>
            <a:ext cx="4732426" cy="2151216"/>
          </a:xfrm>
          <a:prstGeom prst="rect">
            <a:avLst/>
          </a:prstGeom>
        </p:spPr>
      </p:pic>
      <p:pic>
        <p:nvPicPr>
          <p:cNvPr id="7" name="Picture 6"/>
          <p:cNvPicPr>
            <a:picLocks noChangeAspect="1"/>
          </p:cNvPicPr>
          <p:nvPr/>
        </p:nvPicPr>
        <p:blipFill>
          <a:blip r:embed="rId4"/>
          <a:stretch>
            <a:fillRect/>
          </a:stretch>
        </p:blipFill>
        <p:spPr>
          <a:xfrm>
            <a:off x="508967" y="4191077"/>
            <a:ext cx="4261310" cy="1964390"/>
          </a:xfrm>
          <a:prstGeom prst="rect">
            <a:avLst/>
          </a:prstGeom>
        </p:spPr>
      </p:pic>
      <p:sp>
        <p:nvSpPr>
          <p:cNvPr id="9" name="Down Arrow 8"/>
          <p:cNvSpPr/>
          <p:nvPr/>
        </p:nvSpPr>
        <p:spPr>
          <a:xfrm>
            <a:off x="4770277" y="1155699"/>
            <a:ext cx="647700" cy="5194377"/>
          </a:xfrm>
          <a:prstGeom prst="downArrow">
            <a:avLst/>
          </a:prstGeom>
          <a:gradFill flip="none" rotWithShape="1">
            <a:gsLst>
              <a:gs pos="0">
                <a:srgbClr val="002060"/>
              </a:gs>
              <a:gs pos="46000">
                <a:schemeClr val="tx1"/>
              </a:gs>
              <a:gs pos="83000">
                <a:schemeClr val="accent1">
                  <a:lumMod val="45000"/>
                  <a:lumOff val="55000"/>
                </a:schemeClr>
              </a:gs>
              <a:gs pos="100000">
                <a:schemeClr val="accent1">
                  <a:lumMod val="30000"/>
                  <a:lumOff val="7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uk"/>
          </a:p>
        </p:txBody>
      </p:sp>
      <p:sp>
        <p:nvSpPr>
          <p:cNvPr id="10" name="TextBox 9"/>
          <p:cNvSpPr txBox="1"/>
          <p:nvPr/>
        </p:nvSpPr>
        <p:spPr>
          <a:xfrm>
            <a:off x="5417978" y="762077"/>
            <a:ext cx="3613609" cy="5632311"/>
          </a:xfrm>
          <a:prstGeom prst="rect">
            <a:avLst/>
          </a:prstGeom>
          <a:noFill/>
        </p:spPr>
        <p:txBody>
          <a:bodyPr wrap="square" rtlCol="0">
            <a:spAutoFit/>
          </a:bodyPr>
          <a:lstStyle/>
          <a:p>
            <a:pPr algn="l" rtl="0"/>
            <a:r>
              <a:rPr lang="uk" sz="2000" b="0" i="0" u="none" baseline="0" dirty="0"/>
              <a:t>Необхідно поліпшити рівень деталізації відомостей про доходи — від: </a:t>
            </a:r>
          </a:p>
          <a:p>
            <a:endParaRPr lang="uk" sz="2000" dirty="0"/>
          </a:p>
          <a:p>
            <a:pPr marL="285750" indent="-285750" algn="l" rtl="0">
              <a:buFont typeface="Arial" panose="020B0604020202020204" pitchFamily="34" charset="0"/>
              <a:buChar char="•"/>
            </a:pPr>
            <a:r>
              <a:rPr lang="uk" sz="2000" b="0" i="0" u="none" baseline="0" dirty="0"/>
              <a:t>сукупного обсягу платежів, здійснених компаніями, й сукупного обсягу надходжень уряду за кожним потоком доходів</a:t>
            </a:r>
          </a:p>
          <a:p>
            <a:pPr marL="285750" indent="-285750" algn="l" rtl="0">
              <a:buFont typeface="Arial" panose="020B0604020202020204" pitchFamily="34" charset="0"/>
              <a:buChar char="•"/>
            </a:pPr>
            <a:endParaRPr lang="uk" sz="2000" dirty="0"/>
          </a:p>
          <a:p>
            <a:pPr algn="l" rtl="0"/>
            <a:r>
              <a:rPr lang="uk" sz="2000" b="0" i="0" u="none" baseline="0" dirty="0"/>
              <a:t>     ДО</a:t>
            </a:r>
          </a:p>
          <a:p>
            <a:pPr marL="285750" indent="-285750" algn="l" rtl="0">
              <a:buFont typeface="Arial" panose="020B0604020202020204" pitchFamily="34" charset="0"/>
              <a:buChar char="•"/>
            </a:pPr>
            <a:endParaRPr lang="uk" sz="2000" dirty="0"/>
          </a:p>
          <a:p>
            <a:pPr marL="285750" indent="-285750" algn="l" rtl="0">
              <a:buFont typeface="Arial" panose="020B0604020202020204" pitchFamily="34" charset="0"/>
              <a:buChar char="•"/>
            </a:pPr>
            <a:r>
              <a:rPr lang="uk" sz="2000" b="0" i="0" u="none" baseline="0" dirty="0"/>
              <a:t>надання інформації на рівні окремих компаній про всі суттєві потоки доходів — </a:t>
            </a:r>
            <a:r>
              <a:rPr lang="uk" sz="2000" b="0" i="1" u="none" baseline="0" dirty="0"/>
              <a:t>бажано, </a:t>
            </a:r>
            <a:r>
              <a:rPr lang="uk" sz="2000" b="0" i="0" u="none" baseline="0" dirty="0"/>
              <a:t>на рівні окремих проектів </a:t>
            </a:r>
          </a:p>
          <a:p>
            <a:pPr marL="285750" indent="-285750" algn="l" rtl="0">
              <a:buFont typeface="Arial" panose="020B0604020202020204" pitchFamily="34" charset="0"/>
              <a:buChar char="•"/>
            </a:pPr>
            <a:endParaRPr lang="uk" sz="2000" dirty="0"/>
          </a:p>
        </p:txBody>
      </p:sp>
      <p:pic>
        <p:nvPicPr>
          <p:cNvPr id="12" name="Picture 11"/>
          <p:cNvPicPr>
            <a:picLocks noChangeAspect="1"/>
          </p:cNvPicPr>
          <p:nvPr/>
        </p:nvPicPr>
        <p:blipFill>
          <a:blip r:embed="rId5"/>
          <a:stretch>
            <a:fillRect/>
          </a:stretch>
        </p:blipFill>
        <p:spPr>
          <a:xfrm>
            <a:off x="1869457" y="3726439"/>
            <a:ext cx="1562472" cy="446420"/>
          </a:xfrm>
          <a:prstGeom prst="rect">
            <a:avLst/>
          </a:prstGeom>
        </p:spPr>
      </p:pic>
      <p:pic>
        <p:nvPicPr>
          <p:cNvPr id="13" name="Picture 12"/>
          <p:cNvPicPr>
            <a:picLocks noChangeAspect="1"/>
          </p:cNvPicPr>
          <p:nvPr/>
        </p:nvPicPr>
        <p:blipFill>
          <a:blip r:embed="rId6"/>
          <a:stretch>
            <a:fillRect/>
          </a:stretch>
        </p:blipFill>
        <p:spPr>
          <a:xfrm>
            <a:off x="1691656" y="995750"/>
            <a:ext cx="1930711" cy="369711"/>
          </a:xfrm>
          <a:prstGeom prst="rect">
            <a:avLst/>
          </a:prstGeom>
        </p:spPr>
      </p:pic>
    </p:spTree>
    <p:extLst>
      <p:ext uri="{BB962C8B-B14F-4D97-AF65-F5344CB8AC3E}">
        <p14:creationId xmlns:p14="http://schemas.microsoft.com/office/powerpoint/2010/main" val="40975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10215</TotalTime>
  <Words>4094</Words>
  <Application>Microsoft Office PowerPoint</Application>
  <PresentationFormat>On-screen Show (4:3)</PresentationFormat>
  <Paragraphs>389</Paragraphs>
  <Slides>34</Slides>
  <Notes>31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MS PGothic</vt:lpstr>
      <vt:lpstr>Arial</vt:lpstr>
      <vt:lpstr>Calibri</vt:lpstr>
      <vt:lpstr>Calibri Light</vt:lpstr>
      <vt:lpstr>Myriad Pro SemiCond</vt:lpstr>
      <vt:lpstr>Segoe UI</vt:lpstr>
      <vt:lpstr>Tahoma</vt:lpstr>
      <vt:lpstr>Times</vt:lpstr>
      <vt:lpstr>Times New Roman</vt:lpstr>
      <vt:lpstr>Wingdings</vt:lpstr>
      <vt:lpstr>Office Theme</vt:lpstr>
      <vt:lpstr>ІПВГ в Україні: досягнення на даний момент </vt:lpstr>
      <vt:lpstr>Ситуація в цілому</vt:lpstr>
      <vt:lpstr>Історія ІПВГ в Україні</vt:lpstr>
      <vt:lpstr>ІПВГ є важливою складовою комплексу реформ</vt:lpstr>
      <vt:lpstr>Перший Звіт України для ІПВГ: позитив</vt:lpstr>
      <vt:lpstr>Перший Звіт України для ІПВГ: позитив (продовження)</vt:lpstr>
      <vt:lpstr>Напрямки вдосконалення в роботі над другим звітом</vt:lpstr>
      <vt:lpstr>Напрямки вдосконалення в роботі над другим звітом</vt:lpstr>
      <vt:lpstr>Розукрупнення фінансових показників</vt:lpstr>
      <vt:lpstr>Подальші кроки</vt:lpstr>
      <vt:lpstr>Адаптоване впровадження... </vt:lpstr>
      <vt:lpstr>Зміни у Стандарті ІПВГ </vt:lpstr>
      <vt:lpstr>Зміни у Стандарті ІПВГ</vt:lpstr>
      <vt:lpstr>Глобальна конференція ІПВГ 2016 року</vt:lpstr>
      <vt:lpstr>Основні зміни (продовження)</vt:lpstr>
      <vt:lpstr>Основні зміни (продовження) — перевірка</vt:lpstr>
      <vt:lpstr>Коротко про новий процес перевірки</vt:lpstr>
      <vt:lpstr>Наслідки встановлення недотримання вимог ІПВГ</vt:lpstr>
      <vt:lpstr>Строки перевірки...???</vt:lpstr>
      <vt:lpstr>Переглянуті строки перевірки...???</vt:lpstr>
      <vt:lpstr>Перехідні механізми</vt:lpstr>
      <vt:lpstr>Реальні власники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Extractive Industries Transparency Initiative (EITI)</dc:title>
  <dc:creator>Andrew Brian Schloeffel</dc:creator>
  <cp:lastModifiedBy>Andrew Brian Schloeffel</cp:lastModifiedBy>
  <cp:revision>147</cp:revision>
  <dcterms:created xsi:type="dcterms:W3CDTF">2016-03-22T14:59:57Z</dcterms:created>
  <dcterms:modified xsi:type="dcterms:W3CDTF">2016-06-20T14:50:19Z</dcterms:modified>
</cp:coreProperties>
</file>