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handoutMasterIdLst>
    <p:handoutMasterId r:id="rId35"/>
  </p:handoutMasterIdLst>
  <p:sldIdLst>
    <p:sldId id="262" r:id="rId3"/>
    <p:sldId id="263" r:id="rId4"/>
    <p:sldId id="351" r:id="rId5"/>
    <p:sldId id="348" r:id="rId6"/>
    <p:sldId id="353" r:id="rId7"/>
    <p:sldId id="268" r:id="rId8"/>
    <p:sldId id="289" r:id="rId9"/>
    <p:sldId id="347" r:id="rId10"/>
    <p:sldId id="349" r:id="rId11"/>
    <p:sldId id="350" r:id="rId12"/>
    <p:sldId id="273" r:id="rId13"/>
    <p:sldId id="325" r:id="rId14"/>
    <p:sldId id="311" r:id="rId15"/>
    <p:sldId id="354" r:id="rId16"/>
    <p:sldId id="299" r:id="rId17"/>
    <p:sldId id="277" r:id="rId18"/>
    <p:sldId id="330" r:id="rId19"/>
    <p:sldId id="331" r:id="rId20"/>
    <p:sldId id="338" r:id="rId21"/>
    <p:sldId id="355" r:id="rId22"/>
    <p:sldId id="356" r:id="rId23"/>
    <p:sldId id="361" r:id="rId24"/>
    <p:sldId id="345" r:id="rId25"/>
    <p:sldId id="300" r:id="rId26"/>
    <p:sldId id="359" r:id="rId27"/>
    <p:sldId id="362" r:id="rId28"/>
    <p:sldId id="360" r:id="rId29"/>
    <p:sldId id="357" r:id="rId30"/>
    <p:sldId id="358" r:id="rId31"/>
    <p:sldId id="328" r:id="rId32"/>
    <p:sldId id="286"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r Shafaie" initials="AS" lastIdx="6" clrIdx="0">
    <p:extLst/>
  </p:cmAuthor>
  <p:cmAuthor id="2" name="Max George-Wagner" initials="MG" lastIdx="7" clrIdx="1">
    <p:extLst/>
  </p:cmAuthor>
  <p:cmAuthor id="3" name="Aaron Sayne" initials="AS" lastIdx="1" clrIdx="2">
    <p:extLst>
      <p:ext uri="{19B8F6BF-5375-455C-9EA6-DF929625EA0E}">
        <p15:presenceInfo xmlns:p15="http://schemas.microsoft.com/office/powerpoint/2012/main" userId="Aaron Say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9ED6"/>
    <a:srgbClr val="F9F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0" autoAdjust="0"/>
    <p:restoredTop sz="94690" autoAdjust="0"/>
  </p:normalViewPr>
  <p:slideViewPr>
    <p:cSldViewPr snapToGrid="0">
      <p:cViewPr varScale="1">
        <p:scale>
          <a:sx n="76" d="100"/>
          <a:sy n="76" d="100"/>
        </p:scale>
        <p:origin x="845"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D0C508A-B53E-423B-B81E-1A248D91A297}" type="datetimeFigureOut">
              <a:rPr lang="en-US" smtClean="0"/>
              <a:t>12/14/2017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140712-C657-43CB-BA30-078DD8436E45}" type="slidenum">
              <a:rPr lang="en-US" smtClean="0"/>
              <a:t>‹#›</a:t>
            </a:fld>
            <a:endParaRPr lang="en-US"/>
          </a:p>
        </p:txBody>
      </p:sp>
    </p:spTree>
    <p:extLst>
      <p:ext uri="{BB962C8B-B14F-4D97-AF65-F5344CB8AC3E}">
        <p14:creationId xmlns:p14="http://schemas.microsoft.com/office/powerpoint/2010/main" val="3277111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D3EE83-AC8C-45FD-A52A-A56C7FE089E5}" type="datetimeFigureOut">
              <a:rPr lang="en-GB" smtClean="0"/>
              <a:t>14/12/2017</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151680-F714-4E30-9C88-8AEA3B7F41A8}" type="slidenum">
              <a:rPr lang="en-GB" smtClean="0"/>
              <a:t>‹#›</a:t>
            </a:fld>
            <a:endParaRPr lang="en-GB"/>
          </a:p>
        </p:txBody>
      </p:sp>
    </p:spTree>
    <p:extLst>
      <p:ext uri="{BB962C8B-B14F-4D97-AF65-F5344CB8AC3E}">
        <p14:creationId xmlns:p14="http://schemas.microsoft.com/office/powerpoint/2010/main" val="2905866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F08B1-4F2F-406D-B6CC-1CCBC87503F7}" type="slidenum">
              <a:rPr lang="en-US" smtClean="0"/>
              <a:t>1</a:t>
            </a:fld>
            <a:endParaRPr lang="en-US"/>
          </a:p>
        </p:txBody>
      </p:sp>
    </p:spTree>
    <p:extLst>
      <p:ext uri="{BB962C8B-B14F-4D97-AF65-F5344CB8AC3E}">
        <p14:creationId xmlns:p14="http://schemas.microsoft.com/office/powerpoint/2010/main" val="270026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485789DE-8C0A-4EF4-A94F-7BF5059E5450}" type="slidenum">
              <a:rPr lang="en-US" smtClean="0"/>
              <a:t>17</a:t>
            </a:fld>
            <a:endParaRPr lang="en-US"/>
          </a:p>
        </p:txBody>
      </p:sp>
    </p:spTree>
    <p:extLst>
      <p:ext uri="{BB962C8B-B14F-4D97-AF65-F5344CB8AC3E}">
        <p14:creationId xmlns:p14="http://schemas.microsoft.com/office/powerpoint/2010/main" val="293581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485789DE-8C0A-4EF4-A94F-7BF5059E5450}" type="slidenum">
              <a:rPr lang="en-US" smtClean="0"/>
              <a:t>18</a:t>
            </a:fld>
            <a:endParaRPr lang="en-US"/>
          </a:p>
        </p:txBody>
      </p:sp>
    </p:spTree>
    <p:extLst>
      <p:ext uri="{BB962C8B-B14F-4D97-AF65-F5344CB8AC3E}">
        <p14:creationId xmlns:p14="http://schemas.microsoft.com/office/powerpoint/2010/main" val="67106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85789DE-8C0A-4EF4-A94F-7BF5059E5450}" type="slidenum">
              <a:rPr lang="en-US" smtClean="0"/>
              <a:t>19</a:t>
            </a:fld>
            <a:endParaRPr lang="en-US"/>
          </a:p>
        </p:txBody>
      </p:sp>
    </p:spTree>
    <p:extLst>
      <p:ext uri="{BB962C8B-B14F-4D97-AF65-F5344CB8AC3E}">
        <p14:creationId xmlns:p14="http://schemas.microsoft.com/office/powerpoint/2010/main" val="3030671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Explain PEP and BO.</a:t>
            </a:r>
          </a:p>
          <a:p>
            <a:pPr marL="0" indent="0">
              <a:buFontTx/>
              <a:buNone/>
            </a:pPr>
            <a:endParaRPr lang="en-GB" sz="1200" b="0" i="0" u="none" strike="noStrike" kern="1200" baseline="0" dirty="0" smtClean="0">
              <a:solidFill>
                <a:schemeClr val="tx1"/>
              </a:solidFill>
              <a:latin typeface="+mn-lt"/>
              <a:ea typeface="+mn-ea"/>
              <a:cs typeface="+mn-cs"/>
            </a:endParaRPr>
          </a:p>
          <a:p>
            <a:pPr marL="0" indent="0">
              <a:buFontTx/>
              <a:buNone/>
            </a:pPr>
            <a:r>
              <a:rPr lang="en-GB" sz="1200" b="0" i="0" u="none" strike="noStrike" kern="1200" baseline="0" dirty="0" smtClean="0">
                <a:solidFill>
                  <a:schemeClr val="tx1"/>
                </a:solidFill>
                <a:latin typeface="+mn-lt"/>
                <a:ea typeface="+mn-ea"/>
                <a:cs typeface="+mn-cs"/>
              </a:rPr>
              <a:t>Anonymous companies were used in 70% of grand corruption cases reviewed by the World Bank. Not just extractives! (ref: https://star.worldbank.org/star/sites/star/files/puppetmastersv1.pdf) </a:t>
            </a:r>
          </a:p>
          <a:p>
            <a:endParaRPr lang="en-GB" sz="1200" b="0" i="0" u="none" strike="noStrike" kern="1200" baseline="0" dirty="0" smtClean="0">
              <a:solidFill>
                <a:schemeClr val="tx1"/>
              </a:solidFill>
              <a:latin typeface="+mn-lt"/>
              <a:ea typeface="+mn-ea"/>
              <a:cs typeface="+mn-cs"/>
            </a:endParaRPr>
          </a:p>
          <a:p>
            <a:r>
              <a:rPr lang="en-GB" dirty="0" smtClean="0"/>
              <a:t>Increasing complexity of corruption patterns</a:t>
            </a:r>
            <a:r>
              <a:rPr lang="en-GB" baseline="0" dirty="0" smtClean="0"/>
              <a:t> </a:t>
            </a:r>
            <a:r>
              <a:rPr lang="en-GB" dirty="0" smtClean="0"/>
              <a:t>often rely on multi-layered structures across various jurisdictions involving shell companies and corporate vehicles used to channel or disguise corrupt payments and distance the corrupt agent from the crime. The lack of access to adequate information on these corporate structures, including on beneficial ownership information, ranks among the greatest corruption risk factors in relation with transparency measures. </a:t>
            </a:r>
          </a:p>
          <a:p>
            <a:endParaRPr lang="en-GB" dirty="0" smtClean="0"/>
          </a:p>
          <a:p>
            <a:r>
              <a:rPr lang="en-GB" sz="1200" b="0" i="0" u="none" strike="noStrike" kern="1200" baseline="0" dirty="0" smtClean="0">
                <a:solidFill>
                  <a:schemeClr val="tx1"/>
                </a:solidFill>
                <a:latin typeface="+mn-lt"/>
                <a:ea typeface="+mn-ea"/>
                <a:cs typeface="+mn-cs"/>
              </a:rPr>
              <a:t>Companies with PEPs as hidden beneficial owners are not uncommon in the extractive industries. Often the participation of a PEP is hidden by a company’s ownership structure. Many of the corporate vehicles that can hide beneficial ownership are not illegal per se, but all should prompt close review. Some can serve legitimate legal, accounting or operational goals—or purposes such as tax avoidance that, while questionable, do not mean anything illegal has occurred. </a:t>
            </a:r>
            <a:endParaRPr lang="en-GB" dirty="0" smtClean="0"/>
          </a:p>
          <a:p>
            <a:endParaRPr lang="en-GB" dirty="0" smtClean="0"/>
          </a:p>
          <a:p>
            <a:r>
              <a:rPr lang="en-GB" dirty="0" smtClean="0"/>
              <a:t>Effectively detecting risks of corruption and money laundering through corporate vehicles requires capacity from the state to trace and identify the beneficial owners exercising ultimate effective control over a legal entity or on whose behalf a transaction is being conducted. </a:t>
            </a:r>
          </a:p>
          <a:p>
            <a:endParaRPr lang="en-GB" dirty="0" smtClean="0"/>
          </a:p>
        </p:txBody>
      </p:sp>
      <p:sp>
        <p:nvSpPr>
          <p:cNvPr id="4" name="Slide Number Placeholder 3"/>
          <p:cNvSpPr>
            <a:spLocks noGrp="1"/>
          </p:cNvSpPr>
          <p:nvPr>
            <p:ph type="sldNum" sz="quarter" idx="10"/>
          </p:nvPr>
        </p:nvSpPr>
        <p:spPr/>
        <p:txBody>
          <a:bodyPr/>
          <a:lstStyle/>
          <a:p>
            <a:fld id="{485789DE-8C0A-4EF4-A94F-7BF5059E5450}" type="slidenum">
              <a:rPr lang="en-US" smtClean="0"/>
              <a:t>23</a:t>
            </a:fld>
            <a:endParaRPr lang="en-US"/>
          </a:p>
        </p:txBody>
      </p:sp>
    </p:spTree>
    <p:extLst>
      <p:ext uri="{BB962C8B-B14F-4D97-AF65-F5344CB8AC3E}">
        <p14:creationId xmlns:p14="http://schemas.microsoft.com/office/powerpoint/2010/main" val="162694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85789DE-8C0A-4EF4-A94F-7BF5059E5450}" type="slidenum">
              <a:rPr lang="en-US" smtClean="0"/>
              <a:t>24</a:t>
            </a:fld>
            <a:endParaRPr lang="en-US"/>
          </a:p>
        </p:txBody>
      </p:sp>
    </p:spTree>
    <p:extLst>
      <p:ext uri="{BB962C8B-B14F-4D97-AF65-F5344CB8AC3E}">
        <p14:creationId xmlns:p14="http://schemas.microsoft.com/office/powerpoint/2010/main" val="2092171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5789DE-8C0A-4EF4-A94F-7BF5059E5450}" type="slidenum">
              <a:rPr lang="en-US" smtClean="0"/>
              <a:t>30</a:t>
            </a:fld>
            <a:endParaRPr lang="en-US"/>
          </a:p>
        </p:txBody>
      </p:sp>
    </p:spTree>
    <p:extLst>
      <p:ext uri="{BB962C8B-B14F-4D97-AF65-F5344CB8AC3E}">
        <p14:creationId xmlns:p14="http://schemas.microsoft.com/office/powerpoint/2010/main" val="302013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42F08B1-4F2F-406D-B6CC-1CCBC87503F7}" type="slidenum">
              <a:rPr lang="en-US" smtClean="0"/>
              <a:t>31</a:t>
            </a:fld>
            <a:endParaRPr lang="en-US"/>
          </a:p>
        </p:txBody>
      </p:sp>
    </p:spTree>
    <p:extLst>
      <p:ext uri="{BB962C8B-B14F-4D97-AF65-F5344CB8AC3E}">
        <p14:creationId xmlns:p14="http://schemas.microsoft.com/office/powerpoint/2010/main" val="166604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5789DE-8C0A-4EF4-A94F-7BF5059E5450}" type="slidenum">
              <a:rPr lang="en-US" smtClean="0"/>
              <a:t>2</a:t>
            </a:fld>
            <a:endParaRPr lang="en-US"/>
          </a:p>
        </p:txBody>
      </p:sp>
    </p:spTree>
    <p:extLst>
      <p:ext uri="{BB962C8B-B14F-4D97-AF65-F5344CB8AC3E}">
        <p14:creationId xmlns:p14="http://schemas.microsoft.com/office/powerpoint/2010/main" val="299512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350E82A-5762-4F33-A06A-2828D46DD926}"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56445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85789DE-8C0A-4EF4-A94F-7BF5059E5450}" type="slidenum">
              <a:rPr lang="en-US" smtClean="0"/>
              <a:t>7</a:t>
            </a:fld>
            <a:endParaRPr lang="en-US"/>
          </a:p>
        </p:txBody>
      </p:sp>
    </p:spTree>
    <p:extLst>
      <p:ext uri="{BB962C8B-B14F-4D97-AF65-F5344CB8AC3E}">
        <p14:creationId xmlns:p14="http://schemas.microsoft.com/office/powerpoint/2010/main" val="144571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smtClean="0"/>
          </a:p>
        </p:txBody>
      </p:sp>
      <p:sp>
        <p:nvSpPr>
          <p:cNvPr id="4" name="Slide Number Placeholder 3"/>
          <p:cNvSpPr>
            <a:spLocks noGrp="1"/>
          </p:cNvSpPr>
          <p:nvPr>
            <p:ph type="sldNum" sz="quarter" idx="10"/>
          </p:nvPr>
        </p:nvSpPr>
        <p:spPr/>
        <p:txBody>
          <a:bodyPr/>
          <a:lstStyle/>
          <a:p>
            <a:fld id="{485789DE-8C0A-4EF4-A94F-7BF5059E5450}" type="slidenum">
              <a:rPr lang="en-US" smtClean="0"/>
              <a:t>11</a:t>
            </a:fld>
            <a:endParaRPr lang="en-US"/>
          </a:p>
        </p:txBody>
      </p:sp>
    </p:spTree>
    <p:extLst>
      <p:ext uri="{BB962C8B-B14F-4D97-AF65-F5344CB8AC3E}">
        <p14:creationId xmlns:p14="http://schemas.microsoft.com/office/powerpoint/2010/main" val="11895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85789DE-8C0A-4EF4-A94F-7BF5059E5450}" type="slidenum">
              <a:rPr lang="en-US" smtClean="0"/>
              <a:t>12</a:t>
            </a:fld>
            <a:endParaRPr lang="en-US"/>
          </a:p>
        </p:txBody>
      </p:sp>
    </p:spTree>
    <p:extLst>
      <p:ext uri="{BB962C8B-B14F-4D97-AF65-F5344CB8AC3E}">
        <p14:creationId xmlns:p14="http://schemas.microsoft.com/office/powerpoint/2010/main" val="152926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485789DE-8C0A-4EF4-A94F-7BF5059E5450}" type="slidenum">
              <a:rPr lang="en-US" smtClean="0"/>
              <a:t>13</a:t>
            </a:fld>
            <a:endParaRPr lang="en-US"/>
          </a:p>
        </p:txBody>
      </p:sp>
    </p:spTree>
    <p:extLst>
      <p:ext uri="{BB962C8B-B14F-4D97-AF65-F5344CB8AC3E}">
        <p14:creationId xmlns:p14="http://schemas.microsoft.com/office/powerpoint/2010/main" val="299512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 company that does not have significant technical, operational or financial</a:t>
            </a:r>
          </a:p>
          <a:p>
            <a:r>
              <a:rPr lang="en-GB" sz="1200" b="0" i="0" u="none" strike="noStrike" kern="1200" baseline="0" dirty="0" smtClean="0">
                <a:solidFill>
                  <a:schemeClr val="tx1"/>
                </a:solidFill>
                <a:latin typeface="+mn-lt"/>
                <a:ea typeface="+mn-ea"/>
                <a:cs typeface="+mn-cs"/>
              </a:rPr>
              <a:t>capabilities either participates in an award process or wins an award. This could</a:t>
            </a:r>
          </a:p>
          <a:p>
            <a:r>
              <a:rPr lang="en-GB" sz="1200" b="0" i="0" u="none" strike="noStrike" kern="1200" baseline="0" dirty="0" smtClean="0">
                <a:solidFill>
                  <a:schemeClr val="tx1"/>
                </a:solidFill>
                <a:latin typeface="+mn-lt"/>
                <a:ea typeface="+mn-ea"/>
                <a:cs typeface="+mn-cs"/>
              </a:rPr>
              <a:t>raise suspicions because the </a:t>
            </a:r>
            <a:r>
              <a:rPr lang="en-GB" sz="1200" b="1" i="0" u="none" strike="noStrike" kern="1200" baseline="0" dirty="0" smtClean="0">
                <a:solidFill>
                  <a:schemeClr val="tx1"/>
                </a:solidFill>
                <a:latin typeface="+mn-lt"/>
                <a:ea typeface="+mn-ea"/>
                <a:cs typeface="+mn-cs"/>
              </a:rPr>
              <a:t>company is unlikely to be the best choice for effectively</a:t>
            </a:r>
          </a:p>
          <a:p>
            <a:r>
              <a:rPr lang="en-GB" sz="1200" b="1" i="0" u="none" strike="noStrike" kern="1200" baseline="0" dirty="0" smtClean="0">
                <a:solidFill>
                  <a:schemeClr val="tx1"/>
                </a:solidFill>
                <a:latin typeface="+mn-lt"/>
                <a:ea typeface="+mn-ea"/>
                <a:cs typeface="+mn-cs"/>
              </a:rPr>
              <a:t>executing the contract, and rather was allowed to compete or prevail for some other</a:t>
            </a:r>
          </a:p>
          <a:p>
            <a:r>
              <a:rPr lang="en-GB" sz="1200" b="1" i="0" u="none" strike="noStrike" kern="1200" baseline="0" dirty="0" smtClean="0">
                <a:solidFill>
                  <a:schemeClr val="tx1"/>
                </a:solidFill>
                <a:latin typeface="+mn-lt"/>
                <a:ea typeface="+mn-ea"/>
                <a:cs typeface="+mn-cs"/>
              </a:rPr>
              <a:t>reason – because it paid an official with influence over the award or has financial ties</a:t>
            </a:r>
          </a:p>
          <a:p>
            <a:r>
              <a:rPr lang="en-GB" sz="1200" b="1" i="0" u="none" strike="noStrike" kern="1200" baseline="0" dirty="0" smtClean="0">
                <a:solidFill>
                  <a:schemeClr val="tx1"/>
                </a:solidFill>
                <a:latin typeface="+mn-lt"/>
                <a:ea typeface="+mn-ea"/>
                <a:cs typeface="+mn-cs"/>
              </a:rPr>
              <a:t>to a PEP, for instance</a:t>
            </a:r>
            <a:r>
              <a:rPr lang="en-GB" sz="1200" b="0" i="0" u="none" strike="noStrike" kern="1200" baseline="0" dirty="0" smtClean="0">
                <a:solidFill>
                  <a:schemeClr val="tx1"/>
                </a:solidFill>
                <a:latin typeface="+mn-lt"/>
                <a:ea typeface="+mn-ea"/>
                <a:cs typeface="+mn-cs"/>
              </a:rPr>
              <a:t>. In some countries, “local content” rules may lead countries</a:t>
            </a:r>
          </a:p>
          <a:p>
            <a:r>
              <a:rPr lang="en-GB" sz="1200" b="0" i="0" u="none" strike="noStrike" kern="1200" baseline="0" dirty="0" smtClean="0">
                <a:solidFill>
                  <a:schemeClr val="tx1"/>
                </a:solidFill>
                <a:latin typeface="+mn-lt"/>
                <a:ea typeface="+mn-ea"/>
                <a:cs typeface="+mn-cs"/>
              </a:rPr>
              <a:t>to choose unqualified firms as members of consortiums, ostensibly so that the local</a:t>
            </a:r>
          </a:p>
          <a:p>
            <a:r>
              <a:rPr lang="en-GB" sz="1200" b="0" i="0" u="none" strike="noStrike" kern="1200" baseline="0" dirty="0" smtClean="0">
                <a:solidFill>
                  <a:schemeClr val="tx1"/>
                </a:solidFill>
                <a:latin typeface="+mn-lt"/>
                <a:ea typeface="+mn-ea"/>
                <a:cs typeface="+mn-cs"/>
              </a:rPr>
              <a:t>company can learn from its more experienced foreign partners. However, in such</a:t>
            </a:r>
          </a:p>
          <a:p>
            <a:r>
              <a:rPr lang="en-GB" sz="1200" b="0" i="0" u="none" strike="noStrike" kern="1200" baseline="0" dirty="0" smtClean="0">
                <a:solidFill>
                  <a:schemeClr val="tx1"/>
                </a:solidFill>
                <a:latin typeface="+mn-lt"/>
                <a:ea typeface="+mn-ea"/>
                <a:cs typeface="+mn-cs"/>
              </a:rPr>
              <a:t>cases, the other consortium members should have the necessary operational and</a:t>
            </a:r>
          </a:p>
          <a:p>
            <a:r>
              <a:rPr lang="en-GB" sz="1200" b="0" i="0" u="none" strike="noStrike" kern="1200" baseline="0" dirty="0" smtClean="0">
                <a:solidFill>
                  <a:schemeClr val="tx1"/>
                </a:solidFill>
                <a:latin typeface="+mn-lt"/>
                <a:ea typeface="+mn-ea"/>
                <a:cs typeface="+mn-cs"/>
              </a:rPr>
              <a:t>financial capacities, and the working relationships between them should involve</a:t>
            </a:r>
          </a:p>
          <a:p>
            <a:r>
              <a:rPr lang="en-GB" sz="1200" b="0" i="0" u="none" strike="noStrike" kern="1200" baseline="0" dirty="0" smtClean="0">
                <a:solidFill>
                  <a:schemeClr val="tx1"/>
                </a:solidFill>
                <a:latin typeface="+mn-lt"/>
                <a:ea typeface="+mn-ea"/>
                <a:cs typeface="+mn-cs"/>
              </a:rPr>
              <a:t>clear modalities for learning by the local partner. In mining more than in oil and</a:t>
            </a:r>
          </a:p>
          <a:p>
            <a:r>
              <a:rPr lang="en-GB" sz="1200" b="0" i="0" u="none" strike="noStrike" kern="1200" baseline="0" dirty="0" smtClean="0">
                <a:solidFill>
                  <a:schemeClr val="tx1"/>
                </a:solidFill>
                <a:latin typeface="+mn-lt"/>
                <a:ea typeface="+mn-ea"/>
                <a:cs typeface="+mn-cs"/>
              </a:rPr>
              <a:t>gas, governments sometimes award licenses on a non-competitive, first-come-</a:t>
            </a:r>
            <a:r>
              <a:rPr lang="en-GB" sz="1200" b="0" i="0" u="none" strike="noStrike" kern="1200" baseline="0" dirty="0" err="1" smtClean="0">
                <a:solidFill>
                  <a:schemeClr val="tx1"/>
                </a:solidFill>
                <a:latin typeface="+mn-lt"/>
                <a:ea typeface="+mn-ea"/>
                <a:cs typeface="+mn-cs"/>
              </a:rPr>
              <a:t>firstserve</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basis to companies with no real operational capacity in an effort to promote</a:t>
            </a:r>
          </a:p>
          <a:p>
            <a:r>
              <a:rPr lang="en-GB" sz="1200" b="0" i="0" u="none" strike="noStrike" kern="1200" baseline="0" dirty="0" smtClean="0">
                <a:solidFill>
                  <a:schemeClr val="tx1"/>
                </a:solidFill>
                <a:latin typeface="+mn-lt"/>
                <a:ea typeface="+mn-ea"/>
                <a:cs typeface="+mn-cs"/>
              </a:rPr>
              <a:t>early interest in their sectors.</a:t>
            </a:r>
            <a:endParaRPr lang="en-US" b="1" dirty="0"/>
          </a:p>
          <a:p>
            <a:pPr defTabSz="931774">
              <a:defRPr/>
            </a:pPr>
            <a:endParaRPr lang="en-US" dirty="0"/>
          </a:p>
          <a:p>
            <a:pPr defTabSz="931774">
              <a:defRPr/>
            </a:pPr>
            <a:endParaRPr lang="en-US" dirty="0"/>
          </a:p>
          <a:p>
            <a:pPr defTabSz="931774">
              <a:defRPr/>
            </a:pPr>
            <a:endParaRPr lang="en-US" dirty="0"/>
          </a:p>
          <a:p>
            <a:pPr defTabSz="931774">
              <a:defRPr/>
            </a:pPr>
            <a:endParaRPr lang="en-GB" dirty="0"/>
          </a:p>
          <a:p>
            <a:endParaRPr lang="en-US" b="1" dirty="0"/>
          </a:p>
        </p:txBody>
      </p:sp>
      <p:sp>
        <p:nvSpPr>
          <p:cNvPr id="4" name="Slide Number Placeholder 3"/>
          <p:cNvSpPr>
            <a:spLocks noGrp="1"/>
          </p:cNvSpPr>
          <p:nvPr>
            <p:ph type="sldNum" sz="quarter" idx="10"/>
          </p:nvPr>
        </p:nvSpPr>
        <p:spPr/>
        <p:txBody>
          <a:bodyPr/>
          <a:lstStyle/>
          <a:p>
            <a:fld id="{485789DE-8C0A-4EF4-A94F-7BF5059E5450}" type="slidenum">
              <a:rPr lang="en-US" smtClean="0"/>
              <a:t>15</a:t>
            </a:fld>
            <a:endParaRPr lang="en-US"/>
          </a:p>
        </p:txBody>
      </p:sp>
    </p:spTree>
    <p:extLst>
      <p:ext uri="{BB962C8B-B14F-4D97-AF65-F5344CB8AC3E}">
        <p14:creationId xmlns:p14="http://schemas.microsoft.com/office/powerpoint/2010/main" val="209217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AIMROC gold mining license controversy (Azerbaijan</a:t>
            </a:r>
            <a:r>
              <a:rPr lang="en-US" dirty="0"/>
              <a:t>  </a:t>
            </a:r>
            <a:r>
              <a:rPr lang="en-US" b="1" dirty="0"/>
              <a:t>).</a:t>
            </a:r>
            <a:r>
              <a:rPr lang="en-US" dirty="0"/>
              <a:t> This case presents a strong example of a lucrative license going to a company with apparently weak qualifications but strong political ties. In 2007, the government of Azerbaijan, authorized by a presidential decree, issued a 30-year license for five gold fields to a recently incorporated company named Azerbaijan International Mineral Resources Operating Company (AIMROC).</a:t>
            </a:r>
            <a:r>
              <a:rPr lang="en-US" baseline="30000" dirty="0"/>
              <a:t> </a:t>
            </a:r>
            <a:r>
              <a:rPr lang="en-US" dirty="0"/>
              <a:t>The license gave AIMROC a 70 percent stake in the fields while the Azerbaijani government retained 30 percent. According to a report commissioned by the Azerbaijani parliament, one of the fields held gold and silver worth about USD 2.5 billion in 2011.</a:t>
            </a:r>
            <a:r>
              <a:rPr lang="en-US" baseline="30000" dirty="0"/>
              <a:t> </a:t>
            </a:r>
            <a:endParaRPr lang="en-GB" dirty="0"/>
          </a:p>
          <a:p>
            <a:r>
              <a:rPr lang="en-US" dirty="0"/>
              <a:t> </a:t>
            </a:r>
            <a:endParaRPr lang="en-GB" dirty="0"/>
          </a:p>
          <a:p>
            <a:r>
              <a:rPr lang="en-US" dirty="0"/>
              <a:t>Some parliamentarians complained that none of the four entities that co-owned AIMROC had a track record in the mining sector. The (no longer active) website of the Panamanian entity with the largest stake in AIMROC said that it had “enormous experience in geological investigation, prospecting, and the exploration and processing” but gave few details on specific projects. Journalists found that only one geologist was listed in the records of the four companies.  </a:t>
            </a:r>
          </a:p>
          <a:p>
            <a:endParaRPr lang="en-US" dirty="0"/>
          </a:p>
          <a:p>
            <a:r>
              <a:rPr lang="en-US" dirty="0"/>
              <a:t>After some digging </a:t>
            </a:r>
            <a:r>
              <a:rPr lang="en-US" b="1" dirty="0"/>
              <a:t>journalists</a:t>
            </a:r>
            <a:r>
              <a:rPr lang="en-US" dirty="0"/>
              <a:t> also found that</a:t>
            </a:r>
            <a:r>
              <a:rPr lang="en-GB" dirty="0"/>
              <a:t> </a:t>
            </a:r>
            <a:r>
              <a:rPr lang="en-GB" dirty="0" err="1"/>
              <a:t>Globex</a:t>
            </a:r>
            <a:r>
              <a:rPr lang="en-GB" dirty="0"/>
              <a:t> International LLP, was registered in the U.K. and controls 11 percent of AIMROC. </a:t>
            </a:r>
            <a:r>
              <a:rPr lang="en-GB" dirty="0" err="1"/>
              <a:t>Globex</a:t>
            </a:r>
            <a:r>
              <a:rPr lang="en-GB" dirty="0"/>
              <a:t> was in turn owned by three shell companies in Panama—a secrecy jurisdiction known for lenient taxation and corporate reporting standards. </a:t>
            </a:r>
            <a:r>
              <a:rPr lang="en-GB" b="1" dirty="0"/>
              <a:t>Corporate filings </a:t>
            </a:r>
            <a:r>
              <a:rPr lang="en-GB" dirty="0"/>
              <a:t>listed two of President </a:t>
            </a:r>
            <a:r>
              <a:rPr lang="en-GB" dirty="0" err="1"/>
              <a:t>Aliyev’s</a:t>
            </a:r>
            <a:r>
              <a:rPr lang="en-GB" dirty="0"/>
              <a:t> daughters as president and treasurer of each. </a:t>
            </a:r>
            <a:r>
              <a:rPr lang="en-US" dirty="0"/>
              <a:t>Neither of these two women had evident experience in mining. To date, no formal charges, investigations or convictions have occurred. A 2013 local news report claimed that some gold had been produced from one of the fields covered by AIMROC’s license, but we could not independently confirm this.</a:t>
            </a:r>
          </a:p>
          <a:p>
            <a:endParaRPr lang="en-US" dirty="0"/>
          </a:p>
          <a:p>
            <a:r>
              <a:rPr lang="en-GB" dirty="0"/>
              <a:t>Several ownership structures – namely layers of companies and the use of offshore secrecy jurisdictions – made it more difficult to detect the presence of PEPs among the entities that held valuable mining licenses</a:t>
            </a:r>
            <a:r>
              <a:rPr lang="en-GB" dirty="0" smtClean="0"/>
              <a:t>.</a:t>
            </a:r>
          </a:p>
          <a:p>
            <a:endParaRPr lang="en-GB" dirty="0" smtClean="0"/>
          </a:p>
          <a:p>
            <a:r>
              <a:rPr lang="en-GB" b="1" dirty="0" smtClean="0"/>
              <a:t>Red</a:t>
            </a:r>
            <a:r>
              <a:rPr lang="en-GB" b="1" baseline="0" dirty="0" smtClean="0"/>
              <a:t> flag should have been inexperienced company</a:t>
            </a:r>
            <a:r>
              <a:rPr lang="en-GB" b="0" baseline="0" dirty="0" smtClean="0"/>
              <a:t>. </a:t>
            </a:r>
            <a:endParaRPr lang="en-GB" b="1" baseline="0" dirty="0" smtClean="0"/>
          </a:p>
          <a:p>
            <a:r>
              <a:rPr lang="en-GB" b="1" baseline="0" dirty="0" smtClean="0"/>
              <a:t>Any other red flags?</a:t>
            </a:r>
          </a:p>
          <a:p>
            <a:r>
              <a:rPr lang="en-GB" b="1" baseline="0" dirty="0" smtClean="0"/>
              <a:t>- PEPs! </a:t>
            </a:r>
            <a:endParaRPr lang="en-US" b="1" dirty="0"/>
          </a:p>
        </p:txBody>
      </p:sp>
      <p:sp>
        <p:nvSpPr>
          <p:cNvPr id="4" name="Slide Number Placeholder 3"/>
          <p:cNvSpPr>
            <a:spLocks noGrp="1"/>
          </p:cNvSpPr>
          <p:nvPr>
            <p:ph type="sldNum" sz="quarter" idx="10"/>
          </p:nvPr>
        </p:nvSpPr>
        <p:spPr/>
        <p:txBody>
          <a:bodyPr/>
          <a:lstStyle/>
          <a:p>
            <a:fld id="{485789DE-8C0A-4EF4-A94F-7BF5059E5450}" type="slidenum">
              <a:rPr lang="en-US" smtClean="0"/>
              <a:t>16</a:t>
            </a:fld>
            <a:endParaRPr lang="en-US"/>
          </a:p>
        </p:txBody>
      </p:sp>
    </p:spTree>
    <p:extLst>
      <p:ext uri="{BB962C8B-B14F-4D97-AF65-F5344CB8AC3E}">
        <p14:creationId xmlns:p14="http://schemas.microsoft.com/office/powerpoint/2010/main" val="289639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C28EC2-725A-4AB3-A425-924A80A54983}"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19386574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C28EC2-725A-4AB3-A425-924A80A54983}"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123340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C28EC2-725A-4AB3-A425-924A80A54983}"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92505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0141793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9917054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C9645A-DA5A-47AF-A50D-03006D823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2800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C9645A-DA5A-47AF-A50D-03006D823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5043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C9645A-DA5A-47AF-A50D-03006D823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6290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C9645A-DA5A-47AF-A50D-03006D823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4247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C9645A-DA5A-47AF-A50D-03006D823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2071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C9645A-DA5A-47AF-A50D-03006D823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956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C28EC2-725A-4AB3-A425-924A80A54983}"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727568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C9645A-DA5A-47AF-A50D-03006D823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844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C9645A-DA5A-47AF-A50D-03006D823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6147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C9645A-DA5A-47AF-A50D-03006D823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646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28EC2-725A-4AB3-A425-924A80A54983}"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239965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C28EC2-725A-4AB3-A425-924A80A54983}"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336380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C28EC2-725A-4AB3-A425-924A80A54983}" type="datetimeFigureOut">
              <a:rPr lang="en-GB" smtClean="0"/>
              <a:t>14/12/2017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309594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C28EC2-725A-4AB3-A425-924A80A54983}" type="datetimeFigureOut">
              <a:rPr lang="en-GB" smtClean="0"/>
              <a:t>14/12/2017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125792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28EC2-725A-4AB3-A425-924A80A54983}" type="datetimeFigureOut">
              <a:rPr lang="en-GB" smtClean="0"/>
              <a:t>14/12/2017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294788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28EC2-725A-4AB3-A425-924A80A54983}"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149809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28EC2-725A-4AB3-A425-924A80A54983}"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B090-FB5E-4386-B116-AB286EB1A418}" type="slidenum">
              <a:rPr lang="en-GB" smtClean="0"/>
              <a:t>‹#›</a:t>
            </a:fld>
            <a:endParaRPr lang="en-GB"/>
          </a:p>
        </p:txBody>
      </p:sp>
    </p:spTree>
    <p:extLst>
      <p:ext uri="{BB962C8B-B14F-4D97-AF65-F5344CB8AC3E}">
        <p14:creationId xmlns:p14="http://schemas.microsoft.com/office/powerpoint/2010/main" val="222140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28EC2-725A-4AB3-A425-924A80A54983}" type="datetimeFigureOut">
              <a:rPr lang="en-GB" smtClean="0"/>
              <a:t>14/12/2017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6B090-FB5E-4386-B116-AB286EB1A418}" type="slidenum">
              <a:rPr lang="en-GB" smtClean="0"/>
              <a:t>‹#›</a:t>
            </a:fld>
            <a:endParaRPr lang="en-GB"/>
          </a:p>
        </p:txBody>
      </p:sp>
    </p:spTree>
    <p:extLst>
      <p:ext uri="{BB962C8B-B14F-4D97-AF65-F5344CB8AC3E}">
        <p14:creationId xmlns:p14="http://schemas.microsoft.com/office/powerpoint/2010/main" val="2473656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D96D7-7887-4B31-AE84-C9FCBE65A0EA}"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9645A-DA5A-47AF-A50D-03006D823D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89212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Lucida Sans" panose="020B06020305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Lucida Sans" panose="020B06020305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Lucida Sans" panose="020B06020305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Lucida Sans" panose="020B06020305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24517"/>
            <a:ext cx="8234916" cy="4066857"/>
          </a:xfrm>
        </p:spPr>
        <p:txBody>
          <a:bodyPr>
            <a:normAutofit fontScale="90000"/>
          </a:bodyPr>
          <a:lstStyle/>
          <a:p>
            <a:r>
              <a:rPr lang="uk-UA" dirty="0" smtClean="0"/>
              <a:t>Застережні ознаки корупції</a:t>
            </a:r>
            <a:r>
              <a:rPr lang="en-US" dirty="0" smtClean="0"/>
              <a:t> </a:t>
            </a:r>
            <a:r>
              <a:rPr lang="uk-UA" dirty="0" smtClean="0"/>
              <a:t>в процесі надання ліцензій та контрактів</a:t>
            </a:r>
            <a:r>
              <a:rPr lang="en-US" dirty="0" smtClean="0"/>
              <a:t> </a:t>
            </a:r>
            <a:r>
              <a:rPr lang="uk-UA" dirty="0" smtClean="0"/>
              <a:t>у видобувному секторі</a:t>
            </a:r>
            <a:r>
              <a:rPr lang="en-US" dirty="0" smtClean="0"/>
              <a:t/>
            </a:r>
            <a:br>
              <a:rPr lang="en-US" dirty="0" smtClean="0"/>
            </a:br>
            <a:r>
              <a:rPr lang="en-US" dirty="0" smtClean="0"/>
              <a:t/>
            </a:r>
            <a:br>
              <a:rPr lang="en-US" dirty="0" smtClean="0"/>
            </a:br>
            <a:r>
              <a:rPr lang="uk-UA" sz="2000" i="1" dirty="0" smtClean="0"/>
              <a:t>Аарон </a:t>
            </a:r>
            <a:r>
              <a:rPr lang="uk-UA" sz="2000" i="1" dirty="0" err="1" smtClean="0"/>
              <a:t>Сайн</a:t>
            </a:r>
            <a:r>
              <a:rPr lang="en-US" sz="2000" i="1" dirty="0" smtClean="0"/>
              <a:t>, </a:t>
            </a:r>
            <a:r>
              <a:rPr lang="uk-UA" sz="2000" i="1" dirty="0"/>
              <a:t>провідний </a:t>
            </a:r>
            <a:r>
              <a:rPr lang="uk-UA" sz="2000" i="1" dirty="0" smtClean="0"/>
              <a:t>фахівець з належного врядування</a:t>
            </a:r>
            <a:r>
              <a:rPr lang="en-US" sz="2000" i="1" dirty="0" smtClean="0"/>
              <a:t/>
            </a:r>
            <a:br>
              <a:rPr lang="en-US" sz="2000" i="1" dirty="0" smtClean="0"/>
            </a:br>
            <a:r>
              <a:rPr lang="uk-UA" sz="2000" i="1" dirty="0" smtClean="0"/>
              <a:t>15 грудня 2017 р., </a:t>
            </a:r>
            <a:r>
              <a:rPr lang="uk-UA" sz="2000" i="1" dirty="0" err="1" smtClean="0"/>
              <a:t>м.Київ</a:t>
            </a:r>
            <a:r>
              <a:rPr lang="en-US" dirty="0" smtClean="0"/>
              <a:t/>
            </a:r>
            <a:br>
              <a:rPr lang="en-US" dirty="0" smtClean="0"/>
            </a:br>
            <a:endParaRPr lang="en-US" sz="1800" i="1" dirty="0"/>
          </a:p>
        </p:txBody>
      </p:sp>
      <p:pic>
        <p:nvPicPr>
          <p:cNvPr id="1026" name="Picture 2" descr="C:\Users\agillies\Dropbox\RWI\NRGI_Logo_RGB_no_strap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152401"/>
            <a:ext cx="3139440" cy="123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688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idx="1"/>
          </p:nvPr>
        </p:nvPicPr>
        <p:blipFill>
          <a:blip r:embed="rId2"/>
          <a:stretch>
            <a:fillRect/>
          </a:stretch>
        </p:blipFill>
        <p:spPr>
          <a:xfrm>
            <a:off x="270060" y="105220"/>
            <a:ext cx="8267884" cy="6607036"/>
          </a:xfrm>
          <a:prstGeom prst="rect">
            <a:avLst/>
          </a:prstGeom>
        </p:spPr>
      </p:pic>
    </p:spTree>
    <p:extLst>
      <p:ext uri="{BB962C8B-B14F-4D97-AF65-F5344CB8AC3E}">
        <p14:creationId xmlns:p14="http://schemas.microsoft.com/office/powerpoint/2010/main" val="176346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9939282"/>
              </p:ext>
            </p:extLst>
          </p:nvPr>
        </p:nvGraphicFramePr>
        <p:xfrm>
          <a:off x="0" y="-33475"/>
          <a:ext cx="9144000" cy="6980576"/>
        </p:xfrm>
        <a:graphic>
          <a:graphicData uri="http://schemas.openxmlformats.org/drawingml/2006/table">
            <a:tbl>
              <a:tblPr firstRow="1" firstCol="1" bandRow="1">
                <a:tableStyleId>{5C22544A-7EE6-4342-B048-85BDC9FD1C3A}</a:tableStyleId>
              </a:tblPr>
              <a:tblGrid>
                <a:gridCol w="7857460">
                  <a:extLst>
                    <a:ext uri="{9D8B030D-6E8A-4147-A177-3AD203B41FA5}">
                      <a16:colId xmlns="" xmlns:a16="http://schemas.microsoft.com/office/drawing/2014/main" val="20000"/>
                    </a:ext>
                  </a:extLst>
                </a:gridCol>
                <a:gridCol w="1286540">
                  <a:extLst>
                    <a:ext uri="{9D8B030D-6E8A-4147-A177-3AD203B41FA5}">
                      <a16:colId xmlns="" xmlns:a16="http://schemas.microsoft.com/office/drawing/2014/main" val="20001"/>
                    </a:ext>
                  </a:extLst>
                </a:gridCol>
              </a:tblGrid>
              <a:tr h="650163">
                <a:tc>
                  <a:txBody>
                    <a:bodyPr/>
                    <a:lstStyle/>
                    <a:p>
                      <a:pPr algn="l">
                        <a:lnSpc>
                          <a:spcPct val="90000"/>
                        </a:lnSpc>
                        <a:spcAft>
                          <a:spcPts val="0"/>
                        </a:spcAft>
                      </a:pPr>
                      <a:r>
                        <a:rPr lang="uk-UA" sz="1400" dirty="0" smtClean="0">
                          <a:effectLst/>
                        </a:rPr>
                        <a:t>Маркери</a:t>
                      </a:r>
                      <a:r>
                        <a:rPr lang="uk-UA" sz="1400" baseline="0" dirty="0" smtClean="0">
                          <a:effectLst/>
                        </a:rPr>
                        <a:t> корупції</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solidFill>
                      <a:schemeClr val="accent1">
                        <a:lumMod val="75000"/>
                      </a:schemeClr>
                    </a:solidFill>
                  </a:tcPr>
                </a:tc>
                <a:tc>
                  <a:txBody>
                    <a:bodyPr/>
                    <a:lstStyle/>
                    <a:p>
                      <a:pPr algn="l">
                        <a:lnSpc>
                          <a:spcPct val="90000"/>
                        </a:lnSpc>
                        <a:spcAft>
                          <a:spcPts val="0"/>
                        </a:spcAft>
                      </a:pPr>
                      <a:r>
                        <a:rPr lang="uk-UA" sz="1400" dirty="0" smtClean="0">
                          <a:effectLst/>
                        </a:rPr>
                        <a:t>Загальна кількість</a:t>
                      </a:r>
                      <a:r>
                        <a:rPr lang="en-US" sz="1400" dirty="0" smtClean="0">
                          <a:effectLst/>
                        </a:rPr>
                        <a:t> </a:t>
                      </a:r>
                      <a:r>
                        <a:rPr lang="uk-UA" sz="1400" dirty="0" smtClean="0">
                          <a:effectLst/>
                        </a:rPr>
                        <a:t>у</a:t>
                      </a:r>
                      <a:r>
                        <a:rPr lang="en-US" sz="1400" dirty="0" smtClean="0">
                          <a:effectLst/>
                        </a:rPr>
                        <a:t> </a:t>
                      </a:r>
                      <a:r>
                        <a:rPr lang="en-US" sz="1400" dirty="0">
                          <a:effectLst/>
                        </a:rPr>
                        <a:t>100 </a:t>
                      </a:r>
                      <a:r>
                        <a:rPr lang="uk-UA" sz="1400" dirty="0" smtClean="0">
                          <a:effectLst/>
                        </a:rPr>
                        <a:t>випадках</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solidFill>
                      <a:schemeClr val="accent1">
                        <a:lumMod val="75000"/>
                      </a:schemeClr>
                    </a:solidFill>
                  </a:tcPr>
                </a:tc>
                <a:extLst>
                  <a:ext uri="{0D108BD9-81ED-4DB2-BD59-A6C34878D82A}">
                    <a16:rowId xmlns="" xmlns:a16="http://schemas.microsoft.com/office/drawing/2014/main" val="10000"/>
                  </a:ext>
                </a:extLst>
              </a:tr>
              <a:tr h="506485">
                <a:tc>
                  <a:txBody>
                    <a:bodyPr/>
                    <a:lstStyle/>
                    <a:p>
                      <a:pPr algn="l">
                        <a:lnSpc>
                          <a:spcPct val="90000"/>
                        </a:lnSpc>
                        <a:spcAft>
                          <a:spcPts val="0"/>
                        </a:spcAft>
                      </a:pPr>
                      <a:r>
                        <a:rPr lang="en-US" sz="1400" dirty="0">
                          <a:effectLst/>
                        </a:rPr>
                        <a:t>6. </a:t>
                      </a:r>
                      <a:r>
                        <a:rPr lang="uk-UA" sz="1400" b="1" kern="1200" dirty="0" smtClean="0">
                          <a:solidFill>
                            <a:schemeClr val="lt1"/>
                          </a:solidFill>
                          <a:effectLst/>
                          <a:latin typeface="+mn-lt"/>
                          <a:ea typeface="+mn-ea"/>
                          <a:cs typeface="+mn-cs"/>
                        </a:rPr>
                        <a:t>Здійснення компанією виплат, дарування подарунків або надання послуг ВПО, яка має вплив на процес відбору</a:t>
                      </a:r>
                      <a:r>
                        <a:rPr lang="en-US" sz="1400" dirty="0" smtClean="0">
                          <a:effectLst/>
                        </a:rPr>
                        <a:t>.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dirty="0">
                          <a:effectLst/>
                        </a:rPr>
                        <a:t>58</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01"/>
                  </a:ext>
                </a:extLst>
              </a:tr>
              <a:tr h="506485">
                <a:tc>
                  <a:txBody>
                    <a:bodyPr/>
                    <a:lstStyle/>
                    <a:p>
                      <a:pPr algn="l">
                        <a:lnSpc>
                          <a:spcPct val="90000"/>
                        </a:lnSpc>
                        <a:spcAft>
                          <a:spcPts val="0"/>
                        </a:spcAft>
                      </a:pPr>
                      <a:r>
                        <a:rPr lang="en-US" sz="1400" dirty="0">
                          <a:effectLst/>
                        </a:rPr>
                        <a:t>4. </a:t>
                      </a:r>
                      <a:r>
                        <a:rPr lang="uk-UA" sz="1400" b="1" kern="1200" dirty="0" smtClean="0">
                          <a:solidFill>
                            <a:schemeClr val="lt1"/>
                          </a:solidFill>
                          <a:effectLst/>
                          <a:latin typeface="+mn-lt"/>
                          <a:ea typeface="+mn-ea"/>
                          <a:cs typeface="+mn-cs"/>
                        </a:rPr>
                        <a:t>Можлива наявність у компанії, яка бере участь в процесі надання чи отримала ліцензію або контракт, прихованого бенефіціарного власника, який є ВПО</a:t>
                      </a:r>
                      <a:r>
                        <a:rPr lang="en-US" sz="1400" dirty="0" smtClean="0">
                          <a:effectLst/>
                        </a:rPr>
                        <a:t>.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dirty="0">
                          <a:effectLst/>
                        </a:rPr>
                        <a:t>55</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02"/>
                  </a:ext>
                </a:extLst>
              </a:tr>
              <a:tr h="506485">
                <a:tc>
                  <a:txBody>
                    <a:bodyPr/>
                    <a:lstStyle/>
                    <a:p>
                      <a:pPr algn="l">
                        <a:lnSpc>
                          <a:spcPct val="90000"/>
                        </a:lnSpc>
                        <a:spcAft>
                          <a:spcPts val="0"/>
                        </a:spcAft>
                      </a:pPr>
                      <a:r>
                        <a:rPr lang="en-US" sz="1400" dirty="0">
                          <a:effectLst/>
                        </a:rPr>
                        <a:t>1. </a:t>
                      </a:r>
                      <a:r>
                        <a:rPr lang="uk-UA" sz="1400" b="1" kern="1200" dirty="0" smtClean="0">
                          <a:solidFill>
                            <a:schemeClr val="lt1"/>
                          </a:solidFill>
                          <a:effectLst/>
                          <a:latin typeface="+mn-lt"/>
                          <a:ea typeface="+mn-ea"/>
                          <a:cs typeface="+mn-cs"/>
                        </a:rPr>
                        <a:t>Участь в процесі надання чи отримання ліцензії або контракту (прав </a:t>
                      </a:r>
                      <a:r>
                        <a:rPr lang="uk-UA" sz="1400" b="1" kern="1200" dirty="0" err="1" smtClean="0">
                          <a:solidFill>
                            <a:schemeClr val="lt1"/>
                          </a:solidFill>
                          <a:effectLst/>
                          <a:latin typeface="+mn-lt"/>
                          <a:ea typeface="+mn-ea"/>
                          <a:cs typeface="+mn-cs"/>
                        </a:rPr>
                        <a:t>надрокористування</a:t>
                      </a:r>
                      <a:r>
                        <a:rPr lang="uk-UA" sz="1400" b="1" kern="1200" dirty="0" smtClean="0">
                          <a:solidFill>
                            <a:schemeClr val="lt1"/>
                          </a:solidFill>
                          <a:effectLst/>
                          <a:latin typeface="+mn-lt"/>
                          <a:ea typeface="+mn-ea"/>
                          <a:cs typeface="+mn-cs"/>
                        </a:rPr>
                        <a:t>) імовірно некомпетентною компанією з дозволу уряду</a:t>
                      </a:r>
                      <a:r>
                        <a:rPr lang="en-US" sz="1400" dirty="0" smtClean="0">
                          <a:effectLst/>
                        </a:rPr>
                        <a: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a:effectLst/>
                        </a:rPr>
                        <a:t>54</a:t>
                      </a:r>
                      <a:endParaRPr lang="en-GB" sz="160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03"/>
                  </a:ext>
                </a:extLst>
              </a:tr>
              <a:tr h="506485">
                <a:tc>
                  <a:txBody>
                    <a:bodyPr/>
                    <a:lstStyle/>
                    <a:p>
                      <a:pPr algn="l">
                        <a:lnSpc>
                          <a:spcPct val="90000"/>
                        </a:lnSpc>
                        <a:spcAft>
                          <a:spcPts val="0"/>
                        </a:spcAft>
                      </a:pPr>
                      <a:r>
                        <a:rPr lang="en-US" sz="1400" dirty="0">
                          <a:effectLst/>
                        </a:rPr>
                        <a:t>5. </a:t>
                      </a:r>
                      <a:r>
                        <a:rPr lang="uk-UA" sz="1400" b="1" kern="1200" dirty="0" smtClean="0">
                          <a:solidFill>
                            <a:schemeClr val="lt1"/>
                          </a:solidFill>
                          <a:effectLst/>
                          <a:latin typeface="+mn-lt"/>
                          <a:ea typeface="+mn-ea"/>
                          <a:cs typeface="+mn-cs"/>
                        </a:rPr>
                        <a:t>Втручання посадової особи в процес надання ліцензії або контракту в інтересах певної компанії</a:t>
                      </a:r>
                      <a:r>
                        <a:rPr lang="en-US" sz="1400" dirty="0" smtClean="0">
                          <a:effectLst/>
                        </a:rPr>
                        <a: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dirty="0">
                          <a:effectLst/>
                        </a:rPr>
                        <a:t>49</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04"/>
                  </a:ext>
                </a:extLst>
              </a:tr>
              <a:tr h="486491">
                <a:tc>
                  <a:txBody>
                    <a:bodyPr/>
                    <a:lstStyle/>
                    <a:p>
                      <a:pPr algn="l">
                        <a:lnSpc>
                          <a:spcPct val="90000"/>
                        </a:lnSpc>
                        <a:spcAft>
                          <a:spcPts val="0"/>
                        </a:spcAft>
                      </a:pPr>
                      <a:r>
                        <a:rPr lang="en-US" sz="1400" dirty="0">
                          <a:effectLst/>
                        </a:rPr>
                        <a:t>8. </a:t>
                      </a:r>
                      <a:r>
                        <a:rPr lang="uk-UA" sz="1400" b="1" kern="1200" dirty="0" smtClean="0">
                          <a:solidFill>
                            <a:schemeClr val="lt1"/>
                          </a:solidFill>
                          <a:effectLst/>
                          <a:latin typeface="+mn-lt"/>
                          <a:ea typeface="+mn-ea"/>
                          <a:cs typeface="+mn-cs"/>
                        </a:rPr>
                        <a:t>Навмисне обмеження кількості учасників в процесі надання ліцензії або контракту</a:t>
                      </a:r>
                      <a:r>
                        <a:rPr lang="en-US" sz="1400" dirty="0" smtClean="0">
                          <a:effectLst/>
                        </a:rPr>
                        <a: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dirty="0">
                          <a:effectLst/>
                        </a:rPr>
                        <a:t>38</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05"/>
                  </a:ext>
                </a:extLst>
              </a:tr>
              <a:tr h="576830">
                <a:tc>
                  <a:txBody>
                    <a:bodyPr/>
                    <a:lstStyle/>
                    <a:p>
                      <a:pPr algn="l">
                        <a:lnSpc>
                          <a:spcPct val="90000"/>
                        </a:lnSpc>
                        <a:spcAft>
                          <a:spcPts val="0"/>
                        </a:spcAft>
                      </a:pPr>
                      <a:r>
                        <a:rPr lang="en-US" sz="1400" dirty="0">
                          <a:effectLst/>
                        </a:rPr>
                        <a:t>7. </a:t>
                      </a:r>
                      <a:r>
                        <a:rPr lang="uk-UA" sz="1400" b="1" kern="1200" dirty="0" smtClean="0">
                          <a:solidFill>
                            <a:schemeClr val="lt1"/>
                          </a:solidFill>
                          <a:effectLst/>
                          <a:latin typeface="+mn-lt"/>
                          <a:ea typeface="+mn-ea"/>
                          <a:cs typeface="+mn-cs"/>
                        </a:rPr>
                        <a:t>Наявність конфлікту інтересів у посадової особи, яка має вплив на процес відбору</a:t>
                      </a:r>
                      <a:r>
                        <a:rPr lang="en-US" sz="1400" dirty="0" smtClean="0">
                          <a:effectLst/>
                        </a:rPr>
                        <a: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dirty="0">
                          <a:effectLst/>
                        </a:rPr>
                        <a:t>36</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06"/>
                  </a:ext>
                </a:extLst>
              </a:tr>
              <a:tr h="481864">
                <a:tc>
                  <a:txBody>
                    <a:bodyPr/>
                    <a:lstStyle/>
                    <a:p>
                      <a:pPr algn="l">
                        <a:lnSpc>
                          <a:spcPct val="90000"/>
                        </a:lnSpc>
                        <a:spcAft>
                          <a:spcPts val="0"/>
                        </a:spcAft>
                      </a:pPr>
                      <a:r>
                        <a:rPr lang="en-US" sz="1400" dirty="0">
                          <a:effectLst/>
                        </a:rPr>
                        <a:t>11. </a:t>
                      </a:r>
                      <a:r>
                        <a:rPr lang="uk-UA" sz="1400" b="1" kern="1200" dirty="0" smtClean="0">
                          <a:solidFill>
                            <a:schemeClr val="lt1"/>
                          </a:solidFill>
                          <a:effectLst/>
                          <a:latin typeface="+mn-lt"/>
                          <a:ea typeface="+mn-ea"/>
                          <a:cs typeface="+mn-cs"/>
                        </a:rPr>
                        <a:t>Значна розбіжність умов ліцензії чи контракту з галузевими або ринковими нормами</a:t>
                      </a:r>
                      <a:r>
                        <a:rPr lang="en-US" sz="1400" dirty="0" smtClean="0">
                          <a:effectLst/>
                        </a:rPr>
                        <a:t>. </a:t>
                      </a:r>
                      <a:endParaRPr lang="en-GB"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dirty="0">
                          <a:effectLst/>
                        </a:rPr>
                        <a:t>35</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07"/>
                  </a:ext>
                </a:extLst>
              </a:tr>
              <a:tr h="687624">
                <a:tc>
                  <a:txBody>
                    <a:bodyPr/>
                    <a:lstStyle/>
                    <a:p>
                      <a:r>
                        <a:rPr lang="en-US" sz="1400" dirty="0">
                          <a:effectLst/>
                        </a:rPr>
                        <a:t>3. </a:t>
                      </a:r>
                      <a:r>
                        <a:rPr lang="uk-UA" sz="1400" b="1" kern="1200" dirty="0" smtClean="0">
                          <a:solidFill>
                            <a:schemeClr val="lt1"/>
                          </a:solidFill>
                          <a:effectLst/>
                          <a:latin typeface="+mn-lt"/>
                          <a:ea typeface="+mn-ea"/>
                          <a:cs typeface="+mn-cs"/>
                        </a:rPr>
                        <a:t>Компанія, яка бере участь в процесі надання чи отримала ліцензію або контракт, має серед своїх акціонерів ВПО або підтримує з ВПО ділові відносини, або ж має пов'язане підприємство, в якому ВПО належить частка</a:t>
                      </a:r>
                      <a:r>
                        <a:rPr lang="ru-RU" sz="1400" b="1" kern="1200" baseline="0" dirty="0" smtClean="0">
                          <a:solidFill>
                            <a:schemeClr val="lt1"/>
                          </a:solidFill>
                          <a:effectLst/>
                          <a:latin typeface="+mn-lt"/>
                          <a:ea typeface="+mn-ea"/>
                          <a:cs typeface="+mn-cs"/>
                        </a:rPr>
                        <a:t> </a:t>
                      </a:r>
                      <a:r>
                        <a:rPr lang="uk-UA" sz="1400" b="1" kern="1200" dirty="0" smtClean="0">
                          <a:solidFill>
                            <a:schemeClr val="lt1"/>
                          </a:solidFill>
                          <a:effectLst/>
                          <a:latin typeface="+mn-lt"/>
                          <a:ea typeface="+mn-ea"/>
                          <a:cs typeface="+mn-cs"/>
                        </a:rPr>
                        <a:t>власності.</a:t>
                      </a:r>
                      <a:endParaRPr lang="en-GB"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dirty="0">
                          <a:effectLst/>
                        </a:rPr>
                        <a:t>30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08"/>
                  </a:ext>
                </a:extLst>
              </a:tr>
              <a:tr h="545174">
                <a:tc>
                  <a:txBody>
                    <a:bodyPr/>
                    <a:lstStyle/>
                    <a:p>
                      <a:pPr algn="l">
                        <a:lnSpc>
                          <a:spcPct val="90000"/>
                        </a:lnSpc>
                        <a:spcAft>
                          <a:spcPts val="0"/>
                        </a:spcAft>
                      </a:pPr>
                      <a:r>
                        <a:rPr lang="en-US" sz="1400" dirty="0">
                          <a:effectLst/>
                        </a:rPr>
                        <a:t>9. </a:t>
                      </a:r>
                      <a:r>
                        <a:rPr lang="uk-UA" sz="1400" b="1" kern="1200" dirty="0" smtClean="0">
                          <a:solidFill>
                            <a:schemeClr val="lt1"/>
                          </a:solidFill>
                          <a:effectLst/>
                          <a:latin typeface="+mn-lt"/>
                          <a:ea typeface="+mn-ea"/>
                          <a:cs typeface="+mn-cs"/>
                        </a:rPr>
                        <a:t>Залучення компанією третьої сторони в якості посередника для здійснення впливу на процес надання ліцензії або контракту.</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dirty="0">
                          <a:effectLst/>
                        </a:rPr>
                        <a:t>28</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09"/>
                  </a:ext>
                </a:extLst>
              </a:tr>
              <a:tr h="513520">
                <a:tc>
                  <a:txBody>
                    <a:bodyPr/>
                    <a:lstStyle/>
                    <a:p>
                      <a:pPr algn="l">
                        <a:lnSpc>
                          <a:spcPct val="90000"/>
                        </a:lnSpc>
                        <a:spcAft>
                          <a:spcPts val="0"/>
                        </a:spcAft>
                      </a:pPr>
                      <a:r>
                        <a:rPr lang="en-US" sz="1200" dirty="0">
                          <a:effectLst/>
                        </a:rPr>
                        <a:t>2. </a:t>
                      </a:r>
                      <a:r>
                        <a:rPr lang="uk-UA" sz="1200" b="1" kern="1200" dirty="0" smtClean="0">
                          <a:solidFill>
                            <a:schemeClr val="lt1"/>
                          </a:solidFill>
                          <a:effectLst/>
                          <a:latin typeface="+mn-lt"/>
                          <a:ea typeface="+mn-ea"/>
                          <a:cs typeface="+mn-cs"/>
                        </a:rPr>
                        <a:t>Участь в процесі надання чи отримання ліцензії або контракту особами, які раніше були помічені в злочинній або сумнівній діяльності.</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200" dirty="0">
                          <a:effectLst/>
                        </a:rPr>
                        <a:t>23</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10"/>
                  </a:ext>
                </a:extLst>
              </a:tr>
              <a:tr h="506485">
                <a:tc>
                  <a:txBody>
                    <a:bodyPr/>
                    <a:lstStyle/>
                    <a:p>
                      <a:pPr algn="l">
                        <a:lnSpc>
                          <a:spcPct val="90000"/>
                        </a:lnSpc>
                        <a:spcAft>
                          <a:spcPts val="0"/>
                        </a:spcAft>
                      </a:pPr>
                      <a:r>
                        <a:rPr lang="en-US" sz="1400" dirty="0">
                          <a:effectLst/>
                        </a:rPr>
                        <a:t>10. </a:t>
                      </a:r>
                      <a:r>
                        <a:rPr lang="uk-UA" sz="1400" b="1" kern="1200" dirty="0" err="1" smtClean="0">
                          <a:solidFill>
                            <a:schemeClr val="lt1"/>
                          </a:solidFill>
                          <a:effectLst/>
                          <a:latin typeface="+mn-lt"/>
                          <a:ea typeface="+mn-ea"/>
                          <a:cs typeface="+mn-cs"/>
                        </a:rPr>
                        <a:t>Незарахування</a:t>
                      </a:r>
                      <a:r>
                        <a:rPr lang="uk-UA" sz="1400" b="1" kern="1200" dirty="0" smtClean="0">
                          <a:solidFill>
                            <a:schemeClr val="lt1"/>
                          </a:solidFill>
                          <a:effectLst/>
                          <a:latin typeface="+mn-lt"/>
                          <a:ea typeface="+mn-ea"/>
                          <a:cs typeface="+mn-cs"/>
                        </a:rPr>
                        <a:t> на державний рахунок або виведення з рахунку платежу компанії, яка отримала ліцензію або контракт</a:t>
                      </a:r>
                      <a:r>
                        <a:rPr lang="en-US" sz="1400" dirty="0" smtClean="0">
                          <a:effectLst/>
                        </a:rPr>
                        <a: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dirty="0">
                          <a:effectLst/>
                        </a:rPr>
                        <a:t>19</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11"/>
                  </a:ext>
                </a:extLst>
              </a:tr>
              <a:tr h="506485">
                <a:tc>
                  <a:txBody>
                    <a:bodyPr/>
                    <a:lstStyle/>
                    <a:p>
                      <a:pPr algn="l">
                        <a:lnSpc>
                          <a:spcPct val="90000"/>
                        </a:lnSpc>
                        <a:spcAft>
                          <a:spcPts val="0"/>
                        </a:spcAft>
                      </a:pPr>
                      <a:r>
                        <a:rPr lang="en-US" sz="1400" dirty="0">
                          <a:effectLst/>
                        </a:rPr>
                        <a:t>12. </a:t>
                      </a:r>
                      <a:r>
                        <a:rPr lang="uk-UA" sz="1400" b="1" kern="1200" dirty="0" smtClean="0">
                          <a:solidFill>
                            <a:schemeClr val="lt1"/>
                          </a:solidFill>
                          <a:effectLst/>
                          <a:latin typeface="+mn-lt"/>
                          <a:ea typeface="+mn-ea"/>
                          <a:cs typeface="+mn-cs"/>
                        </a:rPr>
                        <a:t>Перепродаж ліцензії / контракту чи продаж акцій компанією або її власниками іншим особам за велику винагороду без проведення значних робіт</a:t>
                      </a:r>
                      <a:r>
                        <a:rPr lang="en-US" sz="1400" dirty="0" smtClean="0">
                          <a:effectLst/>
                        </a:rPr>
                        <a:t>.</a:t>
                      </a:r>
                      <a:r>
                        <a:rPr lang="en-US" sz="1400" dirty="0">
                          <a:effectLst/>
                        </a:rPr>
                        <a:t>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tc>
                  <a:txBody>
                    <a:bodyPr/>
                    <a:lstStyle/>
                    <a:p>
                      <a:pPr algn="l">
                        <a:lnSpc>
                          <a:spcPct val="90000"/>
                        </a:lnSpc>
                        <a:spcAft>
                          <a:spcPts val="0"/>
                        </a:spcAft>
                      </a:pPr>
                      <a:r>
                        <a:rPr lang="en-US" sz="1400" dirty="0">
                          <a:effectLst/>
                        </a:rPr>
                        <a:t>16</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1941" marR="61941" marT="0" marB="0" anchor="ct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4057568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00100" y="1684110"/>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p>
          <a:p>
            <a:endParaRPr lang="en-US" dirty="0" smtClean="0"/>
          </a:p>
          <a:p>
            <a:endParaRPr lang="en-US" dirty="0" smtClean="0"/>
          </a:p>
        </p:txBody>
      </p:sp>
      <p:sp>
        <p:nvSpPr>
          <p:cNvPr id="2" name="TextBox 1"/>
          <p:cNvSpPr txBox="1"/>
          <p:nvPr/>
        </p:nvSpPr>
        <p:spPr>
          <a:xfrm>
            <a:off x="544921" y="1418296"/>
            <a:ext cx="8341242" cy="5386090"/>
          </a:xfrm>
          <a:prstGeom prst="rect">
            <a:avLst/>
          </a:prstGeom>
          <a:noFill/>
        </p:spPr>
        <p:txBody>
          <a:bodyPr wrap="square" rtlCol="0">
            <a:spAutoFit/>
          </a:bodyPr>
          <a:lstStyle/>
          <a:p>
            <a:r>
              <a:rPr lang="uk-UA" sz="2800" dirty="0" smtClean="0">
                <a:latin typeface="+mj-lt"/>
              </a:rPr>
              <a:t>Наявність маркерів не є доказом корупції, і відсутність маркерів не є доказом, що надання ліцензії або контракту  відбувається чесно.</a:t>
            </a:r>
          </a:p>
          <a:p>
            <a:endParaRPr lang="uk-UA" dirty="0" smtClean="0"/>
          </a:p>
          <a:p>
            <a:r>
              <a:rPr lang="uk-UA" sz="2800" dirty="0" smtClean="0"/>
              <a:t>Контекст є надзвичайно важливим для інтерпретації маркерів корупції і ризиків, на які вони можуть вказувати. </a:t>
            </a:r>
          </a:p>
          <a:p>
            <a:endParaRPr lang="uk-UA" dirty="0" smtClean="0">
              <a:latin typeface="+mj-lt"/>
            </a:endParaRPr>
          </a:p>
          <a:p>
            <a:r>
              <a:rPr lang="uk-UA" sz="2800" dirty="0" smtClean="0">
                <a:latin typeface="+mj-lt"/>
              </a:rPr>
              <a:t>Мета полягає у виявленні потенційно проблемної поведінки.</a:t>
            </a:r>
          </a:p>
          <a:p>
            <a:endParaRPr lang="uk-UA" dirty="0" smtClean="0">
              <a:latin typeface="+mj-lt"/>
            </a:endParaRPr>
          </a:p>
          <a:p>
            <a:r>
              <a:rPr lang="uk-UA" sz="2800" b="1" u="sng" dirty="0" smtClean="0">
                <a:latin typeface="+mj-lt"/>
              </a:rPr>
              <a:t>Найважливіше: якщо ви помітили </a:t>
            </a:r>
            <a:r>
              <a:rPr lang="uk-UA" sz="2800" b="1" u="sng" dirty="0" smtClean="0">
                <a:latin typeface="+mj-lt"/>
              </a:rPr>
              <a:t>ознаку </a:t>
            </a:r>
            <a:r>
              <a:rPr lang="uk-UA" sz="2800" b="1" u="sng" dirty="0" smtClean="0">
                <a:latin typeface="+mj-lt"/>
              </a:rPr>
              <a:t>корупції, </a:t>
            </a:r>
            <a:r>
              <a:rPr lang="uk-UA" sz="2800" b="1" u="sng" dirty="0" smtClean="0">
                <a:latin typeface="+mj-lt"/>
              </a:rPr>
              <a:t>необхідно поставити </a:t>
            </a:r>
            <a:r>
              <a:rPr lang="uk-UA" sz="2800" b="1" u="sng" dirty="0" smtClean="0">
                <a:latin typeface="+mj-lt"/>
              </a:rPr>
              <a:t>додаткові запитання! </a:t>
            </a:r>
          </a:p>
        </p:txBody>
      </p:sp>
      <p:sp>
        <p:nvSpPr>
          <p:cNvPr id="6" name="Title 1"/>
          <p:cNvSpPr txBox="1">
            <a:spLocks/>
          </p:cNvSpPr>
          <p:nvPr/>
        </p:nvSpPr>
        <p:spPr>
          <a:xfrm>
            <a:off x="457200" y="16552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a:lstStyle>
          <a:p>
            <a:pPr lvl="0">
              <a:defRPr/>
            </a:pPr>
            <a:r>
              <a:rPr lang="uk-UA" sz="4000" dirty="0" smtClean="0"/>
              <a:t>Використання маркерів корупції</a:t>
            </a:r>
            <a:endParaRPr lang="en-US" sz="4000" dirty="0"/>
          </a:p>
        </p:txBody>
      </p:sp>
      <p:sp>
        <p:nvSpPr>
          <p:cNvPr id="5" name="Chevron 4"/>
          <p:cNvSpPr/>
          <p:nvPr/>
        </p:nvSpPr>
        <p:spPr>
          <a:xfrm>
            <a:off x="309433" y="1565689"/>
            <a:ext cx="235488" cy="25273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hevron 7"/>
          <p:cNvSpPr/>
          <p:nvPr/>
        </p:nvSpPr>
        <p:spPr>
          <a:xfrm>
            <a:off x="330554" y="3133559"/>
            <a:ext cx="242660" cy="25273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000532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17725"/>
            <a:ext cx="7886700" cy="3546475"/>
          </a:xfrm>
        </p:spPr>
        <p:txBody>
          <a:bodyPr>
            <a:normAutofit lnSpcReduction="10000"/>
          </a:bodyPr>
          <a:lstStyle/>
          <a:p>
            <a:pPr marL="0" indent="0">
              <a:buNone/>
            </a:pPr>
            <a:r>
              <a:rPr lang="en-US" b="1" dirty="0" smtClean="0">
                <a:latin typeface="+mj-lt"/>
              </a:rPr>
              <a:t>1. </a:t>
            </a:r>
            <a:r>
              <a:rPr lang="uk-UA" dirty="0" smtClean="0">
                <a:latin typeface="+mj-lt"/>
              </a:rPr>
              <a:t>Перед наданням ліцензії </a:t>
            </a:r>
            <a:r>
              <a:rPr lang="en-US" dirty="0" smtClean="0">
                <a:latin typeface="+mj-lt"/>
              </a:rPr>
              <a:t>/</a:t>
            </a:r>
            <a:r>
              <a:rPr lang="uk-UA" dirty="0" smtClean="0">
                <a:latin typeface="+mj-lt"/>
              </a:rPr>
              <a:t> контракту</a:t>
            </a:r>
            <a:r>
              <a:rPr lang="en-US" dirty="0" smtClean="0">
                <a:latin typeface="+mj-lt"/>
              </a:rPr>
              <a:t> </a:t>
            </a:r>
            <a:r>
              <a:rPr lang="en-US" dirty="0" smtClean="0">
                <a:latin typeface="+mj-lt"/>
                <a:sym typeface="Wingdings" panose="05000000000000000000" pitchFamily="2" charset="2"/>
              </a:rPr>
              <a:t></a:t>
            </a:r>
            <a:r>
              <a:rPr lang="en-US" dirty="0" smtClean="0">
                <a:latin typeface="+mj-lt"/>
              </a:rPr>
              <a:t> </a:t>
            </a:r>
            <a:r>
              <a:rPr lang="uk-UA" dirty="0" smtClean="0">
                <a:latin typeface="+mj-lt"/>
              </a:rPr>
              <a:t>чи матиме процес запобіжники проти корупції</a:t>
            </a:r>
            <a:r>
              <a:rPr lang="en-US" dirty="0" smtClean="0">
                <a:latin typeface="+mj-lt"/>
              </a:rPr>
              <a:t>?</a:t>
            </a:r>
          </a:p>
          <a:p>
            <a:pPr marL="0" indent="0">
              <a:buNone/>
            </a:pPr>
            <a:endParaRPr lang="en-US" dirty="0" smtClean="0">
              <a:latin typeface="+mj-lt"/>
            </a:endParaRPr>
          </a:p>
          <a:p>
            <a:pPr marL="0" indent="0">
              <a:buNone/>
            </a:pPr>
            <a:r>
              <a:rPr lang="en-US" b="1" dirty="0" smtClean="0">
                <a:latin typeface="+mj-lt"/>
              </a:rPr>
              <a:t>2. </a:t>
            </a:r>
            <a:r>
              <a:rPr lang="uk-UA" dirty="0" smtClean="0">
                <a:latin typeface="+mj-lt"/>
              </a:rPr>
              <a:t>В процесі надання ліцензії </a:t>
            </a:r>
            <a:r>
              <a:rPr lang="en-US" dirty="0" smtClean="0">
                <a:latin typeface="+mj-lt"/>
              </a:rPr>
              <a:t>/</a:t>
            </a:r>
            <a:r>
              <a:rPr lang="uk-UA" dirty="0" smtClean="0">
                <a:latin typeface="+mj-lt"/>
              </a:rPr>
              <a:t> контракту </a:t>
            </a:r>
            <a:r>
              <a:rPr lang="en-US" dirty="0" smtClean="0">
                <a:latin typeface="+mj-lt"/>
                <a:sym typeface="Wingdings" panose="05000000000000000000" pitchFamily="2" charset="2"/>
              </a:rPr>
              <a:t> </a:t>
            </a:r>
            <a:r>
              <a:rPr lang="uk-UA" dirty="0" smtClean="0">
                <a:latin typeface="+mj-lt"/>
                <a:sym typeface="Wingdings" panose="05000000000000000000" pitchFamily="2" charset="2"/>
              </a:rPr>
              <a:t>чи є ознаки того, що корупція відбувається</a:t>
            </a:r>
            <a:r>
              <a:rPr lang="en-US" dirty="0" smtClean="0">
                <a:latin typeface="+mj-lt"/>
              </a:rPr>
              <a:t>?</a:t>
            </a:r>
          </a:p>
          <a:p>
            <a:pPr marL="0" indent="0">
              <a:buNone/>
            </a:pPr>
            <a:endParaRPr lang="en-US" dirty="0" smtClean="0">
              <a:latin typeface="+mj-lt"/>
            </a:endParaRPr>
          </a:p>
          <a:p>
            <a:pPr marL="0" indent="0">
              <a:buNone/>
            </a:pPr>
            <a:r>
              <a:rPr lang="en-US" b="1" dirty="0" smtClean="0">
                <a:latin typeface="+mj-lt"/>
              </a:rPr>
              <a:t>3. </a:t>
            </a:r>
            <a:r>
              <a:rPr lang="uk-UA" dirty="0" smtClean="0">
                <a:latin typeface="+mj-lt"/>
              </a:rPr>
              <a:t>Після надання ліцензії </a:t>
            </a:r>
            <a:r>
              <a:rPr lang="en-US" dirty="0" smtClean="0">
                <a:latin typeface="+mj-lt"/>
              </a:rPr>
              <a:t>/</a:t>
            </a:r>
            <a:r>
              <a:rPr lang="uk-UA" dirty="0" smtClean="0">
                <a:latin typeface="+mj-lt"/>
              </a:rPr>
              <a:t> контракту </a:t>
            </a:r>
            <a:r>
              <a:rPr lang="en-US" dirty="0" smtClean="0">
                <a:latin typeface="+mj-lt"/>
                <a:sym typeface="Wingdings" panose="05000000000000000000" pitchFamily="2" charset="2"/>
              </a:rPr>
              <a:t> </a:t>
            </a:r>
            <a:r>
              <a:rPr lang="uk-UA" dirty="0" smtClean="0">
                <a:latin typeface="+mj-lt"/>
                <a:sym typeface="Wingdings" panose="05000000000000000000" pitchFamily="2" charset="2"/>
              </a:rPr>
              <a:t>чи вчиняли переможці і посадовці корупційні дії</a:t>
            </a:r>
            <a:r>
              <a:rPr lang="en-US" dirty="0" smtClean="0">
                <a:latin typeface="+mj-lt"/>
              </a:rPr>
              <a:t>?</a:t>
            </a: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a:lstStyle>
          <a:p>
            <a:pPr lvl="0">
              <a:defRPr/>
            </a:pPr>
            <a:r>
              <a:rPr lang="uk-UA" sz="4000" dirty="0"/>
              <a:t>Використання маркерів корупції</a:t>
            </a:r>
            <a:endParaRPr lang="en-US" sz="4000" dirty="0"/>
          </a:p>
        </p:txBody>
      </p:sp>
    </p:spTree>
    <p:extLst>
      <p:ext uri="{BB962C8B-B14F-4D97-AF65-F5344CB8AC3E}">
        <p14:creationId xmlns:p14="http://schemas.microsoft.com/office/powerpoint/2010/main" val="2684049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5024"/>
          </a:xfrm>
        </p:spPr>
        <p:txBody>
          <a:bodyPr/>
          <a:lstStyle/>
          <a:p>
            <a:endParaRPr lang="en-US" dirty="0"/>
          </a:p>
        </p:txBody>
      </p:sp>
      <p:sp>
        <p:nvSpPr>
          <p:cNvPr id="3" name="Content Placeholder 2"/>
          <p:cNvSpPr>
            <a:spLocks noGrp="1"/>
          </p:cNvSpPr>
          <p:nvPr>
            <p:ph idx="1"/>
          </p:nvPr>
        </p:nvSpPr>
        <p:spPr>
          <a:xfrm>
            <a:off x="628650" y="1200151"/>
            <a:ext cx="7886700" cy="4976812"/>
          </a:xfrm>
        </p:spPr>
        <p:txBody>
          <a:bodyPr/>
          <a:lstStyle/>
          <a:p>
            <a:pPr marL="0" indent="0" algn="ctr">
              <a:buNone/>
            </a:pPr>
            <a:r>
              <a:rPr lang="uk-UA" sz="4800" u="sng" dirty="0" smtClean="0">
                <a:solidFill>
                  <a:schemeClr val="accent2"/>
                </a:solidFill>
                <a:latin typeface="Lucida Sans" panose="020B0602030504020204" pitchFamily="34" charset="0"/>
              </a:rPr>
              <a:t>Друга сесія</a:t>
            </a:r>
            <a:r>
              <a:rPr lang="en-US" sz="4800" u="sng" dirty="0" smtClean="0">
                <a:solidFill>
                  <a:schemeClr val="accent2"/>
                </a:solidFill>
                <a:latin typeface="Lucida Sans" panose="020B0602030504020204" pitchFamily="34" charset="0"/>
              </a:rPr>
              <a:t>:</a:t>
            </a:r>
          </a:p>
          <a:p>
            <a:pPr marL="0" indent="0" algn="ctr">
              <a:buNone/>
            </a:pPr>
            <a:endParaRPr lang="en-US" sz="4800" u="sng" dirty="0" smtClean="0">
              <a:solidFill>
                <a:schemeClr val="accent2"/>
              </a:solidFill>
              <a:latin typeface="Lucida Sans" panose="020B0602030504020204" pitchFamily="34" charset="0"/>
            </a:endParaRPr>
          </a:p>
          <a:p>
            <a:pPr marL="0" indent="0" algn="ctr">
              <a:buNone/>
            </a:pPr>
            <a:r>
              <a:rPr lang="uk-UA" sz="4800" dirty="0" smtClean="0">
                <a:solidFill>
                  <a:schemeClr val="accent2"/>
                </a:solidFill>
                <a:latin typeface="Lucida Sans" panose="020B0602030504020204" pitchFamily="34" charset="0"/>
              </a:rPr>
              <a:t>Більш докладно про окремі маркери корупції в процесі надання ліцензій та контрактів</a:t>
            </a:r>
            <a:endParaRPr lang="en-US" sz="4800" dirty="0" smtClean="0">
              <a:solidFill>
                <a:schemeClr val="accent2"/>
              </a:solidFill>
              <a:latin typeface="Lucida Sans" panose="020B0602030504020204" pitchFamily="34" charset="0"/>
            </a:endParaRPr>
          </a:p>
          <a:p>
            <a:pPr marL="0" indent="0">
              <a:buNone/>
            </a:pPr>
            <a:endParaRPr lang="en-US" dirty="0"/>
          </a:p>
        </p:txBody>
      </p:sp>
    </p:spTree>
    <p:extLst>
      <p:ext uri="{BB962C8B-B14F-4D97-AF65-F5344CB8AC3E}">
        <p14:creationId xmlns:p14="http://schemas.microsoft.com/office/powerpoint/2010/main" val="12205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45608" y="1161090"/>
            <a:ext cx="7886700" cy="4351338"/>
          </a:xfrm>
        </p:spPr>
        <p:txBody>
          <a:bodyPr>
            <a:normAutofit/>
          </a:bodyPr>
          <a:lstStyle/>
          <a:p>
            <a:endParaRPr lang="en-US" dirty="0" smtClean="0"/>
          </a:p>
          <a:p>
            <a:endParaRPr lang="en-US" dirty="0" smtClean="0"/>
          </a:p>
          <a:p>
            <a:endParaRPr lang="en-US" dirty="0" smtClean="0"/>
          </a:p>
        </p:txBody>
      </p:sp>
      <p:sp>
        <p:nvSpPr>
          <p:cNvPr id="2" name="TextBox 1"/>
          <p:cNvSpPr txBox="1"/>
          <p:nvPr/>
        </p:nvSpPr>
        <p:spPr>
          <a:xfrm>
            <a:off x="1045572" y="1214245"/>
            <a:ext cx="7812013" cy="5262979"/>
          </a:xfrm>
          <a:prstGeom prst="rect">
            <a:avLst/>
          </a:prstGeom>
          <a:noFill/>
        </p:spPr>
        <p:txBody>
          <a:bodyPr wrap="square" rtlCol="0">
            <a:spAutoFit/>
          </a:bodyPr>
          <a:lstStyle/>
          <a:p>
            <a:r>
              <a:rPr lang="uk-UA" sz="2800" dirty="0"/>
              <a:t>Участь в процесі надання чи отримання ліцензії або контракту </a:t>
            </a:r>
            <a:r>
              <a:rPr lang="uk-UA" sz="2800" dirty="0" smtClean="0"/>
              <a:t>імовірно </a:t>
            </a:r>
            <a:r>
              <a:rPr lang="uk-UA" sz="2800" dirty="0"/>
              <a:t>некомпетентною компанією з дозволу уряду</a:t>
            </a:r>
            <a:r>
              <a:rPr lang="en-US" sz="2800" b="1" dirty="0" smtClean="0">
                <a:latin typeface="+mj-lt"/>
              </a:rPr>
              <a:t>.</a:t>
            </a:r>
          </a:p>
          <a:p>
            <a:pPr marL="285750" indent="-285750">
              <a:buFont typeface="Arial" panose="020B0604020202020204" pitchFamily="34" charset="0"/>
              <a:buChar char="•"/>
            </a:pPr>
            <a:endParaRPr lang="en-US" sz="2800" dirty="0">
              <a:latin typeface="+mj-lt"/>
            </a:endParaRPr>
          </a:p>
          <a:p>
            <a:pPr marL="285750" indent="-285750">
              <a:buFont typeface="Arial" panose="020B0604020202020204" pitchFamily="34" charset="0"/>
              <a:buChar char="•"/>
            </a:pPr>
            <a:r>
              <a:rPr lang="uk-UA" sz="2800" dirty="0"/>
              <a:t>Конкретні застережні </a:t>
            </a:r>
            <a:r>
              <a:rPr lang="uk-UA" sz="2800" dirty="0" smtClean="0"/>
              <a:t>ознаки</a:t>
            </a:r>
            <a:r>
              <a:rPr lang="uk-UA" sz="2800" dirty="0" smtClean="0">
                <a:latin typeface="+mj-lt"/>
              </a:rPr>
              <a:t>:</a:t>
            </a:r>
            <a:endParaRPr lang="uk-UA" sz="2800" dirty="0" smtClean="0">
              <a:latin typeface="+mj-lt"/>
            </a:endParaRPr>
          </a:p>
          <a:p>
            <a:pPr marL="914400" lvl="1" indent="-457200">
              <a:buFont typeface="Courier New" panose="02070309020205020404" pitchFamily="49" charset="0"/>
              <a:buChar char="o"/>
            </a:pPr>
            <a:r>
              <a:rPr lang="uk-UA" sz="2800" dirty="0" smtClean="0">
                <a:latin typeface="+mj-lt"/>
              </a:rPr>
              <a:t>Компанія не відповідає попереднім кваліфікаційним вимогам </a:t>
            </a:r>
          </a:p>
          <a:p>
            <a:pPr marL="914400" lvl="1" indent="-457200">
              <a:buFont typeface="Courier New" panose="02070309020205020404" pitchFamily="49" charset="0"/>
              <a:buChar char="o"/>
            </a:pPr>
            <a:r>
              <a:rPr lang="uk-UA" sz="2800" dirty="0" smtClean="0">
                <a:latin typeface="+mj-lt"/>
              </a:rPr>
              <a:t>Відсутність попереднього відповідного досвіду роботи</a:t>
            </a:r>
          </a:p>
          <a:p>
            <a:pPr marL="914400" lvl="1" indent="-457200">
              <a:buFont typeface="Courier New" panose="02070309020205020404" pitchFamily="49" charset="0"/>
              <a:buChar char="o"/>
            </a:pPr>
            <a:r>
              <a:rPr lang="uk-UA" sz="2800" dirty="0" smtClean="0">
                <a:latin typeface="+mj-lt"/>
              </a:rPr>
              <a:t>Відсутність </a:t>
            </a:r>
            <a:r>
              <a:rPr lang="uk-UA" sz="2800" dirty="0" err="1" smtClean="0">
                <a:latin typeface="+mj-lt"/>
              </a:rPr>
              <a:t>впізнаваної</a:t>
            </a:r>
            <a:r>
              <a:rPr lang="uk-UA" sz="2800" dirty="0" smtClean="0">
                <a:latin typeface="+mj-lt"/>
              </a:rPr>
              <a:t> назви або репутації</a:t>
            </a:r>
          </a:p>
          <a:p>
            <a:pPr marL="914400" lvl="1" indent="-457200">
              <a:buFont typeface="Courier New" panose="02070309020205020404" pitchFamily="49" charset="0"/>
              <a:buChar char="o"/>
            </a:pPr>
            <a:r>
              <a:rPr lang="uk-UA" sz="2800" dirty="0" smtClean="0">
                <a:latin typeface="+mj-lt"/>
              </a:rPr>
              <a:t>Компанія створена незадовго до конкурсу</a:t>
            </a:r>
          </a:p>
          <a:p>
            <a:pPr marL="914400" lvl="1" indent="-457200">
              <a:buFont typeface="Courier New" panose="02070309020205020404" pitchFamily="49" charset="0"/>
              <a:buChar char="o"/>
            </a:pPr>
            <a:r>
              <a:rPr lang="uk-UA" sz="2800" dirty="0" smtClean="0">
                <a:latin typeface="+mj-lt"/>
              </a:rPr>
              <a:t>Відсутність постійно функціонуючого бізнесу</a:t>
            </a:r>
            <a:endParaRPr lang="uk-UA" sz="2800"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77" y="1153081"/>
            <a:ext cx="833845" cy="97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81391" y="38904"/>
            <a:ext cx="8229600" cy="15282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a:lstStyle>
          <a:p>
            <a:pPr>
              <a:defRPr/>
            </a:pPr>
            <a:r>
              <a:rPr lang="uk-UA" sz="4000" dirty="0" smtClean="0"/>
              <a:t>Проблеми з компанією</a:t>
            </a:r>
            <a:endParaRPr lang="en-US" sz="4000" dirty="0" smtClean="0"/>
          </a:p>
          <a:p>
            <a:pPr>
              <a:defRPr/>
            </a:pPr>
            <a:endParaRPr lang="en-US" sz="2800" dirty="0" smtClean="0"/>
          </a:p>
        </p:txBody>
      </p:sp>
    </p:spTree>
    <p:extLst>
      <p:ext uri="{BB962C8B-B14F-4D97-AF65-F5344CB8AC3E}">
        <p14:creationId xmlns:p14="http://schemas.microsoft.com/office/powerpoint/2010/main" val="153952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377" y="38904"/>
            <a:ext cx="8989828" cy="15282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a:lstStyle>
          <a:p>
            <a:pPr lvl="0">
              <a:defRPr/>
            </a:pPr>
            <a:r>
              <a:rPr lang="uk-UA" sz="2800" dirty="0" smtClean="0">
                <a:solidFill>
                  <a:srgbClr val="00B0F0"/>
                </a:solidFill>
                <a:latin typeface="+mn-lt"/>
              </a:rPr>
              <a:t>Навчальний приклад: суперечки навколо ліцензії на видобування золота для компанії AIMROC</a:t>
            </a:r>
          </a:p>
        </p:txBody>
      </p:sp>
      <p:sp>
        <p:nvSpPr>
          <p:cNvPr id="8" name="Content Placeholder 2"/>
          <p:cNvSpPr>
            <a:spLocks noGrp="1"/>
          </p:cNvSpPr>
          <p:nvPr>
            <p:ph idx="1"/>
          </p:nvPr>
        </p:nvSpPr>
        <p:spPr>
          <a:xfrm>
            <a:off x="628650" y="1825625"/>
            <a:ext cx="7886700" cy="4351338"/>
          </a:xfrm>
        </p:spPr>
        <p:txBody>
          <a:bodyPr>
            <a:normAutofit/>
          </a:bodyPr>
          <a:lstStyle/>
          <a:p>
            <a:endParaRPr lang="en-US" dirty="0" smtClean="0"/>
          </a:p>
          <a:p>
            <a:endParaRPr lang="en-US" dirty="0" smtClean="0"/>
          </a:p>
          <a:p>
            <a:endParaRPr lang="en-US" dirty="0" smtClean="0"/>
          </a:p>
        </p:txBody>
      </p:sp>
      <p:grpSp>
        <p:nvGrpSpPr>
          <p:cNvPr id="2" name="Group 1"/>
          <p:cNvGrpSpPr/>
          <p:nvPr/>
        </p:nvGrpSpPr>
        <p:grpSpPr>
          <a:xfrm>
            <a:off x="4157045" y="1460108"/>
            <a:ext cx="4547810" cy="5388297"/>
            <a:chOff x="4163181" y="1469703"/>
            <a:chExt cx="4547810" cy="5388297"/>
          </a:xfrm>
        </p:grpSpPr>
        <p:sp>
          <p:nvSpPr>
            <p:cNvPr id="3" name="Rectangle 2"/>
            <p:cNvSpPr/>
            <p:nvPr/>
          </p:nvSpPr>
          <p:spPr>
            <a:xfrm>
              <a:off x="4163181" y="3886646"/>
              <a:ext cx="4547810" cy="2971354"/>
            </a:xfrm>
            <a:prstGeom prst="rect">
              <a:avLst/>
            </a:prstGeom>
            <a:solidFill>
              <a:schemeClr val="bg1"/>
            </a:solidFill>
            <a:ln>
              <a:solidFill>
                <a:srgbClr val="F9F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767943" y="1469703"/>
              <a:ext cx="3882398" cy="4144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1" descr="Graphic: Azerbaijani President Ilham Aliyev's family stake in the gold fields (click to en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57" y="1567156"/>
            <a:ext cx="8086123" cy="528124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07975" y="5989687"/>
            <a:ext cx="2663825" cy="830997"/>
          </a:xfrm>
          <a:prstGeom prst="rect">
            <a:avLst/>
          </a:prstGeom>
          <a:noFill/>
        </p:spPr>
        <p:txBody>
          <a:bodyPr wrap="square" rtlCol="0">
            <a:spAutoFit/>
          </a:bodyPr>
          <a:lstStyle/>
          <a:p>
            <a:r>
              <a:rPr lang="en-US" sz="1200" dirty="0" smtClean="0"/>
              <a:t>Image </a:t>
            </a:r>
            <a:r>
              <a:rPr lang="en-US" sz="1200" dirty="0"/>
              <a:t>s</a:t>
            </a:r>
            <a:r>
              <a:rPr lang="en-US" sz="1200" dirty="0" smtClean="0"/>
              <a:t>ource: </a:t>
            </a:r>
          </a:p>
          <a:p>
            <a:r>
              <a:rPr lang="en-US" sz="1200" i="1" dirty="0" smtClean="0"/>
              <a:t>Radio Free Europe </a:t>
            </a:r>
            <a:r>
              <a:rPr lang="en-US" sz="1200" dirty="0" smtClean="0"/>
              <a:t>(2012), “Azerbaijani Government Awarded Gold-Field Rights To President's Family”</a:t>
            </a:r>
            <a:endParaRPr lang="en-US" sz="1200" dirty="0"/>
          </a:p>
        </p:txBody>
      </p:sp>
    </p:spTree>
    <p:extLst>
      <p:ext uri="{BB962C8B-B14F-4D97-AF65-F5344CB8AC3E}">
        <p14:creationId xmlns:p14="http://schemas.microsoft.com/office/powerpoint/2010/main" val="371241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23838"/>
            <a:ext cx="7899991"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a:lstStyle>
          <a:p>
            <a:pPr lvl="0">
              <a:defRPr/>
            </a:pPr>
            <a:r>
              <a:rPr lang="uk-UA" sz="4000" dirty="0" smtClean="0"/>
              <a:t>Проблеми з процесом надання ліцензії </a:t>
            </a:r>
            <a:r>
              <a:rPr lang="en-US" sz="4000" dirty="0" smtClean="0"/>
              <a:t>/ </a:t>
            </a:r>
            <a:r>
              <a:rPr lang="uk-UA" sz="4000" dirty="0" smtClean="0"/>
              <a:t>контракту</a:t>
            </a:r>
            <a:endParaRPr lang="en-US" sz="4000" dirty="0" smtClean="0"/>
          </a:p>
          <a:p>
            <a:pPr lvl="0">
              <a:defRPr/>
            </a:pPr>
            <a:endParaRPr lang="en-US" sz="2800" dirty="0"/>
          </a:p>
        </p:txBody>
      </p:sp>
      <p:sp>
        <p:nvSpPr>
          <p:cNvPr id="8" name="Content Placeholder 2"/>
          <p:cNvSpPr>
            <a:spLocks noGrp="1"/>
          </p:cNvSpPr>
          <p:nvPr>
            <p:ph idx="1"/>
          </p:nvPr>
        </p:nvSpPr>
        <p:spPr>
          <a:xfrm>
            <a:off x="628650" y="1825625"/>
            <a:ext cx="7886700" cy="4351338"/>
          </a:xfrm>
        </p:spPr>
        <p:txBody>
          <a:bodyPr>
            <a:normAutofit/>
          </a:bodyPr>
          <a:lstStyle/>
          <a:p>
            <a:endParaRPr lang="en-US" dirty="0" smtClean="0"/>
          </a:p>
          <a:p>
            <a:endParaRPr lang="en-US" dirty="0" smtClean="0"/>
          </a:p>
          <a:p>
            <a:endParaRPr lang="en-US" dirty="0" smtClean="0"/>
          </a:p>
        </p:txBody>
      </p:sp>
      <p:sp>
        <p:nvSpPr>
          <p:cNvPr id="2" name="TextBox 1"/>
          <p:cNvSpPr txBox="1"/>
          <p:nvPr/>
        </p:nvSpPr>
        <p:spPr>
          <a:xfrm>
            <a:off x="978642" y="1224880"/>
            <a:ext cx="7899544" cy="5693866"/>
          </a:xfrm>
          <a:prstGeom prst="rect">
            <a:avLst/>
          </a:prstGeom>
          <a:noFill/>
        </p:spPr>
        <p:txBody>
          <a:bodyPr wrap="square" rtlCol="0">
            <a:spAutoFit/>
          </a:bodyPr>
          <a:lstStyle/>
          <a:p>
            <a:r>
              <a:rPr lang="uk-UA" sz="2800" dirty="0"/>
              <a:t>Навмисне обмеження кількості учасників </a:t>
            </a:r>
            <a:r>
              <a:rPr lang="uk-UA" sz="2800" dirty="0" smtClean="0"/>
              <a:t>(конкуренції) в </a:t>
            </a:r>
            <a:r>
              <a:rPr lang="uk-UA" sz="2800" dirty="0"/>
              <a:t>процесі надання ліцензії або контракту</a:t>
            </a:r>
            <a:r>
              <a:rPr lang="en-US" sz="2800" b="1" dirty="0" smtClean="0">
                <a:latin typeface="+mj-lt"/>
              </a:rPr>
              <a:t>. </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uk-UA" sz="2600" dirty="0" smtClean="0"/>
              <a:t>Конкретні застережні ознаки</a:t>
            </a:r>
            <a:r>
              <a:rPr lang="uk-UA" sz="2600" dirty="0" smtClean="0">
                <a:latin typeface="+mj-lt"/>
              </a:rPr>
              <a:t>:</a:t>
            </a:r>
          </a:p>
          <a:p>
            <a:pPr marL="914400" lvl="1" indent="-457200">
              <a:buFont typeface="Courier New" panose="02070309020205020404" pitchFamily="49" charset="0"/>
              <a:buChar char="o"/>
            </a:pPr>
            <a:r>
              <a:rPr lang="uk-UA" sz="2600" dirty="0" smtClean="0">
                <a:latin typeface="+mj-lt"/>
              </a:rPr>
              <a:t>Кілька компаній мають одного власника або пов'язані з однією публічною особою</a:t>
            </a:r>
          </a:p>
          <a:p>
            <a:pPr marL="914400" lvl="1" indent="-457200">
              <a:buFont typeface="Courier New" panose="02070309020205020404" pitchFamily="49" charset="0"/>
              <a:buChar char="o"/>
            </a:pPr>
            <a:r>
              <a:rPr lang="uk-UA" sz="2600" dirty="0" smtClean="0">
                <a:latin typeface="+mj-lt"/>
              </a:rPr>
              <a:t>Деякі пропозиції виглядають невиправдано високими, низькими або навмисно невідповідними</a:t>
            </a:r>
          </a:p>
          <a:p>
            <a:pPr marL="914400" lvl="1" indent="-457200">
              <a:buFont typeface="Courier New" panose="02070309020205020404" pitchFamily="49" charset="0"/>
              <a:buChar char="o"/>
            </a:pPr>
            <a:r>
              <a:rPr lang="uk-UA" sz="2600" dirty="0" smtClean="0">
                <a:latin typeface="+mj-lt"/>
              </a:rPr>
              <a:t>Терміни подачі заявок невиправдано стислі</a:t>
            </a:r>
          </a:p>
          <a:p>
            <a:pPr marL="914400" lvl="1" indent="-457200">
              <a:buFont typeface="Courier New" panose="02070309020205020404" pitchFamily="49" charset="0"/>
              <a:buChar char="o"/>
            </a:pPr>
            <a:r>
              <a:rPr lang="uk-UA" sz="2600" dirty="0" smtClean="0">
                <a:latin typeface="+mj-lt"/>
              </a:rPr>
              <a:t>Завжди виграють ті ж самі компанії </a:t>
            </a:r>
          </a:p>
          <a:p>
            <a:pPr marL="914400" lvl="1" indent="-457200">
              <a:buFont typeface="Courier New" panose="02070309020205020404" pitchFamily="49" charset="0"/>
              <a:buChar char="o"/>
            </a:pPr>
            <a:r>
              <a:rPr lang="uk-UA" sz="2600" dirty="0" smtClean="0">
                <a:latin typeface="+mj-lt"/>
              </a:rPr>
              <a:t>Уряд відхиляє з незрозумілих причин заявки, які виглядають легітимними</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8" y="1182356"/>
            <a:ext cx="943429" cy="98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481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54912"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2800" dirty="0" smtClean="0">
                <a:solidFill>
                  <a:srgbClr val="00B0F0"/>
                </a:solidFill>
                <a:latin typeface="+mn-lt"/>
              </a:rPr>
              <a:t>Навчальний приклад</a:t>
            </a:r>
            <a:r>
              <a:rPr lang="en-US" sz="2800" dirty="0" smtClean="0">
                <a:solidFill>
                  <a:srgbClr val="00B0F0"/>
                </a:solidFill>
                <a:latin typeface="+mn-lt"/>
              </a:rPr>
              <a:t>: </a:t>
            </a:r>
            <a:r>
              <a:rPr lang="uk-UA" sz="2800" dirty="0" smtClean="0">
                <a:solidFill>
                  <a:srgbClr val="00B0F0"/>
                </a:solidFill>
                <a:latin typeface="+mn-lt"/>
              </a:rPr>
              <a:t>компанія </a:t>
            </a:r>
            <a:r>
              <a:rPr lang="en-US" sz="2800" dirty="0" smtClean="0">
                <a:solidFill>
                  <a:srgbClr val="00B0F0"/>
                </a:solidFill>
                <a:latin typeface="+mn-lt"/>
              </a:rPr>
              <a:t>Petrobras</a:t>
            </a:r>
            <a:endParaRPr kumimoji="0" lang="en-US" sz="3600" b="0" i="0" u="none" strike="noStrike" kern="1200" cap="none" spc="0" normalizeH="0" baseline="0" noProof="0" dirty="0">
              <a:ln>
                <a:noFill/>
              </a:ln>
              <a:solidFill>
                <a:srgbClr val="00B0F0"/>
              </a:solidFill>
              <a:effectLst/>
              <a:uLnTx/>
              <a:uFillTx/>
              <a:latin typeface="+mn-lt"/>
            </a:endParaRPr>
          </a:p>
        </p:txBody>
      </p:sp>
      <p:sp>
        <p:nvSpPr>
          <p:cNvPr id="8" name="Content Placeholder 2"/>
          <p:cNvSpPr>
            <a:spLocks noGrp="1"/>
          </p:cNvSpPr>
          <p:nvPr>
            <p:ph idx="1"/>
          </p:nvPr>
        </p:nvSpPr>
        <p:spPr>
          <a:xfrm>
            <a:off x="223284" y="1233377"/>
            <a:ext cx="8580474" cy="4943586"/>
          </a:xfrm>
        </p:spPr>
        <p:txBody>
          <a:bodyPr>
            <a:normAutofit/>
          </a:bodyPr>
          <a:lstStyle/>
          <a:p>
            <a:endParaRPr lang="en-US" dirty="0" smtClean="0"/>
          </a:p>
          <a:p>
            <a:endParaRPr lang="en-US" dirty="0" smtClean="0"/>
          </a:p>
          <a:p>
            <a:pPr lvl="1"/>
            <a:r>
              <a:rPr lang="uk-UA" sz="2800" dirty="0" smtClean="0">
                <a:latin typeface="+mj-lt"/>
              </a:rPr>
              <a:t>Картель будівельних компаній вступила в змову з посадовцями компанії </a:t>
            </a:r>
            <a:r>
              <a:rPr lang="uk-UA" sz="2800" dirty="0" err="1" smtClean="0">
                <a:latin typeface="+mj-lt"/>
              </a:rPr>
              <a:t>Petrobras</a:t>
            </a:r>
            <a:r>
              <a:rPr lang="uk-UA" sz="2800" dirty="0" smtClean="0">
                <a:latin typeface="+mj-lt"/>
              </a:rPr>
              <a:t> щодо контрактів на обслуговування</a:t>
            </a:r>
          </a:p>
          <a:p>
            <a:pPr lvl="1"/>
            <a:r>
              <a:rPr lang="uk-UA" sz="2800" dirty="0" smtClean="0">
                <a:latin typeface="+mj-lt"/>
              </a:rPr>
              <a:t>Завищення вартості контрактів на 15-20%</a:t>
            </a:r>
          </a:p>
          <a:p>
            <a:pPr lvl="1"/>
            <a:r>
              <a:rPr lang="uk-UA" sz="2800" dirty="0" smtClean="0">
                <a:latin typeface="+mj-lt"/>
              </a:rPr>
              <a:t>Політичні партії отримували 3% </a:t>
            </a:r>
            <a:r>
              <a:rPr lang="uk-UA" sz="2800" dirty="0" err="1" smtClean="0">
                <a:latin typeface="+mj-lt"/>
              </a:rPr>
              <a:t>відкатів</a:t>
            </a:r>
            <a:endParaRPr lang="uk-UA" sz="2800" dirty="0" smtClean="0">
              <a:latin typeface="+mj-lt"/>
            </a:endParaRPr>
          </a:p>
          <a:p>
            <a:pPr lvl="1"/>
            <a:r>
              <a:rPr lang="uk-UA" sz="2800" dirty="0" smtClean="0">
                <a:latin typeface="+mj-lt"/>
              </a:rPr>
              <a:t>Наслідки: $3 млрд. хабарів, імпічмент президента, сотні обвинувачених</a:t>
            </a:r>
          </a:p>
          <a:p>
            <a:endParaRPr lang="en-US"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159" y="5452105"/>
            <a:ext cx="1426486" cy="97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37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28650" y="1825625"/>
            <a:ext cx="7886700" cy="4351338"/>
          </a:xfrm>
        </p:spPr>
        <p:txBody>
          <a:bodyPr>
            <a:normAutofit/>
          </a:bodyPr>
          <a:lstStyle/>
          <a:p>
            <a:endParaRPr lang="en-US" dirty="0" smtClean="0"/>
          </a:p>
          <a:p>
            <a:endParaRPr lang="en-US" dirty="0" smtClean="0"/>
          </a:p>
          <a:p>
            <a:endParaRPr lang="en-US" dirty="0" smtClean="0"/>
          </a:p>
        </p:txBody>
      </p:sp>
      <p:sp>
        <p:nvSpPr>
          <p:cNvPr id="2" name="TextBox 1"/>
          <p:cNvSpPr txBox="1"/>
          <p:nvPr/>
        </p:nvSpPr>
        <p:spPr>
          <a:xfrm>
            <a:off x="1057715" y="1254124"/>
            <a:ext cx="7921480" cy="5693866"/>
          </a:xfrm>
          <a:prstGeom prst="rect">
            <a:avLst/>
          </a:prstGeom>
          <a:noFill/>
        </p:spPr>
        <p:txBody>
          <a:bodyPr wrap="square" rtlCol="0">
            <a:spAutoFit/>
          </a:bodyPr>
          <a:lstStyle/>
          <a:p>
            <a:r>
              <a:rPr lang="uk-UA" sz="2800" dirty="0" smtClean="0"/>
              <a:t>Значна розбіжність умов ліцензії чи контракту з галузевими або ринковими нормами</a:t>
            </a:r>
            <a:r>
              <a:rPr lang="uk-UA" sz="2800" b="1" dirty="0" smtClean="0">
                <a:latin typeface="+mj-lt"/>
              </a:rPr>
              <a:t>.</a:t>
            </a:r>
          </a:p>
          <a:p>
            <a:pPr marL="285750" indent="-285750">
              <a:buFont typeface="Arial" panose="020B0604020202020204" pitchFamily="34" charset="0"/>
              <a:buChar char="•"/>
            </a:pPr>
            <a:endParaRPr lang="uk-UA" sz="2800" dirty="0" smtClean="0">
              <a:latin typeface="+mj-lt"/>
            </a:endParaRPr>
          </a:p>
          <a:p>
            <a:pPr marL="285750" indent="-285750">
              <a:buFont typeface="Arial" panose="020B0604020202020204" pitchFamily="34" charset="0"/>
              <a:buChar char="•"/>
            </a:pPr>
            <a:r>
              <a:rPr lang="uk-UA" sz="2800" dirty="0" smtClean="0"/>
              <a:t>Конкретні застережні </a:t>
            </a:r>
            <a:r>
              <a:rPr lang="uk-UA" sz="2800" dirty="0" smtClean="0"/>
              <a:t>ознаки</a:t>
            </a:r>
            <a:r>
              <a:rPr lang="uk-UA" sz="2800" dirty="0" smtClean="0">
                <a:latin typeface="+mj-lt"/>
              </a:rPr>
              <a:t>:</a:t>
            </a:r>
            <a:endParaRPr lang="uk-UA" sz="2800" dirty="0" smtClean="0">
              <a:latin typeface="+mj-lt"/>
            </a:endParaRPr>
          </a:p>
          <a:p>
            <a:pPr marL="914400" lvl="1" indent="-457200">
              <a:buFont typeface="Courier New" panose="02070309020205020404" pitchFamily="49" charset="0"/>
              <a:buChar char="o"/>
            </a:pPr>
            <a:r>
              <a:rPr lang="uk-UA" sz="2800" dirty="0" smtClean="0">
                <a:latin typeface="+mj-lt"/>
              </a:rPr>
              <a:t>Цінова пропозиція переможця істотно вища або нижча вартості ліцензії / контракту</a:t>
            </a:r>
          </a:p>
          <a:p>
            <a:pPr marL="914400" lvl="1" indent="-457200">
              <a:buFont typeface="Courier New" panose="02070309020205020404" pitchFamily="49" charset="0"/>
              <a:buChar char="o"/>
            </a:pPr>
            <a:r>
              <a:rPr lang="uk-UA" sz="2800" dirty="0" smtClean="0">
                <a:latin typeface="+mj-lt"/>
              </a:rPr>
              <a:t>При присудженні ліцензії / контракту спостерігається значне відхилення від існуючих нормативно-правових актів або стандартних контрактів</a:t>
            </a:r>
          </a:p>
          <a:p>
            <a:pPr marL="914400" lvl="1" indent="-457200">
              <a:buFont typeface="Courier New" panose="02070309020205020404" pitchFamily="49" charset="0"/>
              <a:buChar char="o"/>
            </a:pPr>
            <a:r>
              <a:rPr lang="uk-UA" sz="2800" dirty="0" smtClean="0">
                <a:latin typeface="+mj-lt"/>
              </a:rPr>
              <a:t>Уряд </a:t>
            </a:r>
            <a:r>
              <a:rPr lang="uk-UA" sz="2800" dirty="0" smtClean="0">
                <a:latin typeface="+mj-lt"/>
              </a:rPr>
              <a:t>втрачає </a:t>
            </a:r>
            <a:r>
              <a:rPr lang="uk-UA" sz="2800" dirty="0" smtClean="0">
                <a:latin typeface="+mj-lt"/>
              </a:rPr>
              <a:t>багато грошей за контрактом</a:t>
            </a:r>
          </a:p>
          <a:p>
            <a:pPr marL="914400" lvl="1" indent="-457200">
              <a:buFont typeface="Courier New" panose="02070309020205020404" pitchFamily="49" charset="0"/>
              <a:buChar char="o"/>
            </a:pPr>
            <a:r>
              <a:rPr lang="uk-UA" sz="2800" dirty="0" smtClean="0">
                <a:latin typeface="+mj-lt"/>
              </a:rPr>
              <a:t>Умови контракту відрізняються від інших подібних контрактів</a:t>
            </a:r>
            <a:endParaRPr lang="uk-UA" sz="2800" dirty="0">
              <a:latin typeface="+mj-l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05" y="1216912"/>
            <a:ext cx="770489" cy="937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57200" y="1111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a:lstStyle>
          <a:p>
            <a:pPr lvl="0">
              <a:defRPr/>
            </a:pPr>
            <a:r>
              <a:rPr lang="uk-UA" sz="4000" dirty="0" smtClean="0"/>
              <a:t>Проблеми з результатами</a:t>
            </a:r>
            <a:endParaRPr lang="en-US" sz="4000" dirty="0"/>
          </a:p>
        </p:txBody>
      </p:sp>
    </p:spTree>
    <p:extLst>
      <p:ext uri="{BB962C8B-B14F-4D97-AF65-F5344CB8AC3E}">
        <p14:creationId xmlns:p14="http://schemas.microsoft.com/office/powerpoint/2010/main" val="155287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345" y="1825625"/>
            <a:ext cx="8596422" cy="4351338"/>
          </a:xfrm>
        </p:spPr>
        <p:txBody>
          <a:bodyPr>
            <a:normAutofit fontScale="85000" lnSpcReduction="20000"/>
          </a:bodyPr>
          <a:lstStyle/>
          <a:p>
            <a:pPr marL="514350" indent="-514350">
              <a:buFont typeface="+mj-lt"/>
              <a:buAutoNum type="arabicPeriod"/>
            </a:pPr>
            <a:r>
              <a:rPr lang="uk-UA" sz="3600" dirty="0" smtClean="0">
                <a:latin typeface="+mj-lt"/>
              </a:rPr>
              <a:t>Ознайомлення з концепцією маркерів корупції</a:t>
            </a:r>
          </a:p>
          <a:p>
            <a:pPr marL="514350" indent="-514350">
              <a:buFont typeface="+mj-lt"/>
              <a:buAutoNum type="arabicPeriod"/>
            </a:pPr>
            <a:endParaRPr lang="uk-UA" sz="3600" dirty="0" smtClean="0">
              <a:latin typeface="+mj-lt"/>
            </a:endParaRPr>
          </a:p>
          <a:p>
            <a:pPr marL="514350" indent="-514350">
              <a:buFont typeface="+mj-lt"/>
              <a:buAutoNum type="arabicPeriod"/>
            </a:pPr>
            <a:r>
              <a:rPr lang="uk-UA" sz="3600" dirty="0" smtClean="0">
                <a:latin typeface="+mj-lt"/>
              </a:rPr>
              <a:t>Приклади поширених маркерів корупції в процесі надання ліцензій та контрактів у видобувному секторі</a:t>
            </a:r>
          </a:p>
          <a:p>
            <a:pPr marL="514350" indent="-514350">
              <a:buFont typeface="+mj-lt"/>
              <a:buAutoNum type="arabicPeriod"/>
            </a:pPr>
            <a:endParaRPr lang="uk-UA" sz="3600" dirty="0" smtClean="0">
              <a:latin typeface="+mj-lt"/>
            </a:endParaRPr>
          </a:p>
          <a:p>
            <a:pPr marL="514350" indent="-514350">
              <a:buFont typeface="+mj-lt"/>
              <a:buAutoNum type="arabicPeriod"/>
            </a:pPr>
            <a:r>
              <a:rPr lang="uk-UA" sz="3600" dirty="0" smtClean="0">
                <a:latin typeface="+mj-lt"/>
              </a:rPr>
              <a:t>Увага на </a:t>
            </a:r>
            <a:r>
              <a:rPr lang="uk-UA" sz="3600" dirty="0" smtClean="0">
                <a:latin typeface="+mj-lt"/>
              </a:rPr>
              <a:t>бенефіціарного власника</a:t>
            </a:r>
          </a:p>
          <a:p>
            <a:pPr marL="0" indent="0">
              <a:buNone/>
            </a:pPr>
            <a:endParaRPr lang="uk-UA" sz="3600" dirty="0" smtClean="0">
              <a:latin typeface="+mj-lt"/>
            </a:endParaRPr>
          </a:p>
          <a:p>
            <a:pPr marL="536575" indent="-536575">
              <a:buNone/>
            </a:pPr>
            <a:r>
              <a:rPr lang="uk-UA" sz="3600" dirty="0" smtClean="0">
                <a:latin typeface="+mj-lt"/>
              </a:rPr>
              <a:t>4.  Огляд діяльності NRGI (Інституту управління природними ресурсами) в цій сфері</a:t>
            </a:r>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dirty="0" smtClean="0"/>
              <a:t>План презентації</a:t>
            </a:r>
            <a:endParaRPr kumimoji="0" lang="en-US" sz="4400" b="0" i="0" u="none" strike="noStrike" kern="1200" cap="none" spc="0" normalizeH="0" baseline="0" noProof="0" dirty="0">
              <a:ln>
                <a:noFill/>
              </a:ln>
              <a:solidFill>
                <a:srgbClr val="FF6F4C"/>
              </a:solidFill>
              <a:effectLst/>
              <a:uLnTx/>
              <a:uFillTx/>
            </a:endParaRPr>
          </a:p>
        </p:txBody>
      </p:sp>
    </p:spTree>
    <p:extLst>
      <p:ext uri="{BB962C8B-B14F-4D97-AF65-F5344CB8AC3E}">
        <p14:creationId xmlns:p14="http://schemas.microsoft.com/office/powerpoint/2010/main" val="4011512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b="1" dirty="0" smtClean="0">
              <a:solidFill>
                <a:schemeClr val="accent2"/>
              </a:solidFill>
              <a:latin typeface="Lucida Sans" panose="020B0602030504020204" pitchFamily="34" charset="0"/>
            </a:endParaRPr>
          </a:p>
          <a:p>
            <a:pPr marL="0" indent="0" algn="ctr">
              <a:buNone/>
            </a:pPr>
            <a:endParaRPr lang="en-US" b="1" dirty="0">
              <a:solidFill>
                <a:schemeClr val="accent2"/>
              </a:solidFill>
              <a:latin typeface="Lucida Sans" panose="020B0602030504020204" pitchFamily="34" charset="0"/>
            </a:endParaRPr>
          </a:p>
          <a:p>
            <a:pPr marL="0" indent="0" algn="ctr">
              <a:buNone/>
            </a:pPr>
            <a:r>
              <a:rPr lang="uk-UA" sz="4400" b="1" dirty="0" smtClean="0">
                <a:solidFill>
                  <a:schemeClr val="accent2"/>
                </a:solidFill>
                <a:latin typeface="Lucida Sans" panose="020B0602030504020204" pitchFamily="34" charset="0"/>
              </a:rPr>
              <a:t>А тепер час для вправи!</a:t>
            </a:r>
            <a:endParaRPr lang="en-US" sz="4400" b="1" dirty="0">
              <a:solidFill>
                <a:schemeClr val="accent2"/>
              </a:solidFill>
              <a:latin typeface="Lucida Sans" panose="020B0602030504020204" pitchFamily="34" charset="0"/>
            </a:endParaRPr>
          </a:p>
        </p:txBody>
      </p:sp>
    </p:spTree>
    <p:extLst>
      <p:ext uri="{BB962C8B-B14F-4D97-AF65-F5344CB8AC3E}">
        <p14:creationId xmlns:p14="http://schemas.microsoft.com/office/powerpoint/2010/main" val="207543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5024"/>
          </a:xfrm>
        </p:spPr>
        <p:txBody>
          <a:bodyPr/>
          <a:lstStyle/>
          <a:p>
            <a:endParaRPr lang="en-US" dirty="0"/>
          </a:p>
        </p:txBody>
      </p:sp>
      <p:sp>
        <p:nvSpPr>
          <p:cNvPr id="3" name="Content Placeholder 2"/>
          <p:cNvSpPr>
            <a:spLocks noGrp="1"/>
          </p:cNvSpPr>
          <p:nvPr>
            <p:ph idx="1"/>
          </p:nvPr>
        </p:nvSpPr>
        <p:spPr>
          <a:xfrm>
            <a:off x="628650" y="1847849"/>
            <a:ext cx="7886700" cy="4329113"/>
          </a:xfrm>
        </p:spPr>
        <p:txBody>
          <a:bodyPr/>
          <a:lstStyle/>
          <a:p>
            <a:pPr marL="0" indent="0" algn="ctr">
              <a:buNone/>
            </a:pPr>
            <a:r>
              <a:rPr lang="uk-UA" sz="4800" u="sng" dirty="0" smtClean="0">
                <a:solidFill>
                  <a:schemeClr val="accent2"/>
                </a:solidFill>
                <a:latin typeface="Lucida Sans" panose="020B0602030504020204" pitchFamily="34" charset="0"/>
              </a:rPr>
              <a:t>Третя сесія</a:t>
            </a:r>
            <a:r>
              <a:rPr lang="en-US" sz="4800" u="sng" dirty="0" smtClean="0">
                <a:solidFill>
                  <a:schemeClr val="accent2"/>
                </a:solidFill>
                <a:latin typeface="Lucida Sans" panose="020B0602030504020204" pitchFamily="34" charset="0"/>
              </a:rPr>
              <a:t>:</a:t>
            </a:r>
          </a:p>
          <a:p>
            <a:pPr marL="0" indent="0" algn="ctr">
              <a:buNone/>
            </a:pPr>
            <a:endParaRPr lang="en-US" sz="4800" u="sng" dirty="0" smtClean="0">
              <a:solidFill>
                <a:schemeClr val="accent2"/>
              </a:solidFill>
              <a:latin typeface="Lucida Sans" panose="020B0602030504020204" pitchFamily="34" charset="0"/>
            </a:endParaRPr>
          </a:p>
          <a:p>
            <a:pPr marL="0" indent="0" algn="ctr">
              <a:buNone/>
            </a:pPr>
            <a:r>
              <a:rPr lang="uk-UA" sz="4800" dirty="0" smtClean="0">
                <a:solidFill>
                  <a:schemeClr val="accent2"/>
                </a:solidFill>
              </a:rPr>
              <a:t>Увага </a:t>
            </a:r>
            <a:r>
              <a:rPr lang="uk-UA" sz="4800" dirty="0" smtClean="0">
                <a:solidFill>
                  <a:schemeClr val="accent2"/>
                </a:solidFill>
              </a:rPr>
              <a:t>на бенефіціарного власника</a:t>
            </a:r>
            <a:endParaRPr lang="en-US" sz="4800" dirty="0">
              <a:solidFill>
                <a:schemeClr val="accent2"/>
              </a:solidFill>
            </a:endParaRPr>
          </a:p>
        </p:txBody>
      </p:sp>
    </p:spTree>
    <p:extLst>
      <p:ext uri="{BB962C8B-B14F-4D97-AF65-F5344CB8AC3E}">
        <p14:creationId xmlns:p14="http://schemas.microsoft.com/office/powerpoint/2010/main" val="214578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k-UA" dirty="0" smtClean="0">
                <a:solidFill>
                  <a:schemeClr val="accent2"/>
                </a:solidFill>
                <a:latin typeface="Lucida Sans" panose="020B0602030504020204" pitchFamily="34" charset="0"/>
              </a:rPr>
              <a:t>Поняття бенефіціарного власника</a:t>
            </a:r>
            <a:endParaRPr lang="en-US" dirty="0">
              <a:solidFill>
                <a:schemeClr val="accent2"/>
              </a:solidFill>
              <a:latin typeface="Lucida Sans" panose="020B0602030504020204" pitchFamily="34"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uk-UA" sz="3200" dirty="0" smtClean="0"/>
              <a:t>Хто такі бенефіціарні власники</a:t>
            </a:r>
            <a:r>
              <a:rPr lang="en-US" sz="3200" dirty="0" smtClean="0"/>
              <a:t>?</a:t>
            </a:r>
            <a:endParaRPr lang="en-US" sz="3200" dirty="0" smtClean="0"/>
          </a:p>
          <a:p>
            <a:pPr marL="0" indent="0">
              <a:buNone/>
            </a:pPr>
            <a:endParaRPr lang="en-US" sz="3200" dirty="0" smtClean="0"/>
          </a:p>
          <a:p>
            <a:pPr marL="0" indent="0">
              <a:buNone/>
            </a:pPr>
            <a:endParaRPr lang="en-US" sz="3200" dirty="0"/>
          </a:p>
          <a:p>
            <a:pPr marL="0" indent="0">
              <a:buNone/>
            </a:pPr>
            <a:r>
              <a:rPr lang="uk-UA" sz="3200" dirty="0" smtClean="0"/>
              <a:t>Хто такі впливові політичні особи (ВПО)</a:t>
            </a:r>
            <a:r>
              <a:rPr lang="en-US" sz="3200" dirty="0" smtClean="0"/>
              <a:t>?</a:t>
            </a:r>
            <a:endParaRPr lang="en-US" sz="3200" dirty="0"/>
          </a:p>
        </p:txBody>
      </p:sp>
    </p:spTree>
    <p:extLst>
      <p:ext uri="{BB962C8B-B14F-4D97-AF65-F5344CB8AC3E}">
        <p14:creationId xmlns:p14="http://schemas.microsoft.com/office/powerpoint/2010/main" val="2588965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a:lstStyle>
          <a:p>
            <a:pPr lvl="0">
              <a:defRPr/>
            </a:pPr>
            <a:r>
              <a:rPr lang="uk-UA" sz="4000" dirty="0">
                <a:solidFill>
                  <a:schemeClr val="accent2"/>
                </a:solidFill>
              </a:rPr>
              <a:t>Поняття бенефіціарного власника</a:t>
            </a:r>
            <a:endParaRPr lang="en-US" sz="2800" dirty="0">
              <a:solidFill>
                <a:srgbClr val="00B0F0"/>
              </a:solidFill>
            </a:endParaRPr>
          </a:p>
        </p:txBody>
      </p:sp>
      <p:sp>
        <p:nvSpPr>
          <p:cNvPr id="8" name="Content Placeholder 2"/>
          <p:cNvSpPr>
            <a:spLocks noGrp="1"/>
          </p:cNvSpPr>
          <p:nvPr>
            <p:ph idx="1"/>
          </p:nvPr>
        </p:nvSpPr>
        <p:spPr>
          <a:xfrm>
            <a:off x="628650" y="1825625"/>
            <a:ext cx="7886700" cy="4351338"/>
          </a:xfrm>
        </p:spPr>
        <p:txBody>
          <a:bodyPr>
            <a:normAutofit/>
          </a:bodyPr>
          <a:lstStyle/>
          <a:p>
            <a:endParaRPr lang="en-US" dirty="0" smtClean="0"/>
          </a:p>
          <a:p>
            <a:endParaRPr lang="en-US" dirty="0" smtClean="0"/>
          </a:p>
          <a:p>
            <a:endParaRPr lang="en-US" dirty="0" smtClean="0"/>
          </a:p>
        </p:txBody>
      </p:sp>
      <p:sp>
        <p:nvSpPr>
          <p:cNvPr id="2" name="TextBox 1"/>
          <p:cNvSpPr txBox="1"/>
          <p:nvPr/>
        </p:nvSpPr>
        <p:spPr>
          <a:xfrm>
            <a:off x="457200" y="1585248"/>
            <a:ext cx="8351874" cy="5016758"/>
          </a:xfrm>
          <a:prstGeom prst="rect">
            <a:avLst/>
          </a:prstGeom>
          <a:noFill/>
        </p:spPr>
        <p:txBody>
          <a:bodyPr wrap="square" rtlCol="0">
            <a:spAutoFit/>
          </a:bodyPr>
          <a:lstStyle/>
          <a:p>
            <a:r>
              <a:rPr lang="uk-UA" sz="2800" b="1" dirty="0" smtClean="0">
                <a:latin typeface="+mj-lt"/>
              </a:rPr>
              <a:t>Бенефіціарні власники і ВПО</a:t>
            </a:r>
          </a:p>
          <a:p>
            <a:pPr lvl="1"/>
            <a:endParaRPr lang="uk-UA" sz="1600" dirty="0" smtClean="0">
              <a:latin typeface="+mj-lt"/>
            </a:endParaRPr>
          </a:p>
          <a:p>
            <a:pPr lvl="1"/>
            <a:r>
              <a:rPr lang="uk-UA" sz="2400" dirty="0" smtClean="0">
                <a:latin typeface="+mj-lt"/>
              </a:rPr>
              <a:t>Компанії з прихованими бенефіціарними власниками є одними з головних </a:t>
            </a:r>
            <a:r>
              <a:rPr lang="uk-UA" sz="2400" b="1" dirty="0" smtClean="0">
                <a:latin typeface="+mj-lt"/>
              </a:rPr>
              <a:t>посібників </a:t>
            </a:r>
            <a:r>
              <a:rPr lang="uk-UA" sz="2400" dirty="0" smtClean="0">
                <a:latin typeface="+mj-lt"/>
              </a:rPr>
              <a:t>корупції</a:t>
            </a:r>
            <a:r>
              <a:rPr lang="uk-UA" sz="2400" dirty="0" smtClean="0">
                <a:latin typeface="+mj-lt"/>
              </a:rPr>
              <a:t>.</a:t>
            </a:r>
          </a:p>
          <a:p>
            <a:pPr lvl="1"/>
            <a:endParaRPr lang="uk-UA" sz="1200" dirty="0" smtClean="0">
              <a:latin typeface="+mj-lt"/>
            </a:endParaRPr>
          </a:p>
          <a:p>
            <a:pPr lvl="1"/>
            <a:endParaRPr lang="uk-UA" sz="1200" dirty="0" smtClean="0">
              <a:latin typeface="+mj-lt"/>
            </a:endParaRPr>
          </a:p>
          <a:p>
            <a:pPr lvl="1"/>
            <a:r>
              <a:rPr lang="uk-UA" sz="2400" dirty="0" smtClean="0">
                <a:latin typeface="+mj-lt"/>
              </a:rPr>
              <a:t>Кінцеве бенефіціарне володіння приховується безліччю способів</a:t>
            </a:r>
            <a:r>
              <a:rPr lang="uk-UA" sz="2400" dirty="0" smtClean="0">
                <a:latin typeface="+mj-lt"/>
              </a:rPr>
              <a:t>: </a:t>
            </a:r>
            <a:r>
              <a:rPr lang="uk-UA" sz="2400" dirty="0" smtClean="0">
                <a:latin typeface="+mj-lt"/>
              </a:rPr>
              <a:t>складна структура компанії, реєстрація в непрозорій юрисдикції, номінальні власники</a:t>
            </a:r>
            <a:r>
              <a:rPr lang="uk-UA" sz="2400" dirty="0" smtClean="0">
                <a:latin typeface="+mj-lt"/>
              </a:rPr>
              <a:t>. </a:t>
            </a:r>
          </a:p>
          <a:p>
            <a:pPr lvl="1"/>
            <a:endParaRPr lang="uk-UA" sz="1200" dirty="0" smtClean="0">
              <a:latin typeface="+mj-lt"/>
            </a:endParaRPr>
          </a:p>
          <a:p>
            <a:pPr lvl="1"/>
            <a:r>
              <a:rPr lang="uk-UA" sz="2400" dirty="0" smtClean="0">
                <a:latin typeface="+mj-lt"/>
              </a:rPr>
              <a:t>ВПО як </a:t>
            </a:r>
            <a:r>
              <a:rPr lang="uk-UA" sz="2400" dirty="0" smtClean="0">
                <a:latin typeface="+mj-lt"/>
              </a:rPr>
              <a:t>прихованих бенефіціарних власників компанії необхідно ретельно перевіряти.</a:t>
            </a:r>
          </a:p>
          <a:p>
            <a:pPr lvl="1"/>
            <a:endParaRPr lang="uk-UA" sz="2400" dirty="0" smtClean="0">
              <a:latin typeface="+mj-lt"/>
            </a:endParaRPr>
          </a:p>
          <a:p>
            <a:pPr lvl="1"/>
            <a:r>
              <a:rPr lang="uk-UA" sz="2400" dirty="0" smtClean="0">
                <a:latin typeface="+mj-lt"/>
              </a:rPr>
              <a:t>Дізнатися про те, хто є справжнім власником компанії, може бути складним завданням.</a:t>
            </a:r>
            <a:endParaRPr lang="uk-UA" sz="2400" dirty="0">
              <a:latin typeface="+mj-lt"/>
            </a:endParaRPr>
          </a:p>
        </p:txBody>
      </p:sp>
      <p:sp>
        <p:nvSpPr>
          <p:cNvPr id="5" name="Chevron 4"/>
          <p:cNvSpPr/>
          <p:nvPr/>
        </p:nvSpPr>
        <p:spPr>
          <a:xfrm>
            <a:off x="628650" y="2353779"/>
            <a:ext cx="260350" cy="27940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Chevron 5"/>
          <p:cNvSpPr/>
          <p:nvPr/>
        </p:nvSpPr>
        <p:spPr>
          <a:xfrm>
            <a:off x="628650" y="3483033"/>
            <a:ext cx="260350" cy="27940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a:off x="628650" y="4748155"/>
            <a:ext cx="260350" cy="27940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hevron 9"/>
          <p:cNvSpPr/>
          <p:nvPr/>
        </p:nvSpPr>
        <p:spPr>
          <a:xfrm>
            <a:off x="628650" y="5865460"/>
            <a:ext cx="260350" cy="279400"/>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5939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FF6F4C"/>
                </a:solidFill>
                <a:latin typeface="Lucida Sans" panose="020B0602030504020204" pitchFamily="34" charset="0"/>
                <a:ea typeface="+mj-ea"/>
                <a:cs typeface="+mj-cs"/>
              </a:defRPr>
            </a:lvl1pPr>
          </a:lstStyle>
          <a:p>
            <a:pPr lvl="0">
              <a:defRPr/>
            </a:pPr>
            <a:r>
              <a:rPr lang="uk-UA" sz="4000" dirty="0" smtClean="0"/>
              <a:t>Деякі застережні ознаки</a:t>
            </a:r>
            <a:r>
              <a:rPr lang="en-US" sz="4000" dirty="0" smtClean="0"/>
              <a:t> </a:t>
            </a:r>
            <a:endParaRPr lang="en-US" sz="4000" dirty="0" smtClean="0"/>
          </a:p>
          <a:p>
            <a:pPr lvl="0">
              <a:defRPr/>
            </a:pPr>
            <a:endParaRPr lang="en-US" sz="2800" dirty="0"/>
          </a:p>
        </p:txBody>
      </p:sp>
      <p:sp>
        <p:nvSpPr>
          <p:cNvPr id="8" name="Content Placeholder 2"/>
          <p:cNvSpPr>
            <a:spLocks noGrp="1"/>
          </p:cNvSpPr>
          <p:nvPr>
            <p:ph idx="1"/>
          </p:nvPr>
        </p:nvSpPr>
        <p:spPr>
          <a:xfrm>
            <a:off x="628650" y="1825625"/>
            <a:ext cx="7886700" cy="4351338"/>
          </a:xfrm>
        </p:spPr>
        <p:txBody>
          <a:bodyPr>
            <a:normAutofit/>
          </a:bodyPr>
          <a:lstStyle/>
          <a:p>
            <a:endParaRPr lang="en-US" dirty="0" smtClean="0"/>
          </a:p>
          <a:p>
            <a:endParaRPr lang="en-US" dirty="0" smtClean="0"/>
          </a:p>
          <a:p>
            <a:endParaRPr lang="en-US" dirty="0" smtClean="0"/>
          </a:p>
        </p:txBody>
      </p:sp>
      <p:sp>
        <p:nvSpPr>
          <p:cNvPr id="2" name="TextBox 1"/>
          <p:cNvSpPr txBox="1"/>
          <p:nvPr/>
        </p:nvSpPr>
        <p:spPr>
          <a:xfrm>
            <a:off x="1070965" y="1161089"/>
            <a:ext cx="7844435" cy="5755422"/>
          </a:xfrm>
          <a:prstGeom prst="rect">
            <a:avLst/>
          </a:prstGeom>
          <a:noFill/>
        </p:spPr>
        <p:txBody>
          <a:bodyPr wrap="square" rtlCol="0">
            <a:spAutoFit/>
          </a:bodyPr>
          <a:lstStyle/>
          <a:p>
            <a:r>
              <a:rPr lang="uk-UA" sz="2800" dirty="0" smtClean="0"/>
              <a:t>Можлива наявність у компанії прихованого бенефіціарного власника, який є ВПО</a:t>
            </a:r>
            <a:r>
              <a:rPr lang="uk-UA" sz="2800" b="1" dirty="0" smtClean="0">
                <a:latin typeface="+mj-lt"/>
              </a:rPr>
              <a:t>.</a:t>
            </a:r>
          </a:p>
          <a:p>
            <a:pPr marL="914400" lvl="1" indent="-457200">
              <a:buFont typeface="Courier New" panose="02070309020205020404" pitchFamily="49" charset="0"/>
              <a:buChar char="o"/>
            </a:pPr>
            <a:r>
              <a:rPr lang="uk-UA" sz="2600" dirty="0" smtClean="0">
                <a:latin typeface="+mj-lt"/>
              </a:rPr>
              <a:t>Складна і прихована структура власності, напр. номінальні власники, </a:t>
            </a:r>
            <a:r>
              <a:rPr lang="uk-UA" sz="2600" dirty="0" smtClean="0">
                <a:latin typeface="+mj-lt"/>
              </a:rPr>
              <a:t>офшорні секретні юрисдикції</a:t>
            </a:r>
            <a:endParaRPr lang="uk-UA" sz="2600" dirty="0" smtClean="0">
              <a:latin typeface="+mj-lt"/>
            </a:endParaRPr>
          </a:p>
          <a:p>
            <a:pPr marL="914400" lvl="1" indent="-457200">
              <a:buFont typeface="Courier New" panose="02070309020205020404" pitchFamily="49" charset="0"/>
              <a:buChar char="o"/>
            </a:pPr>
            <a:r>
              <a:rPr lang="uk-UA" sz="2600" dirty="0" smtClean="0">
                <a:latin typeface="+mj-lt"/>
              </a:rPr>
              <a:t>Юридичними власниками є близькі партнери ВПО</a:t>
            </a:r>
            <a:endParaRPr lang="uk-UA" sz="2600" dirty="0" smtClean="0">
              <a:latin typeface="+mj-lt"/>
            </a:endParaRPr>
          </a:p>
          <a:p>
            <a:pPr marL="914400" lvl="1" indent="-457200">
              <a:buFont typeface="Courier New" panose="02070309020205020404" pitchFamily="49" charset="0"/>
              <a:buChar char="o"/>
            </a:pPr>
            <a:r>
              <a:rPr lang="uk-UA" sz="2600" dirty="0" smtClean="0">
                <a:latin typeface="+mj-lt"/>
              </a:rPr>
              <a:t>Юридичні власники виглядають неправдоподібно або незвичайно</a:t>
            </a:r>
          </a:p>
          <a:p>
            <a:pPr marL="914400" lvl="1" indent="-457200">
              <a:buFont typeface="Courier New" panose="02070309020205020404" pitchFamily="49" charset="0"/>
              <a:buChar char="o"/>
            </a:pPr>
            <a:r>
              <a:rPr lang="uk-UA" sz="2600" dirty="0" smtClean="0">
                <a:latin typeface="+mj-lt"/>
              </a:rPr>
              <a:t>Спільна адреса і </a:t>
            </a:r>
            <a:r>
              <a:rPr lang="uk-UA" sz="2600" dirty="0" err="1" smtClean="0">
                <a:latin typeface="+mj-lt"/>
              </a:rPr>
              <a:t>т.п</a:t>
            </a:r>
            <a:r>
              <a:rPr lang="uk-UA" sz="2600" dirty="0" smtClean="0">
                <a:latin typeface="+mj-lt"/>
              </a:rPr>
              <a:t>. з іншою фірмою, що належить ВПО</a:t>
            </a:r>
          </a:p>
          <a:p>
            <a:pPr marL="914400" lvl="1" indent="-457200">
              <a:buFont typeface="Courier New" panose="02070309020205020404" pitchFamily="49" charset="0"/>
              <a:buChar char="o"/>
            </a:pPr>
            <a:r>
              <a:rPr lang="uk-UA" sz="2600" dirty="0" smtClean="0">
                <a:latin typeface="+mj-lt"/>
              </a:rPr>
              <a:t>Акціонером або посадовцем компанії є особа, що має родинні або інші зв'язки з ВПО</a:t>
            </a:r>
          </a:p>
          <a:p>
            <a:pPr marL="914400" lvl="1" indent="-457200">
              <a:buFont typeface="Courier New" panose="02070309020205020404" pitchFamily="49" charset="0"/>
              <a:buChar char="o"/>
            </a:pPr>
            <a:r>
              <a:rPr lang="uk-UA" sz="2600" dirty="0" smtClean="0">
                <a:latin typeface="+mj-lt"/>
              </a:rPr>
              <a:t>Чутки / розмови на ринку</a:t>
            </a:r>
            <a:endParaRPr lang="uk-UA" sz="2600" dirty="0">
              <a:latin typeface="+mj-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25" y="1095286"/>
            <a:ext cx="1006249" cy="105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50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098"/>
            <a:ext cx="7886700" cy="1325563"/>
          </a:xfrm>
        </p:spPr>
        <p:txBody>
          <a:bodyPr>
            <a:normAutofit/>
          </a:bodyPr>
          <a:lstStyle/>
          <a:p>
            <a:pPr algn="ctr"/>
            <a:r>
              <a:rPr lang="uk-UA" sz="3600" dirty="0" smtClean="0">
                <a:solidFill>
                  <a:schemeClr val="accent2"/>
                </a:solidFill>
                <a:latin typeface="Lucida Sans" panose="020B0602030504020204" pitchFamily="34" charset="0"/>
              </a:rPr>
              <a:t>Повернемось до </a:t>
            </a:r>
            <a:r>
              <a:rPr lang="uk-UA" sz="3600" dirty="0" smtClean="0">
                <a:solidFill>
                  <a:schemeClr val="accent2"/>
                </a:solidFill>
                <a:latin typeface="Lucida Sans" panose="020B0602030504020204" pitchFamily="34" charset="0"/>
              </a:rPr>
              <a:t>К</a:t>
            </a:r>
            <a:r>
              <a:rPr lang="uk-UA" sz="3600" dirty="0" smtClean="0">
                <a:solidFill>
                  <a:schemeClr val="accent2"/>
                </a:solidFill>
                <a:latin typeface="Lucida Sans" panose="020B0602030504020204" pitchFamily="34" charset="0"/>
              </a:rPr>
              <a:t>омпанії </a:t>
            </a:r>
            <a:r>
              <a:rPr lang="en-US" sz="3600" dirty="0" smtClean="0">
                <a:solidFill>
                  <a:schemeClr val="accent2"/>
                </a:solidFill>
                <a:latin typeface="Lucida Sans" panose="020B0602030504020204" pitchFamily="34" charset="0"/>
              </a:rPr>
              <a:t>4</a:t>
            </a:r>
            <a:r>
              <a:rPr lang="en-US" sz="3600" dirty="0" smtClean="0">
                <a:solidFill>
                  <a:schemeClr val="accent2"/>
                </a:solidFill>
                <a:latin typeface="Lucida Sans" panose="020B0602030504020204" pitchFamily="34" charset="0"/>
              </a:rPr>
              <a:t>…</a:t>
            </a:r>
            <a:endParaRPr lang="en-US" sz="3600" dirty="0">
              <a:solidFill>
                <a:schemeClr val="accent2"/>
              </a:solidFill>
              <a:latin typeface="Lucida Sans" panose="020B0602030504020204" pitchFamily="34" charset="0"/>
            </a:endParaRPr>
          </a:p>
        </p:txBody>
      </p:sp>
      <p:sp>
        <p:nvSpPr>
          <p:cNvPr id="3" name="Content Placeholder 2"/>
          <p:cNvSpPr>
            <a:spLocks noGrp="1"/>
          </p:cNvSpPr>
          <p:nvPr>
            <p:ph idx="1"/>
          </p:nvPr>
        </p:nvSpPr>
        <p:spPr>
          <a:xfrm>
            <a:off x="231258" y="1307805"/>
            <a:ext cx="8681483" cy="5486400"/>
          </a:xfrm>
        </p:spPr>
        <p:txBody>
          <a:bodyPr>
            <a:normAutofit/>
          </a:bodyPr>
          <a:lstStyle/>
          <a:p>
            <a:pPr marL="0" indent="0">
              <a:buNone/>
            </a:pPr>
            <a:r>
              <a:rPr lang="uk-UA" dirty="0"/>
              <a:t>К</a:t>
            </a:r>
            <a:r>
              <a:rPr lang="en-US" dirty="0" smtClean="0"/>
              <a:t>4 </a:t>
            </a:r>
            <a:r>
              <a:rPr lang="uk-UA" dirty="0" smtClean="0"/>
              <a:t>була заснована </a:t>
            </a:r>
            <a:r>
              <a:rPr lang="uk-UA" dirty="0" smtClean="0">
                <a:solidFill>
                  <a:srgbClr val="FF0000"/>
                </a:solidFill>
              </a:rPr>
              <a:t>лише за кілька місяців</a:t>
            </a:r>
            <a:r>
              <a:rPr lang="en-US" dirty="0" smtClean="0">
                <a:solidFill>
                  <a:srgbClr val="FF0000"/>
                </a:solidFill>
              </a:rPr>
              <a:t> </a:t>
            </a:r>
            <a:r>
              <a:rPr lang="uk-UA" dirty="0" smtClean="0"/>
              <a:t>до оголошення тендеру </a:t>
            </a:r>
            <a:r>
              <a:rPr lang="uk-UA" dirty="0" smtClean="0">
                <a:solidFill>
                  <a:srgbClr val="FF0000"/>
                </a:solidFill>
              </a:rPr>
              <a:t>у невеликій острівній країні.</a:t>
            </a:r>
            <a:endParaRPr lang="en-US" dirty="0" smtClean="0">
              <a:solidFill>
                <a:srgbClr val="FF0000"/>
              </a:solidFill>
            </a:endParaRPr>
          </a:p>
          <a:p>
            <a:pPr marL="0" indent="0">
              <a:buNone/>
            </a:pPr>
            <a:r>
              <a:rPr lang="uk-UA" dirty="0" smtClean="0"/>
              <a:t>Власник - </a:t>
            </a:r>
            <a:r>
              <a:rPr lang="uk-UA" dirty="0">
                <a:solidFill>
                  <a:srgbClr val="FF0000"/>
                </a:solidFill>
              </a:rPr>
              <a:t>маловідома приватна інвестиційна </a:t>
            </a:r>
            <a:r>
              <a:rPr lang="uk-UA" dirty="0" smtClean="0">
                <a:solidFill>
                  <a:srgbClr val="FF0000"/>
                </a:solidFill>
              </a:rPr>
              <a:t>компанія,</a:t>
            </a:r>
            <a:r>
              <a:rPr lang="en-US" dirty="0" smtClean="0">
                <a:solidFill>
                  <a:srgbClr val="FF0000"/>
                </a:solidFill>
              </a:rPr>
              <a:t> </a:t>
            </a:r>
            <a:r>
              <a:rPr lang="uk-UA" dirty="0" smtClean="0">
                <a:solidFill>
                  <a:srgbClr val="FF0000"/>
                </a:solidFill>
              </a:rPr>
              <a:t>зареєстрована в офшорі</a:t>
            </a:r>
            <a:r>
              <a:rPr lang="en-US" dirty="0" smtClean="0">
                <a:solidFill>
                  <a:srgbClr val="FF0000"/>
                </a:solidFill>
              </a:rPr>
              <a:t>.</a:t>
            </a:r>
            <a:endParaRPr lang="en-US" dirty="0" smtClean="0">
              <a:solidFill>
                <a:srgbClr val="FF0000"/>
              </a:solidFill>
            </a:endParaRPr>
          </a:p>
          <a:p>
            <a:pPr marL="0" indent="0">
              <a:buNone/>
            </a:pPr>
            <a:r>
              <a:rPr lang="uk-UA" dirty="0" smtClean="0"/>
              <a:t>С</a:t>
            </a:r>
            <a:r>
              <a:rPr lang="uk-UA" dirty="0" smtClean="0"/>
              <a:t>айт </a:t>
            </a:r>
            <a:r>
              <a:rPr lang="uk-UA" dirty="0" smtClean="0"/>
              <a:t>К</a:t>
            </a:r>
            <a:r>
              <a:rPr lang="en-US" dirty="0" smtClean="0"/>
              <a:t>4 </a:t>
            </a:r>
            <a:r>
              <a:rPr lang="uk-UA" dirty="0" smtClean="0"/>
              <a:t>повідомляє, що</a:t>
            </a:r>
            <a:r>
              <a:rPr lang="en-US" dirty="0" smtClean="0">
                <a:solidFill>
                  <a:srgbClr val="FF0000"/>
                </a:solidFill>
              </a:rPr>
              <a:t> </a:t>
            </a:r>
            <a:r>
              <a:rPr lang="uk-UA" dirty="0">
                <a:solidFill>
                  <a:srgbClr val="FF0000"/>
                </a:solidFill>
              </a:rPr>
              <a:t>виконавчим директором </a:t>
            </a:r>
            <a:r>
              <a:rPr lang="uk-UA" dirty="0" smtClean="0">
                <a:solidFill>
                  <a:srgbClr val="FF0000"/>
                </a:solidFill>
              </a:rPr>
              <a:t>є </a:t>
            </a:r>
            <a:r>
              <a:rPr lang="uk-UA" dirty="0">
                <a:solidFill>
                  <a:srgbClr val="FF0000"/>
                </a:solidFill>
              </a:rPr>
              <a:t>брат відставного державного </a:t>
            </a:r>
            <a:r>
              <a:rPr lang="uk-UA" dirty="0" smtClean="0">
                <a:solidFill>
                  <a:srgbClr val="FF0000"/>
                </a:solidFill>
              </a:rPr>
              <a:t>посадовця </a:t>
            </a:r>
            <a:r>
              <a:rPr lang="uk-UA" dirty="0">
                <a:solidFill>
                  <a:srgbClr val="FF0000"/>
                </a:solidFill>
              </a:rPr>
              <a:t>середньої ланки</a:t>
            </a:r>
            <a:r>
              <a:rPr lang="en-US" dirty="0" smtClean="0">
                <a:solidFill>
                  <a:srgbClr val="FF0000"/>
                </a:solidFill>
              </a:rPr>
              <a:t>.</a:t>
            </a:r>
            <a:endParaRPr lang="en-US" dirty="0" smtClean="0">
              <a:solidFill>
                <a:srgbClr val="FF0000"/>
              </a:solidFill>
            </a:endParaRPr>
          </a:p>
          <a:p>
            <a:pPr marL="0" indent="0">
              <a:buNone/>
            </a:pPr>
            <a:r>
              <a:rPr lang="uk-UA" dirty="0" smtClean="0"/>
              <a:t>НУО заявляє</a:t>
            </a:r>
            <a:r>
              <a:rPr lang="en-US" dirty="0" smtClean="0"/>
              <a:t>: </a:t>
            </a:r>
            <a:r>
              <a:rPr lang="uk-UA" dirty="0">
                <a:solidFill>
                  <a:srgbClr val="FF0000"/>
                </a:solidFill>
              </a:rPr>
              <a:t>о</a:t>
            </a:r>
            <a:r>
              <a:rPr lang="uk-UA" dirty="0" smtClean="0">
                <a:solidFill>
                  <a:srgbClr val="FF0000"/>
                </a:solidFill>
              </a:rPr>
              <a:t>соби, пов'язані</a:t>
            </a:r>
            <a:r>
              <a:rPr lang="en-US" dirty="0" smtClean="0">
                <a:solidFill>
                  <a:srgbClr val="FF0000"/>
                </a:solidFill>
              </a:rPr>
              <a:t> </a:t>
            </a:r>
            <a:r>
              <a:rPr lang="uk-UA" dirty="0" smtClean="0">
                <a:solidFill>
                  <a:srgbClr val="FF0000"/>
                </a:solidFill>
              </a:rPr>
              <a:t>з Президентом Країни А,</a:t>
            </a:r>
            <a:r>
              <a:rPr lang="en-US" dirty="0" smtClean="0"/>
              <a:t> “</a:t>
            </a:r>
            <a:r>
              <a:rPr lang="uk-UA" dirty="0" smtClean="0"/>
              <a:t>контролюють</a:t>
            </a:r>
            <a:r>
              <a:rPr lang="en-US" dirty="0" smtClean="0"/>
              <a:t>” </a:t>
            </a:r>
            <a:r>
              <a:rPr lang="uk-UA" dirty="0"/>
              <a:t>К</a:t>
            </a:r>
            <a:r>
              <a:rPr lang="en-US" dirty="0" smtClean="0"/>
              <a:t>4</a:t>
            </a:r>
            <a:r>
              <a:rPr lang="en-US" dirty="0" smtClean="0"/>
              <a:t>.</a:t>
            </a:r>
          </a:p>
          <a:p>
            <a:pPr marL="0" indent="0">
              <a:buNone/>
            </a:pPr>
            <a:r>
              <a:rPr lang="uk-UA" dirty="0" smtClean="0"/>
              <a:t>Інвестиційна компанія заявляє</a:t>
            </a:r>
            <a:r>
              <a:rPr lang="en-US" dirty="0" smtClean="0"/>
              <a:t>: </a:t>
            </a:r>
            <a:r>
              <a:rPr lang="uk-UA" dirty="0" smtClean="0"/>
              <a:t>нашими власниками є</a:t>
            </a:r>
            <a:r>
              <a:rPr lang="en-US" dirty="0" smtClean="0"/>
              <a:t> </a:t>
            </a:r>
            <a:r>
              <a:rPr lang="uk-UA" dirty="0" smtClean="0">
                <a:solidFill>
                  <a:srgbClr val="FF0000"/>
                </a:solidFill>
              </a:rPr>
              <a:t>троє</a:t>
            </a:r>
            <a:r>
              <a:rPr lang="en-US" dirty="0" smtClean="0">
                <a:solidFill>
                  <a:srgbClr val="FF0000"/>
                </a:solidFill>
              </a:rPr>
              <a:t> (</a:t>
            </a:r>
            <a:r>
              <a:rPr lang="uk-UA" dirty="0" smtClean="0">
                <a:solidFill>
                  <a:srgbClr val="FF0000"/>
                </a:solidFill>
              </a:rPr>
              <a:t>маловідомих</a:t>
            </a:r>
            <a:r>
              <a:rPr lang="en-US" dirty="0" smtClean="0">
                <a:solidFill>
                  <a:srgbClr val="FF0000"/>
                </a:solidFill>
              </a:rPr>
              <a:t>) </a:t>
            </a:r>
            <a:r>
              <a:rPr lang="uk-UA" dirty="0" smtClean="0">
                <a:solidFill>
                  <a:srgbClr val="FF0000"/>
                </a:solidFill>
              </a:rPr>
              <a:t>громадян США.</a:t>
            </a:r>
            <a:endParaRPr lang="en-US" dirty="0"/>
          </a:p>
          <a:p>
            <a:pPr marL="0" indent="0">
              <a:buNone/>
            </a:pPr>
            <a:r>
              <a:rPr lang="uk-UA" dirty="0">
                <a:solidFill>
                  <a:srgbClr val="FF0000"/>
                </a:solidFill>
              </a:rPr>
              <a:t>К</a:t>
            </a:r>
            <a:r>
              <a:rPr lang="en-US" dirty="0" smtClean="0">
                <a:solidFill>
                  <a:srgbClr val="FF0000"/>
                </a:solidFill>
              </a:rPr>
              <a:t>4 </a:t>
            </a:r>
            <a:r>
              <a:rPr lang="uk-UA" dirty="0" smtClean="0">
                <a:solidFill>
                  <a:srgbClr val="FF0000"/>
                </a:solidFill>
              </a:rPr>
              <a:t>не відповідає вимогам</a:t>
            </a:r>
            <a:r>
              <a:rPr lang="en-US" dirty="0" smtClean="0">
                <a:solidFill>
                  <a:srgbClr val="FF0000"/>
                </a:solidFill>
              </a:rPr>
              <a:t>? </a:t>
            </a:r>
            <a:r>
              <a:rPr lang="uk-UA" dirty="0">
                <a:solidFill>
                  <a:srgbClr val="FF0000"/>
                </a:solidFill>
              </a:rPr>
              <a:t>К</a:t>
            </a:r>
            <a:r>
              <a:rPr lang="en-US" dirty="0" smtClean="0">
                <a:solidFill>
                  <a:srgbClr val="FF0000"/>
                </a:solidFill>
              </a:rPr>
              <a:t>1 </a:t>
            </a:r>
            <a:r>
              <a:rPr lang="uk-UA" dirty="0" smtClean="0">
                <a:solidFill>
                  <a:srgbClr val="FF0000"/>
                </a:solidFill>
              </a:rPr>
              <a:t>і</a:t>
            </a:r>
            <a:r>
              <a:rPr lang="en-US" dirty="0" smtClean="0">
                <a:solidFill>
                  <a:srgbClr val="FF0000"/>
                </a:solidFill>
              </a:rPr>
              <a:t> </a:t>
            </a:r>
            <a:r>
              <a:rPr lang="uk-UA" dirty="0" smtClean="0">
                <a:solidFill>
                  <a:srgbClr val="FF0000"/>
                </a:solidFill>
              </a:rPr>
              <a:t>К</a:t>
            </a:r>
            <a:r>
              <a:rPr lang="en-US" dirty="0" smtClean="0">
                <a:solidFill>
                  <a:srgbClr val="FF0000"/>
                </a:solidFill>
              </a:rPr>
              <a:t>2 </a:t>
            </a:r>
            <a:r>
              <a:rPr lang="uk-UA" dirty="0" smtClean="0">
                <a:solidFill>
                  <a:srgbClr val="FF0000"/>
                </a:solidFill>
              </a:rPr>
              <a:t>запропонували</a:t>
            </a:r>
            <a:r>
              <a:rPr lang="uk-UA" dirty="0" smtClean="0">
                <a:solidFill>
                  <a:srgbClr val="FF0000"/>
                </a:solidFill>
              </a:rPr>
              <a:t> кращі умови</a:t>
            </a:r>
            <a:r>
              <a:rPr lang="en-US" dirty="0" smtClean="0">
                <a:solidFill>
                  <a:srgbClr val="FF0000"/>
                </a:solidFill>
              </a:rPr>
              <a:t>?</a:t>
            </a:r>
            <a:endParaRPr lang="en-US" dirty="0" smtClean="0">
              <a:solidFill>
                <a:srgbClr val="FF0000"/>
              </a:solidFill>
            </a:endParaRPr>
          </a:p>
        </p:txBody>
      </p:sp>
    </p:spTree>
    <p:extLst>
      <p:ext uri="{BB962C8B-B14F-4D97-AF65-F5344CB8AC3E}">
        <p14:creationId xmlns:p14="http://schemas.microsoft.com/office/powerpoint/2010/main" val="347370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uk-UA" sz="5400" dirty="0" smtClean="0">
                <a:solidFill>
                  <a:schemeClr val="accent2"/>
                </a:solidFill>
                <a:latin typeface="Lucida Sans" panose="020B0602030504020204" pitchFamily="34" charset="0"/>
              </a:rPr>
              <a:t>Обговорення</a:t>
            </a:r>
            <a:endParaRPr lang="en-US" sz="5400" dirty="0">
              <a:solidFill>
                <a:schemeClr val="accent2"/>
              </a:solidFill>
              <a:latin typeface="Lucida Sans" panose="020B0602030504020204" pitchFamily="34" charset="0"/>
            </a:endParaRPr>
          </a:p>
        </p:txBody>
      </p:sp>
    </p:spTree>
    <p:extLst>
      <p:ext uri="{BB962C8B-B14F-4D97-AF65-F5344CB8AC3E}">
        <p14:creationId xmlns:p14="http://schemas.microsoft.com/office/powerpoint/2010/main" val="2599058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895350"/>
            <a:ext cx="7886700" cy="5281613"/>
          </a:xfrm>
        </p:spPr>
        <p:txBody>
          <a:bodyPr/>
          <a:lstStyle/>
          <a:p>
            <a:pPr marL="0" indent="0" algn="ctr">
              <a:buNone/>
            </a:pPr>
            <a:endParaRPr lang="en-US" b="1" dirty="0" smtClean="0">
              <a:solidFill>
                <a:schemeClr val="accent2"/>
              </a:solidFill>
              <a:latin typeface="Lucida Sans" panose="020B0602030504020204" pitchFamily="34" charset="0"/>
            </a:endParaRPr>
          </a:p>
          <a:p>
            <a:pPr marL="0" indent="0" algn="ctr">
              <a:buNone/>
            </a:pPr>
            <a:endParaRPr lang="en-US" sz="4400" b="1" dirty="0" smtClean="0">
              <a:solidFill>
                <a:schemeClr val="accent2"/>
              </a:solidFill>
              <a:latin typeface="Lucida Sans" panose="020B0602030504020204" pitchFamily="34" charset="0"/>
            </a:endParaRPr>
          </a:p>
          <a:p>
            <a:pPr marL="0" indent="0" algn="ctr">
              <a:buNone/>
            </a:pPr>
            <a:r>
              <a:rPr lang="uk-UA" sz="4800" dirty="0" smtClean="0">
                <a:solidFill>
                  <a:schemeClr val="accent2"/>
                </a:solidFill>
                <a:latin typeface="Lucida Sans" panose="020B0602030504020204" pitchFamily="34" charset="0"/>
              </a:rPr>
              <a:t>Діяльність </a:t>
            </a:r>
            <a:r>
              <a:rPr lang="en-US" sz="4800" dirty="0" smtClean="0">
                <a:solidFill>
                  <a:schemeClr val="accent2"/>
                </a:solidFill>
                <a:latin typeface="Lucida Sans" panose="020B0602030504020204" pitchFamily="34" charset="0"/>
              </a:rPr>
              <a:t>NRGI </a:t>
            </a:r>
            <a:endParaRPr lang="en-US" sz="4800" dirty="0" smtClean="0">
              <a:solidFill>
                <a:schemeClr val="accent2"/>
              </a:solidFill>
              <a:latin typeface="Lucida Sans" panose="020B0602030504020204" pitchFamily="34" charset="0"/>
            </a:endParaRPr>
          </a:p>
          <a:p>
            <a:pPr marL="0" indent="0" algn="ctr">
              <a:buNone/>
            </a:pPr>
            <a:r>
              <a:rPr lang="uk-UA" sz="4800" dirty="0">
                <a:solidFill>
                  <a:schemeClr val="accent2"/>
                </a:solidFill>
                <a:latin typeface="Lucida Sans" panose="020B0602030504020204" pitchFamily="34" charset="0"/>
              </a:rPr>
              <a:t>з</a:t>
            </a:r>
            <a:r>
              <a:rPr lang="uk-UA" sz="4800" dirty="0" smtClean="0">
                <a:solidFill>
                  <a:schemeClr val="accent2"/>
                </a:solidFill>
                <a:latin typeface="Lucida Sans" panose="020B0602030504020204" pitchFamily="34" charset="0"/>
              </a:rPr>
              <a:t> виявлення ознак корупції</a:t>
            </a:r>
            <a:endParaRPr lang="en-US" sz="4800" dirty="0">
              <a:solidFill>
                <a:schemeClr val="accent2"/>
              </a:solidFill>
              <a:latin typeface="Lucida Sans" panose="020B0602030504020204" pitchFamily="34" charset="0"/>
            </a:endParaRPr>
          </a:p>
        </p:txBody>
      </p:sp>
    </p:spTree>
    <p:extLst>
      <p:ext uri="{BB962C8B-B14F-4D97-AF65-F5344CB8AC3E}">
        <p14:creationId xmlns:p14="http://schemas.microsoft.com/office/powerpoint/2010/main" val="226886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42" y="200210"/>
            <a:ext cx="8846288" cy="1143000"/>
          </a:xfrm>
        </p:spPr>
        <p:txBody>
          <a:bodyPr>
            <a:normAutofit fontScale="90000"/>
          </a:bodyPr>
          <a:lstStyle/>
          <a:p>
            <a:pPr>
              <a:lnSpc>
                <a:spcPct val="90000"/>
              </a:lnSpc>
            </a:pPr>
            <a:r>
              <a:rPr lang="uk-UA" dirty="0" smtClean="0"/>
              <a:t>1. </a:t>
            </a:r>
            <a:r>
              <a:rPr lang="uk-UA" dirty="0" smtClean="0"/>
              <a:t>Робота з державними та </a:t>
            </a:r>
            <a:r>
              <a:rPr lang="uk-UA" dirty="0" err="1" smtClean="0"/>
              <a:t>квазі</a:t>
            </a:r>
            <a:r>
              <a:rPr lang="uk-UA" dirty="0" smtClean="0"/>
              <a:t>-державними органами</a:t>
            </a:r>
            <a:endParaRPr lang="uk-UA" dirty="0"/>
          </a:p>
        </p:txBody>
      </p:sp>
      <p:sp>
        <p:nvSpPr>
          <p:cNvPr id="3" name="Content Placeholder 2"/>
          <p:cNvSpPr>
            <a:spLocks noGrp="1"/>
          </p:cNvSpPr>
          <p:nvPr>
            <p:ph idx="1"/>
          </p:nvPr>
        </p:nvSpPr>
        <p:spPr>
          <a:xfrm>
            <a:off x="111642" y="1387550"/>
            <a:ext cx="8846288" cy="5148904"/>
          </a:xfrm>
        </p:spPr>
        <p:txBody>
          <a:bodyPr>
            <a:noAutofit/>
          </a:bodyPr>
          <a:lstStyle/>
          <a:p>
            <a:r>
              <a:rPr lang="uk-UA" sz="2400" dirty="0" smtClean="0"/>
              <a:t>Поради щодо того, як зробите прозоре ліцензування і бенефіціарне володіння частиною галузевих законів, нормативних актів та керівних принципів (</a:t>
            </a:r>
            <a:r>
              <a:rPr lang="uk-UA" sz="2400" dirty="0" smtClean="0"/>
              <a:t>Гана, Нігерія, Монголія, Гвінея</a:t>
            </a:r>
            <a:r>
              <a:rPr lang="uk-UA" sz="2400" dirty="0" smtClean="0"/>
              <a:t>)</a:t>
            </a:r>
          </a:p>
          <a:p>
            <a:r>
              <a:rPr lang="uk-UA" sz="2400" dirty="0" smtClean="0"/>
              <a:t>Поради щодо посилення звітності країн стосовно корупції в рамках Ініціативи прозорості видобувних галузей (EITI) (</a:t>
            </a:r>
            <a:r>
              <a:rPr lang="uk-UA" sz="2400" dirty="0" smtClean="0"/>
              <a:t>приблизно 10 країн</a:t>
            </a:r>
            <a:r>
              <a:rPr lang="uk-UA" sz="2400" dirty="0" smtClean="0"/>
              <a:t>)</a:t>
            </a:r>
          </a:p>
          <a:p>
            <a:r>
              <a:rPr lang="uk-UA" sz="2400" dirty="0" smtClean="0"/>
              <a:t>Інструмент для регуляторів з виявлення та оцінки маркерів корупції в процесі надання ліцензій </a:t>
            </a:r>
            <a:r>
              <a:rPr lang="uk-UA" sz="2400" dirty="0" smtClean="0"/>
              <a:t>(</a:t>
            </a:r>
            <a:r>
              <a:rPr lang="uk-UA" sz="2400" dirty="0" smtClean="0"/>
              <a:t>Мексика, Гана</a:t>
            </a:r>
            <a:r>
              <a:rPr lang="uk-UA" sz="2400" dirty="0" smtClean="0"/>
              <a:t>)</a:t>
            </a:r>
          </a:p>
          <a:p>
            <a:r>
              <a:rPr lang="uk-UA" sz="2400" dirty="0" smtClean="0"/>
              <a:t>Поради щодо перевірки власників компаній, які подають заявку на отримання ліцензій </a:t>
            </a:r>
            <a:r>
              <a:rPr lang="uk-UA" sz="2400" dirty="0" smtClean="0"/>
              <a:t>(Ган</a:t>
            </a:r>
            <a:r>
              <a:rPr lang="uk-UA" sz="2400" dirty="0" smtClean="0"/>
              <a:t>а та </a:t>
            </a:r>
            <a:r>
              <a:rPr lang="uk-UA" sz="2400" dirty="0"/>
              <a:t>інші </a:t>
            </a:r>
            <a:r>
              <a:rPr lang="uk-UA" sz="2400" dirty="0" smtClean="0"/>
              <a:t>країни</a:t>
            </a:r>
            <a:r>
              <a:rPr lang="uk-UA" sz="2400" dirty="0" smtClean="0"/>
              <a:t>)</a:t>
            </a:r>
          </a:p>
          <a:p>
            <a:r>
              <a:rPr lang="uk-UA" sz="2400" dirty="0" smtClean="0"/>
              <a:t>Оцінки минулих раундів ліцензування на предмет управління корупційними ризиками (</a:t>
            </a:r>
            <a:r>
              <a:rPr lang="uk-UA" sz="2400" dirty="0" smtClean="0"/>
              <a:t>Ліван, Мексика, Нігерія</a:t>
            </a:r>
            <a:r>
              <a:rPr lang="uk-UA" sz="2400" dirty="0" smtClean="0"/>
              <a:t>)</a:t>
            </a:r>
            <a:endParaRPr lang="uk-UA" sz="2400" dirty="0" smtClean="0"/>
          </a:p>
        </p:txBody>
      </p:sp>
    </p:spTree>
    <p:extLst>
      <p:ext uri="{BB962C8B-B14F-4D97-AF65-F5344CB8AC3E}">
        <p14:creationId xmlns:p14="http://schemas.microsoft.com/office/powerpoint/2010/main" val="857718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t>
            </a:r>
            <a:r>
              <a:rPr lang="uk-UA" dirty="0" smtClean="0"/>
              <a:t>Робота з учасниками процесу підзвітності</a:t>
            </a:r>
            <a:endParaRPr lang="en-US" dirty="0"/>
          </a:p>
        </p:txBody>
      </p:sp>
      <p:sp>
        <p:nvSpPr>
          <p:cNvPr id="3" name="Content Placeholder 2"/>
          <p:cNvSpPr>
            <a:spLocks noGrp="1"/>
          </p:cNvSpPr>
          <p:nvPr>
            <p:ph idx="1"/>
          </p:nvPr>
        </p:nvSpPr>
        <p:spPr>
          <a:xfrm>
            <a:off x="296427" y="1600204"/>
            <a:ext cx="8601388" cy="4525963"/>
          </a:xfrm>
        </p:spPr>
        <p:txBody>
          <a:bodyPr>
            <a:normAutofit fontScale="92500" lnSpcReduction="20000"/>
          </a:bodyPr>
          <a:lstStyle/>
          <a:p>
            <a:r>
              <a:rPr lang="uk-UA" dirty="0" smtClean="0"/>
              <a:t>Навчання для журналістів, парламентаріїв, громадських організацій та антикорупційної поліції </a:t>
            </a:r>
            <a:r>
              <a:rPr lang="uk-UA" dirty="0" smtClean="0"/>
              <a:t>стосовно виявлення і розслідування ознак корупції (</a:t>
            </a:r>
            <a:r>
              <a:rPr lang="uk-UA" dirty="0" smtClean="0"/>
              <a:t>Нігерія, Танзанія, Ліван, Індонезія, Туніс та інші країни</a:t>
            </a:r>
            <a:r>
              <a:rPr lang="uk-UA" dirty="0" smtClean="0"/>
              <a:t>)</a:t>
            </a:r>
          </a:p>
          <a:p>
            <a:r>
              <a:rPr lang="uk-UA" dirty="0"/>
              <a:t>Консультації для ОГС і </a:t>
            </a:r>
            <a:r>
              <a:rPr lang="uk-UA" dirty="0" smtClean="0"/>
              <a:t>розробка інструментів для проведення </a:t>
            </a:r>
            <a:r>
              <a:rPr lang="uk-UA" dirty="0" smtClean="0"/>
              <a:t>моніторингу раундів ліцензування в режимі реального часу </a:t>
            </a:r>
            <a:r>
              <a:rPr lang="uk-UA" dirty="0" smtClean="0"/>
              <a:t>(</a:t>
            </a:r>
            <a:r>
              <a:rPr lang="uk-UA" dirty="0" smtClean="0"/>
              <a:t>Мексика, Ліван</a:t>
            </a:r>
            <a:r>
              <a:rPr lang="uk-UA" dirty="0" smtClean="0"/>
              <a:t>)</a:t>
            </a:r>
          </a:p>
          <a:p>
            <a:r>
              <a:rPr lang="uk-UA" dirty="0" smtClean="0"/>
              <a:t>Проведення галузевих оцінок корупційних  ризиків </a:t>
            </a:r>
            <a:r>
              <a:rPr lang="uk-UA" dirty="0" smtClean="0"/>
              <a:t>(</a:t>
            </a:r>
            <a:r>
              <a:rPr lang="uk-UA" dirty="0" smtClean="0"/>
              <a:t>Індонезія, Нігерія</a:t>
            </a:r>
            <a:r>
              <a:rPr lang="uk-UA" dirty="0" smtClean="0"/>
              <a:t>)</a:t>
            </a:r>
            <a:endParaRPr lang="uk-UA" dirty="0"/>
          </a:p>
        </p:txBody>
      </p:sp>
    </p:spTree>
    <p:extLst>
      <p:ext uri="{BB962C8B-B14F-4D97-AF65-F5344CB8AC3E}">
        <p14:creationId xmlns:p14="http://schemas.microsoft.com/office/powerpoint/2010/main" val="340845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4293" y="1028700"/>
            <a:ext cx="8436935" cy="5148263"/>
          </a:xfrm>
        </p:spPr>
        <p:txBody>
          <a:bodyPr>
            <a:normAutofit/>
          </a:bodyPr>
          <a:lstStyle/>
          <a:p>
            <a:pPr marL="0" indent="0">
              <a:buNone/>
            </a:pPr>
            <a:endParaRPr lang="en-US" dirty="0" smtClean="0"/>
          </a:p>
          <a:p>
            <a:pPr marL="0" indent="0" algn="ctr">
              <a:buNone/>
            </a:pPr>
            <a:r>
              <a:rPr lang="uk-UA" sz="4800" u="sng" dirty="0" smtClean="0">
                <a:solidFill>
                  <a:schemeClr val="accent2"/>
                </a:solidFill>
                <a:latin typeface="Lucida Sans" panose="020B0602030504020204" pitchFamily="34" charset="0"/>
              </a:rPr>
              <a:t>Перша сесія</a:t>
            </a:r>
            <a:r>
              <a:rPr lang="en-US" sz="4800" dirty="0" smtClean="0">
                <a:solidFill>
                  <a:schemeClr val="accent2"/>
                </a:solidFill>
                <a:latin typeface="Lucida Sans" panose="020B0602030504020204" pitchFamily="34" charset="0"/>
              </a:rPr>
              <a:t>:</a:t>
            </a:r>
          </a:p>
          <a:p>
            <a:pPr marL="0" indent="0" algn="ctr">
              <a:buNone/>
            </a:pPr>
            <a:r>
              <a:rPr lang="en-US" sz="4800" dirty="0" smtClean="0">
                <a:solidFill>
                  <a:schemeClr val="accent2"/>
                </a:solidFill>
                <a:latin typeface="Lucida Sans" panose="020B0602030504020204" pitchFamily="34" charset="0"/>
              </a:rPr>
              <a:t> </a:t>
            </a:r>
          </a:p>
          <a:p>
            <a:pPr marL="0" indent="0" algn="ctr">
              <a:buNone/>
            </a:pPr>
            <a:r>
              <a:rPr lang="uk-UA" sz="4800" dirty="0" smtClean="0">
                <a:solidFill>
                  <a:schemeClr val="accent2"/>
                </a:solidFill>
                <a:latin typeface="Lucida Sans" panose="020B0602030504020204" pitchFamily="34" charset="0"/>
              </a:rPr>
              <a:t>Ознайомлення з концепцією маркерів корупції в процесі надання ліцензій та контрактів</a:t>
            </a:r>
            <a:endParaRPr lang="en-US" sz="4800" dirty="0">
              <a:solidFill>
                <a:schemeClr val="accent2"/>
              </a:solidFill>
              <a:latin typeface="Lucida Sans" panose="020B0602030504020204" pitchFamily="34" charset="0"/>
            </a:endParaRPr>
          </a:p>
        </p:txBody>
      </p:sp>
    </p:spTree>
    <p:extLst>
      <p:ext uri="{BB962C8B-B14F-4D97-AF65-F5344CB8AC3E}">
        <p14:creationId xmlns:p14="http://schemas.microsoft.com/office/powerpoint/2010/main" val="276195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475" y="1142999"/>
            <a:ext cx="8510953" cy="5272873"/>
          </a:xfrm>
        </p:spPr>
        <p:txBody>
          <a:bodyPr>
            <a:normAutofit fontScale="62500" lnSpcReduction="20000"/>
          </a:bodyPr>
          <a:lstStyle/>
          <a:p>
            <a:pPr marL="0" indent="0">
              <a:buNone/>
            </a:pPr>
            <a:endParaRPr lang="en-GB" sz="2400" b="1" dirty="0" smtClean="0">
              <a:latin typeface="Calibri" panose="020F0502020204030204" pitchFamily="34" charset="0"/>
            </a:endParaRPr>
          </a:p>
          <a:p>
            <a:r>
              <a:rPr lang="uk-UA" sz="4600" dirty="0" smtClean="0">
                <a:latin typeface="Calibri" panose="020F0502020204030204" pitchFamily="34" charset="0"/>
              </a:rPr>
              <a:t>Участь в консультативній групі високого рівня ОЕСР з питань протидії корупції та доброчесності</a:t>
            </a:r>
            <a:r>
              <a:rPr lang="uk-UA" sz="4600" dirty="0" smtClean="0">
                <a:latin typeface="Calibri" panose="020F0502020204030204" pitchFamily="34" charset="0"/>
              </a:rPr>
              <a:t>; плани щодо обміну досвідом роботи в видобувному секторі з іншими міжнародними організаціями. </a:t>
            </a:r>
          </a:p>
          <a:p>
            <a:r>
              <a:rPr lang="uk-UA" sz="4600" dirty="0" err="1" smtClean="0">
                <a:latin typeface="Calibri" panose="020F0502020204030204" pitchFamily="34" charset="0"/>
              </a:rPr>
              <a:t>Адвокація</a:t>
            </a:r>
            <a:r>
              <a:rPr lang="uk-UA" sz="4600" dirty="0" smtClean="0">
                <a:latin typeface="Calibri" panose="020F0502020204030204" pitchFamily="34" charset="0"/>
              </a:rPr>
              <a:t> активного та ефективного застосування </a:t>
            </a:r>
            <a:r>
              <a:rPr lang="uk-UA" sz="4600" dirty="0" smtClean="0">
                <a:latin typeface="Calibri" panose="020F0502020204030204" pitchFamily="34" charset="0"/>
              </a:rPr>
              <a:t>Закону про боротьбу з зовнішньоекономічною корупцією.</a:t>
            </a:r>
            <a:endParaRPr lang="uk-UA" sz="4600" dirty="0" smtClean="0">
              <a:latin typeface="Calibri" panose="020F0502020204030204" pitchFamily="34" charset="0"/>
            </a:endParaRPr>
          </a:p>
          <a:p>
            <a:r>
              <a:rPr lang="uk-UA" sz="4600" dirty="0" smtClean="0">
                <a:latin typeface="Calibri" panose="020F0502020204030204" pitchFamily="34" charset="0"/>
              </a:rPr>
              <a:t>Дослідження міжнародних можливостей </a:t>
            </a:r>
            <a:r>
              <a:rPr lang="uk-UA" sz="4600" dirty="0" err="1" smtClean="0">
                <a:latin typeface="Calibri" panose="020F0502020204030204" pitchFamily="34" charset="0"/>
              </a:rPr>
              <a:t>клептократії</a:t>
            </a:r>
            <a:r>
              <a:rPr lang="uk-UA" sz="4600" dirty="0" smtClean="0">
                <a:latin typeface="Calibri" panose="020F0502020204030204" pitchFamily="34" charset="0"/>
              </a:rPr>
              <a:t>.</a:t>
            </a:r>
            <a:endParaRPr lang="uk-UA" sz="4600" dirty="0" smtClean="0">
              <a:latin typeface="Calibri" panose="020F0502020204030204" pitchFamily="34" charset="0"/>
            </a:endParaRPr>
          </a:p>
          <a:p>
            <a:r>
              <a:rPr lang="uk-UA" sz="4600" dirty="0" smtClean="0">
                <a:latin typeface="Calibri" panose="020F0502020204030204" pitchFamily="34" charset="0"/>
              </a:rPr>
              <a:t>Переорієнтація Ініціативи прозорості видобувних галузей на проблему глобальної корупції</a:t>
            </a:r>
            <a:r>
              <a:rPr lang="uk-UA" sz="4600" dirty="0" smtClean="0">
                <a:latin typeface="Calibri" panose="020F0502020204030204" pitchFamily="34" charset="0"/>
              </a:rPr>
              <a:t>.</a:t>
            </a:r>
          </a:p>
          <a:p>
            <a:endParaRPr lang="en-GB" sz="2000" b="1" dirty="0">
              <a:latin typeface="Calibri" panose="020F0502020204030204" pitchFamily="34" charset="0"/>
            </a:endParaRPr>
          </a:p>
        </p:txBody>
      </p:sp>
      <p:sp>
        <p:nvSpPr>
          <p:cNvPr id="4" name="Title 1"/>
          <p:cNvSpPr>
            <a:spLocks noGrp="1"/>
          </p:cNvSpPr>
          <p:nvPr>
            <p:ph type="title"/>
          </p:nvPr>
        </p:nvSpPr>
        <p:spPr>
          <a:xfrm>
            <a:off x="457200" y="228600"/>
            <a:ext cx="8229600" cy="914400"/>
          </a:xfrm>
        </p:spPr>
        <p:txBody>
          <a:bodyPr>
            <a:noAutofit/>
          </a:bodyPr>
          <a:lstStyle/>
          <a:p>
            <a:r>
              <a:rPr lang="en-GB" sz="4000" dirty="0" smtClean="0">
                <a:latin typeface="+mj-lt"/>
              </a:rPr>
              <a:t>3. </a:t>
            </a:r>
            <a:r>
              <a:rPr lang="uk-UA" sz="4000" dirty="0" smtClean="0">
                <a:latin typeface="+mj-lt"/>
              </a:rPr>
              <a:t>Робота з питань корупції</a:t>
            </a:r>
            <a:br>
              <a:rPr lang="uk-UA" sz="4000" dirty="0" smtClean="0">
                <a:latin typeface="+mj-lt"/>
              </a:rPr>
            </a:br>
            <a:r>
              <a:rPr lang="uk-UA" sz="4000" dirty="0" smtClean="0">
                <a:latin typeface="+mj-lt"/>
              </a:rPr>
              <a:t>на глобальному рівні</a:t>
            </a:r>
            <a:endParaRPr lang="uk-UA" sz="4000" dirty="0">
              <a:latin typeface="+mj-lt"/>
            </a:endParaRPr>
          </a:p>
        </p:txBody>
      </p:sp>
    </p:spTree>
    <p:extLst>
      <p:ext uri="{BB962C8B-B14F-4D97-AF65-F5344CB8AC3E}">
        <p14:creationId xmlns:p14="http://schemas.microsoft.com/office/powerpoint/2010/main" val="3883542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779" y="2563586"/>
            <a:ext cx="7772400" cy="1774825"/>
          </a:xfrm>
        </p:spPr>
        <p:txBody>
          <a:bodyPr>
            <a:normAutofit fontScale="90000"/>
          </a:bodyPr>
          <a:lstStyle/>
          <a:p>
            <a:r>
              <a:rPr lang="uk-UA" dirty="0" smtClean="0"/>
              <a:t>Дякую</a:t>
            </a:r>
            <a:r>
              <a:rPr lang="en-US" dirty="0" smtClean="0"/>
              <a:t>!</a:t>
            </a:r>
            <a:r>
              <a:rPr lang="en-US" dirty="0" smtClean="0"/>
              <a:t/>
            </a:r>
            <a:br>
              <a:rPr lang="en-US" dirty="0" smtClean="0"/>
            </a:br>
            <a:r>
              <a:rPr lang="en-US" dirty="0" smtClean="0"/>
              <a:t/>
            </a:r>
            <a:br>
              <a:rPr lang="en-US" dirty="0" smtClean="0"/>
            </a:br>
            <a:r>
              <a:rPr lang="uk-UA" sz="2000" i="1" dirty="0" smtClean="0"/>
              <a:t>Аарон </a:t>
            </a:r>
            <a:r>
              <a:rPr lang="uk-UA" sz="2000" i="1" dirty="0" err="1" smtClean="0"/>
              <a:t>Сайн</a:t>
            </a:r>
            <a:r>
              <a:rPr lang="en-US" sz="2000" i="1" dirty="0" smtClean="0"/>
              <a:t>, </a:t>
            </a:r>
            <a:r>
              <a:rPr lang="uk-UA" sz="2000" i="1" dirty="0"/>
              <a:t>провідний фахівець з належного врядування</a:t>
            </a:r>
            <a:r>
              <a:rPr lang="en-US" sz="2000" i="1" dirty="0" smtClean="0"/>
              <a:t/>
            </a:r>
            <a:br>
              <a:rPr lang="en-US" sz="2000" i="1" dirty="0" smtClean="0"/>
            </a:br>
            <a:r>
              <a:rPr lang="en-US" sz="2000" i="1" dirty="0" smtClean="0"/>
              <a:t>asayne@resourcegovernance.org</a:t>
            </a:r>
            <a:endParaRPr lang="en-US" sz="2000" i="1" dirty="0"/>
          </a:p>
        </p:txBody>
      </p:sp>
      <p:pic>
        <p:nvPicPr>
          <p:cNvPr id="1026" name="Picture 2" descr="C:\Users\agillies\Dropbox\RWI\NRGI_Logo_RGB_no_strap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355975" cy="132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07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29" y="153988"/>
            <a:ext cx="7886700" cy="1325563"/>
          </a:xfrm>
        </p:spPr>
        <p:txBody>
          <a:bodyPr/>
          <a:lstStyle/>
          <a:p>
            <a:r>
              <a:rPr lang="uk-UA" dirty="0" smtClean="0">
                <a:solidFill>
                  <a:schemeClr val="accent2"/>
                </a:solidFill>
                <a:latin typeface="Lucida Sans" panose="020B0602030504020204" pitchFamily="34" charset="0"/>
              </a:rPr>
              <a:t>Визначення корупції</a:t>
            </a:r>
            <a:endParaRPr lang="en-US" dirty="0">
              <a:solidFill>
                <a:schemeClr val="accent2"/>
              </a:solidFill>
              <a:latin typeface="Lucida Sans" panose="020B0602030504020204" pitchFamily="34" charset="0"/>
            </a:endParaRPr>
          </a:p>
        </p:txBody>
      </p:sp>
      <p:sp>
        <p:nvSpPr>
          <p:cNvPr id="3" name="Content Placeholder 2"/>
          <p:cNvSpPr>
            <a:spLocks noGrp="1"/>
          </p:cNvSpPr>
          <p:nvPr>
            <p:ph idx="1"/>
          </p:nvPr>
        </p:nvSpPr>
        <p:spPr>
          <a:xfrm>
            <a:off x="292396" y="1221582"/>
            <a:ext cx="8676167" cy="4351338"/>
          </a:xfrm>
        </p:spPr>
        <p:txBody>
          <a:bodyPr/>
          <a:lstStyle/>
          <a:p>
            <a:pPr marL="0" indent="0" algn="ctr">
              <a:buNone/>
            </a:pPr>
            <a:r>
              <a:rPr lang="uk-UA" i="1" dirty="0" smtClean="0"/>
              <a:t>“Зловживання наданими службовими повноваженнями з метою особистого збагачення”</a:t>
            </a:r>
          </a:p>
          <a:p>
            <a:pPr marL="0" lvl="0" indent="0">
              <a:buNone/>
            </a:pPr>
            <a:endParaRPr lang="uk-UA" dirty="0" smtClean="0"/>
          </a:p>
          <a:p>
            <a:pPr marL="0" lvl="0" indent="0">
              <a:buNone/>
            </a:pPr>
            <a:r>
              <a:rPr lang="uk-UA" dirty="0" smtClean="0"/>
              <a:t>Дві основні форми:</a:t>
            </a:r>
          </a:p>
          <a:p>
            <a:pPr marL="0" lvl="0" indent="0">
              <a:buNone/>
            </a:pPr>
            <a:r>
              <a:rPr lang="uk-UA" dirty="0" smtClean="0"/>
              <a:t>1. Компанії намагаються отримати несправедливу перевагу</a:t>
            </a:r>
          </a:p>
          <a:p>
            <a:pPr marL="0" lvl="0" indent="0">
              <a:buNone/>
            </a:pPr>
            <a:r>
              <a:rPr lang="uk-UA" dirty="0" smtClean="0"/>
              <a:t>2. Державні посадовці і політичні еліти намагаються використовувати цей сектор для особистої або політичної вигоди</a:t>
            </a:r>
          </a:p>
          <a:p>
            <a:endParaRPr lang="en-US" dirty="0"/>
          </a:p>
          <a:p>
            <a:pPr marL="0" indent="0">
              <a:buNone/>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779" y="5314950"/>
            <a:ext cx="2971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88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solidFill>
                  <a:schemeClr val="accent2"/>
                </a:solidFill>
                <a:latin typeface="Lucida Sans" panose="020B0602030504020204" pitchFamily="34" charset="0"/>
              </a:rPr>
              <a:t>Концепція </a:t>
            </a:r>
            <a:r>
              <a:rPr lang="en-GB" dirty="0" smtClean="0">
                <a:solidFill>
                  <a:schemeClr val="accent2"/>
                </a:solidFill>
                <a:latin typeface="Lucida Sans" panose="020B0602030504020204" pitchFamily="34" charset="0"/>
              </a:rPr>
              <a:t>“</a:t>
            </a:r>
            <a:r>
              <a:rPr lang="uk-UA" dirty="0" smtClean="0">
                <a:solidFill>
                  <a:schemeClr val="accent2"/>
                </a:solidFill>
                <a:latin typeface="Lucida Sans" panose="020B0602030504020204" pitchFamily="34" charset="0"/>
              </a:rPr>
              <a:t>маркерів корупції</a:t>
            </a:r>
            <a:r>
              <a:rPr lang="en-GB" dirty="0" smtClean="0">
                <a:solidFill>
                  <a:schemeClr val="accent2"/>
                </a:solidFill>
                <a:latin typeface="Lucida Sans" panose="020B0602030504020204" pitchFamily="34" charset="0"/>
              </a:rPr>
              <a:t>”</a:t>
            </a:r>
            <a:endParaRPr lang="en-US" dirty="0"/>
          </a:p>
        </p:txBody>
      </p:sp>
      <p:sp>
        <p:nvSpPr>
          <p:cNvPr id="3" name="Content Placeholder 2"/>
          <p:cNvSpPr>
            <a:spLocks noGrp="1"/>
          </p:cNvSpPr>
          <p:nvPr>
            <p:ph idx="1"/>
          </p:nvPr>
        </p:nvSpPr>
        <p:spPr>
          <a:xfrm>
            <a:off x="350875" y="1825625"/>
            <a:ext cx="8463516" cy="4351338"/>
          </a:xfrm>
        </p:spPr>
        <p:txBody>
          <a:bodyPr>
            <a:normAutofit fontScale="85000" lnSpcReduction="20000"/>
          </a:bodyPr>
          <a:lstStyle/>
          <a:p>
            <a:pPr marL="0" indent="0" algn="ctr">
              <a:buNone/>
            </a:pPr>
            <a:r>
              <a:rPr lang="uk-UA" sz="3200" b="1" i="1" dirty="0" smtClean="0"/>
              <a:t>Наше початкове припущення:</a:t>
            </a:r>
          </a:p>
          <a:p>
            <a:pPr marL="0" indent="0" algn="ctr">
              <a:buNone/>
            </a:pPr>
            <a:r>
              <a:rPr lang="uk-UA" sz="3200" dirty="0" smtClean="0"/>
              <a:t>Корупційні схеми можуть бути дуже складними, динамічними і прихованими.</a:t>
            </a:r>
          </a:p>
          <a:p>
            <a:pPr marL="0" indent="0" algn="ctr">
              <a:buNone/>
            </a:pPr>
            <a:r>
              <a:rPr lang="uk-UA" sz="3200" dirty="0" smtClean="0"/>
              <a:t>АЛЕ</a:t>
            </a:r>
          </a:p>
          <a:p>
            <a:pPr marL="0" indent="0" algn="ctr">
              <a:buNone/>
            </a:pPr>
            <a:r>
              <a:rPr lang="uk-UA" sz="3200" dirty="0" smtClean="0"/>
              <a:t>Корупція має певні закономірності.</a:t>
            </a:r>
          </a:p>
          <a:p>
            <a:pPr marL="0" indent="0" algn="ctr">
              <a:buNone/>
            </a:pPr>
            <a:r>
              <a:rPr lang="uk-UA" sz="3200" dirty="0" smtClean="0"/>
              <a:t>І</a:t>
            </a:r>
          </a:p>
          <a:p>
            <a:pPr marL="0" indent="0" algn="ctr">
              <a:buNone/>
            </a:pPr>
            <a:r>
              <a:rPr lang="uk-UA" sz="3200" dirty="0" smtClean="0"/>
              <a:t>Органи нагляду зможуть виявити та попередити корупцію в нафтовій, газовій та гірничодобувній галузях, якщо вони</a:t>
            </a:r>
          </a:p>
          <a:p>
            <a:pPr marL="514350" indent="-514350" algn="ctr">
              <a:buAutoNum type="arabicParenR"/>
            </a:pPr>
            <a:r>
              <a:rPr lang="uk-UA" sz="3200" dirty="0" smtClean="0"/>
              <a:t>помітять </a:t>
            </a:r>
            <a:r>
              <a:rPr lang="uk-UA" sz="3200" i="1" dirty="0" smtClean="0">
                <a:solidFill>
                  <a:srgbClr val="FF0000"/>
                </a:solidFill>
              </a:rPr>
              <a:t>застережні ознаки</a:t>
            </a:r>
            <a:r>
              <a:rPr lang="uk-UA" sz="3200" dirty="0" smtClean="0"/>
              <a:t> та</a:t>
            </a:r>
          </a:p>
          <a:p>
            <a:pPr marL="514350" indent="-514350" algn="ctr">
              <a:buAutoNum type="arabicParenR"/>
            </a:pPr>
            <a:r>
              <a:rPr lang="uk-UA" sz="3200" dirty="0" smtClean="0"/>
              <a:t>поставлять правильні </a:t>
            </a:r>
            <a:r>
              <a:rPr lang="uk-UA" sz="3200" i="1" dirty="0" smtClean="0">
                <a:solidFill>
                  <a:srgbClr val="00B050"/>
                </a:solidFill>
              </a:rPr>
              <a:t>контрольні запитання</a:t>
            </a:r>
            <a:r>
              <a:rPr lang="uk-UA" sz="3200" dirty="0" smtClean="0"/>
              <a:t>.</a:t>
            </a:r>
          </a:p>
          <a:p>
            <a:endParaRPr lang="en-US" dirty="0"/>
          </a:p>
        </p:txBody>
      </p:sp>
    </p:spTree>
    <p:extLst>
      <p:ext uri="{BB962C8B-B14F-4D97-AF65-F5344CB8AC3E}">
        <p14:creationId xmlns:p14="http://schemas.microsoft.com/office/powerpoint/2010/main" val="62707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321568" y="2064498"/>
            <a:ext cx="2236959" cy="1436174"/>
          </a:xfrm>
          <a:prstGeom prst="line">
            <a:avLst/>
          </a:prstGeom>
          <a:ln w="107950" cap="sq">
            <a:solidFill>
              <a:schemeClr val="bg2">
                <a:lumMod val="75000"/>
              </a:scheme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584448" y="3500672"/>
            <a:ext cx="1974079" cy="1545967"/>
          </a:xfrm>
          <a:prstGeom prst="line">
            <a:avLst/>
          </a:prstGeom>
          <a:ln w="107950" cap="sq">
            <a:solidFill>
              <a:schemeClr val="bg2">
                <a:lumMod val="75000"/>
              </a:schemeClr>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59840" y="4109368"/>
            <a:ext cx="3276828" cy="369332"/>
          </a:xfrm>
          <a:prstGeom prst="rect">
            <a:avLst/>
          </a:prstGeom>
          <a:noFill/>
        </p:spPr>
        <p:txBody>
          <a:bodyPr wrap="square" rtlCol="0">
            <a:spAutoFit/>
          </a:bodyPr>
          <a:lstStyle/>
          <a:p>
            <a:r>
              <a:rPr lang="uk-UA" b="1" cap="all" dirty="0" smtClean="0">
                <a:solidFill>
                  <a:prstClr val="black"/>
                </a:solidFill>
              </a:rPr>
              <a:t>Дослідження </a:t>
            </a:r>
            <a:r>
              <a:rPr lang="en-US" b="1" cap="all" dirty="0" smtClean="0">
                <a:solidFill>
                  <a:prstClr val="black"/>
                </a:solidFill>
              </a:rPr>
              <a:t>2017</a:t>
            </a:r>
            <a:r>
              <a:rPr lang="uk-UA" b="1" cap="all" dirty="0" smtClean="0">
                <a:solidFill>
                  <a:prstClr val="black"/>
                </a:solidFill>
              </a:rPr>
              <a:t> </a:t>
            </a:r>
            <a:r>
              <a:rPr lang="uk-UA" b="1" cap="all" dirty="0" err="1" smtClean="0">
                <a:solidFill>
                  <a:prstClr val="black"/>
                </a:solidFill>
              </a:rPr>
              <a:t>рОКУ</a:t>
            </a:r>
            <a:endParaRPr lang="en-US" dirty="0">
              <a:solidFill>
                <a:prstClr val="black"/>
              </a:solidFill>
            </a:endParaRPr>
          </a:p>
        </p:txBody>
      </p:sp>
      <p:sp>
        <p:nvSpPr>
          <p:cNvPr id="8" name="TextBox 7"/>
          <p:cNvSpPr txBox="1"/>
          <p:nvPr/>
        </p:nvSpPr>
        <p:spPr>
          <a:xfrm>
            <a:off x="1507751" y="2606309"/>
            <a:ext cx="2477841" cy="923330"/>
          </a:xfrm>
          <a:prstGeom prst="rect">
            <a:avLst/>
          </a:prstGeom>
          <a:noFill/>
        </p:spPr>
        <p:txBody>
          <a:bodyPr wrap="square" rtlCol="0">
            <a:spAutoFit/>
          </a:bodyPr>
          <a:lstStyle/>
          <a:p>
            <a:r>
              <a:rPr lang="en-US" b="1" cap="all" dirty="0" smtClean="0">
                <a:solidFill>
                  <a:prstClr val="black"/>
                </a:solidFill>
              </a:rPr>
              <a:t>100+ </a:t>
            </a:r>
            <a:r>
              <a:rPr lang="uk-UA" b="1" cap="all" dirty="0" smtClean="0">
                <a:solidFill>
                  <a:prstClr val="black"/>
                </a:solidFill>
              </a:rPr>
              <a:t>випадків</a:t>
            </a:r>
            <a:r>
              <a:rPr lang="en-US" b="1" cap="all" dirty="0" smtClean="0">
                <a:solidFill>
                  <a:prstClr val="black"/>
                </a:solidFill>
              </a:rPr>
              <a:t> </a:t>
            </a:r>
            <a:r>
              <a:rPr lang="uk-UA" b="1" cap="all" dirty="0" smtClean="0">
                <a:solidFill>
                  <a:prstClr val="black"/>
                </a:solidFill>
              </a:rPr>
              <a:t>в</a:t>
            </a:r>
            <a:r>
              <a:rPr lang="en-US" b="1" cap="all" dirty="0" smtClean="0">
                <a:solidFill>
                  <a:prstClr val="black"/>
                </a:solidFill>
              </a:rPr>
              <a:t> 49 </a:t>
            </a:r>
            <a:r>
              <a:rPr lang="uk-UA" b="1" cap="all" dirty="0" smtClean="0">
                <a:solidFill>
                  <a:prstClr val="black"/>
                </a:solidFill>
              </a:rPr>
              <a:t>країнах</a:t>
            </a:r>
            <a:endParaRPr lang="en-GB" b="1" cap="all" dirty="0">
              <a:solidFill>
                <a:prstClr val="black"/>
              </a:solidFill>
            </a:endParaRPr>
          </a:p>
          <a:p>
            <a:endParaRPr lang="en-US" dirty="0">
              <a:solidFill>
                <a:prstClr val="black"/>
              </a:solidFill>
            </a:endParaRPr>
          </a:p>
        </p:txBody>
      </p:sp>
      <p:pic>
        <p:nvPicPr>
          <p:cNvPr id="9" name="Picture 2" descr="http://www.freeiconspng.com/uploads/icon-case-study-3-27.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8038" y="1502812"/>
            <a:ext cx="1638179" cy="11233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cdn0.iconfinder.com/data/icons/education-15/500/exam-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9402" y="3329135"/>
            <a:ext cx="628152" cy="4961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iconsdb.com/icons/download/red/filled-flag-256.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1709" y="3183537"/>
            <a:ext cx="827693" cy="7008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ttp://findicons.com/files/icons/2711/free_icons_for_windows8_metro/512/busines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792505" y="3124461"/>
            <a:ext cx="882981" cy="69748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932688" y="4250969"/>
            <a:ext cx="2498504" cy="2017714"/>
            <a:chOff x="6728476" y="3307842"/>
            <a:chExt cx="3099365" cy="2630506"/>
          </a:xfrm>
        </p:grpSpPr>
        <p:pic>
          <p:nvPicPr>
            <p:cNvPr id="14" name="Picture 8" descr="http://www.avac.org/sites/default/files/resource-files/images/AVAC%20network%20icon.png"/>
            <p:cNvPicPr>
              <a:picLocks noChangeAspect="1" noChangeArrowheads="1"/>
            </p:cNvPicPr>
            <p:nvPr/>
          </p:nvPicPr>
          <p:blipFill>
            <a:blip r:embed="rId7" cstate="print">
              <a:duotone>
                <a:prstClr val="black"/>
                <a:srgbClr val="D9C3A5">
                  <a:tint val="50000"/>
                  <a:satMod val="180000"/>
                </a:srgbClr>
              </a:duotone>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728476" y="3307842"/>
              <a:ext cx="2963378" cy="2630506"/>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8690776" y="3869186"/>
              <a:ext cx="962107" cy="416567"/>
            </a:xfrm>
            <a:prstGeom prst="roundRect">
              <a:avLst/>
            </a:prstGeom>
            <a:solidFill>
              <a:srgbClr val="F69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TextBox 15"/>
            <p:cNvSpPr txBox="1"/>
            <p:nvPr/>
          </p:nvSpPr>
          <p:spPr>
            <a:xfrm>
              <a:off x="8836396" y="3892803"/>
              <a:ext cx="991445" cy="401251"/>
            </a:xfrm>
            <a:prstGeom prst="rect">
              <a:avLst/>
            </a:prstGeom>
            <a:noFill/>
          </p:spPr>
          <p:txBody>
            <a:bodyPr wrap="square" rtlCol="0">
              <a:spAutoFit/>
            </a:bodyPr>
            <a:lstStyle/>
            <a:p>
              <a:r>
                <a:rPr lang="en-US" sz="1400" dirty="0">
                  <a:solidFill>
                    <a:prstClr val="white"/>
                  </a:solidFill>
                </a:rPr>
                <a:t>NRGI</a:t>
              </a:r>
            </a:p>
          </p:txBody>
        </p:sp>
      </p:grpSp>
      <p:sp>
        <p:nvSpPr>
          <p:cNvPr id="17" name="TextBox 16"/>
          <p:cNvSpPr txBox="1"/>
          <p:nvPr/>
        </p:nvSpPr>
        <p:spPr>
          <a:xfrm>
            <a:off x="3257345" y="5345353"/>
            <a:ext cx="4397250" cy="923330"/>
          </a:xfrm>
          <a:prstGeom prst="rect">
            <a:avLst/>
          </a:prstGeom>
          <a:noFill/>
        </p:spPr>
        <p:txBody>
          <a:bodyPr wrap="square" rtlCol="0">
            <a:spAutoFit/>
          </a:bodyPr>
          <a:lstStyle/>
          <a:p>
            <a:pPr marL="0" lvl="1">
              <a:defRPr/>
            </a:pPr>
            <a:r>
              <a:rPr lang="uk-UA" b="1" dirty="0" smtClean="0">
                <a:solidFill>
                  <a:prstClr val="black"/>
                </a:solidFill>
              </a:rPr>
              <a:t>ГЛОБАЛЬНА АДВОКАЦІЯ І НАЦІОНАЛЬНІ ПРОГРАМИ</a:t>
            </a:r>
            <a:endParaRPr lang="en-GB" b="1" dirty="0">
              <a:solidFill>
                <a:prstClr val="black"/>
              </a:solidFill>
            </a:endParaRPr>
          </a:p>
          <a:p>
            <a:endParaRPr lang="en-US" dirty="0">
              <a:solidFill>
                <a:prstClr val="black"/>
              </a:solidFill>
            </a:endParaRPr>
          </a:p>
        </p:txBody>
      </p:sp>
      <p:sp>
        <p:nvSpPr>
          <p:cNvPr id="18" name="Title 1"/>
          <p:cNvSpPr>
            <a:spLocks noGrp="1"/>
          </p:cNvSpPr>
          <p:nvPr>
            <p:ph type="title"/>
          </p:nvPr>
        </p:nvSpPr>
        <p:spPr>
          <a:xfrm>
            <a:off x="457200" y="228600"/>
            <a:ext cx="8229600" cy="914400"/>
          </a:xfrm>
        </p:spPr>
        <p:txBody>
          <a:bodyPr>
            <a:noAutofit/>
          </a:bodyPr>
          <a:lstStyle/>
          <a:p>
            <a:pPr marL="0" indent="0"/>
            <a:r>
              <a:rPr lang="uk-UA" sz="4000" dirty="0" smtClean="0">
                <a:latin typeface="+mj-lt"/>
              </a:rPr>
              <a:t>Дослідження </a:t>
            </a:r>
            <a:r>
              <a:rPr lang="en-GB" sz="4000" dirty="0" smtClean="0">
                <a:latin typeface="+mj-lt"/>
              </a:rPr>
              <a:t>NRGI </a:t>
            </a:r>
            <a:r>
              <a:rPr lang="uk-UA" sz="4000" dirty="0" smtClean="0">
                <a:latin typeface="+mj-lt"/>
              </a:rPr>
              <a:t>стосовно маркерів корупції</a:t>
            </a:r>
            <a:endParaRPr lang="en-GB" sz="4000" dirty="0">
              <a:latin typeface="+mj-lt"/>
            </a:endParaRPr>
          </a:p>
        </p:txBody>
      </p:sp>
    </p:spTree>
    <p:extLst>
      <p:ext uri="{BB962C8B-B14F-4D97-AF65-F5344CB8AC3E}">
        <p14:creationId xmlns:p14="http://schemas.microsoft.com/office/powerpoint/2010/main" val="37360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5846073"/>
            <a:ext cx="9144000" cy="873022"/>
          </a:xfrm>
        </p:spPr>
        <p:txBody>
          <a:bodyPr>
            <a:noAutofit/>
          </a:bodyPr>
          <a:lstStyle/>
          <a:p>
            <a:pPr marL="0" indent="0" algn="ctr">
              <a:buNone/>
            </a:pPr>
            <a:r>
              <a:rPr lang="uk-UA" b="1" i="1" u="sng" dirty="0" smtClean="0">
                <a:latin typeface="+mj-lt"/>
              </a:rPr>
              <a:t>Які ознаки могли запевнити органи нагляду в необхідності додаткових перевірок</a:t>
            </a:r>
            <a:r>
              <a:rPr lang="en-US" b="1" i="1" u="sng" dirty="0" smtClean="0">
                <a:latin typeface="+mj-lt"/>
              </a:rPr>
              <a:t>?</a:t>
            </a:r>
            <a:r>
              <a:rPr lang="en-US" i="1" u="sng" dirty="0" smtClean="0">
                <a:latin typeface="+mj-lt"/>
              </a:rPr>
              <a:t> </a:t>
            </a:r>
          </a:p>
          <a:p>
            <a:pPr algn="ctr"/>
            <a:endParaRPr lang="en-US" dirty="0" smtClean="0">
              <a:latin typeface="+mj-lt"/>
            </a:endParaRPr>
          </a:p>
          <a:p>
            <a:pPr algn="ctr"/>
            <a:endParaRPr lang="en-US" dirty="0" smtClean="0">
              <a:latin typeface="+mj-lt"/>
            </a:endParaRPr>
          </a:p>
        </p:txBody>
      </p:sp>
      <p:pic>
        <p:nvPicPr>
          <p:cNvPr id="2" name="Picture 1"/>
          <p:cNvPicPr>
            <a:picLocks noChangeAspect="1"/>
          </p:cNvPicPr>
          <p:nvPr/>
        </p:nvPicPr>
        <p:blipFill>
          <a:blip r:embed="rId3"/>
          <a:stretch>
            <a:fillRect/>
          </a:stretch>
        </p:blipFill>
        <p:spPr>
          <a:xfrm>
            <a:off x="1287084" y="1436406"/>
            <a:ext cx="6289416" cy="3280919"/>
          </a:xfrm>
          <a:prstGeom prst="rect">
            <a:avLst/>
          </a:prstGeom>
        </p:spPr>
      </p:pic>
      <p:pic>
        <p:nvPicPr>
          <p:cNvPr id="3" name="Picture 2"/>
          <p:cNvPicPr>
            <a:picLocks noChangeAspect="1"/>
          </p:cNvPicPr>
          <p:nvPr/>
        </p:nvPicPr>
        <p:blipFill>
          <a:blip r:embed="rId4"/>
          <a:stretch>
            <a:fillRect/>
          </a:stretch>
        </p:blipFill>
        <p:spPr>
          <a:xfrm>
            <a:off x="6411410" y="2829315"/>
            <a:ext cx="2503815" cy="1434132"/>
          </a:xfrm>
          <a:prstGeom prst="rect">
            <a:avLst/>
          </a:prstGeom>
          <a:ln>
            <a:solidFill>
              <a:schemeClr val="tx1"/>
            </a:solidFill>
          </a:ln>
        </p:spPr>
      </p:pic>
      <p:pic>
        <p:nvPicPr>
          <p:cNvPr id="4" name="Picture 3"/>
          <p:cNvPicPr>
            <a:picLocks noChangeAspect="1"/>
          </p:cNvPicPr>
          <p:nvPr/>
        </p:nvPicPr>
        <p:blipFill rotWithShape="1">
          <a:blip r:embed="rId5"/>
          <a:srcRect b="41210"/>
          <a:stretch/>
        </p:blipFill>
        <p:spPr>
          <a:xfrm>
            <a:off x="3496968" y="4115707"/>
            <a:ext cx="2856820" cy="1203236"/>
          </a:xfrm>
          <a:prstGeom prst="rect">
            <a:avLst/>
          </a:prstGeom>
          <a:ln>
            <a:solidFill>
              <a:schemeClr val="tx1"/>
            </a:solidFill>
          </a:ln>
        </p:spPr>
      </p:pic>
      <p:pic>
        <p:nvPicPr>
          <p:cNvPr id="5" name="Picture 4"/>
          <p:cNvPicPr>
            <a:picLocks noChangeAspect="1"/>
          </p:cNvPicPr>
          <p:nvPr/>
        </p:nvPicPr>
        <p:blipFill>
          <a:blip r:embed="rId6"/>
          <a:stretch>
            <a:fillRect/>
          </a:stretch>
        </p:blipFill>
        <p:spPr>
          <a:xfrm>
            <a:off x="182141" y="4050054"/>
            <a:ext cx="2209885" cy="1334541"/>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105827" y="102245"/>
            <a:ext cx="3224134" cy="1492161"/>
          </a:xfrm>
          <a:prstGeom prst="rect">
            <a:avLst/>
          </a:prstGeom>
          <a:ln>
            <a:solidFill>
              <a:schemeClr val="tx1"/>
            </a:solidFill>
          </a:ln>
        </p:spPr>
      </p:pic>
      <p:cxnSp>
        <p:nvCxnSpPr>
          <p:cNvPr id="11" name="Straight Arrow Connector 10"/>
          <p:cNvCxnSpPr/>
          <p:nvPr/>
        </p:nvCxnSpPr>
        <p:spPr>
          <a:xfrm flipV="1">
            <a:off x="2392026" y="3682744"/>
            <a:ext cx="503316" cy="428188"/>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9" idx="2"/>
          </p:cNvCxnSpPr>
          <p:nvPr/>
        </p:nvCxnSpPr>
        <p:spPr>
          <a:xfrm flipH="1" flipV="1">
            <a:off x="1717894" y="1594406"/>
            <a:ext cx="776600" cy="1234909"/>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039775" y="3381322"/>
            <a:ext cx="457193" cy="72961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3" idx="1"/>
          </p:cNvCxnSpPr>
          <p:nvPr/>
        </p:nvCxnSpPr>
        <p:spPr>
          <a:xfrm flipV="1">
            <a:off x="4450873" y="3546381"/>
            <a:ext cx="1960537" cy="214094"/>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698726" y="28879"/>
            <a:ext cx="3216499" cy="1748547"/>
            <a:chOff x="-4504211" y="1367282"/>
            <a:chExt cx="6086765" cy="2103779"/>
          </a:xfrm>
        </p:grpSpPr>
        <p:pic>
          <p:nvPicPr>
            <p:cNvPr id="7" name="Picture 6"/>
            <p:cNvPicPr>
              <a:picLocks noChangeAspect="1"/>
            </p:cNvPicPr>
            <p:nvPr/>
          </p:nvPicPr>
          <p:blipFill rotWithShape="1">
            <a:blip r:embed="rId8"/>
            <a:srcRect t="53714"/>
            <a:stretch/>
          </p:blipFill>
          <p:spPr>
            <a:xfrm>
              <a:off x="-4504211" y="1795734"/>
              <a:ext cx="6057900" cy="1675327"/>
            </a:xfrm>
            <a:prstGeom prst="rect">
              <a:avLst/>
            </a:prstGeom>
          </p:spPr>
        </p:pic>
        <p:pic>
          <p:nvPicPr>
            <p:cNvPr id="15" name="Picture 14"/>
            <p:cNvPicPr>
              <a:picLocks noChangeAspect="1"/>
            </p:cNvPicPr>
            <p:nvPr/>
          </p:nvPicPr>
          <p:blipFill rotWithShape="1">
            <a:blip r:embed="rId8"/>
            <a:srcRect b="85602"/>
            <a:stretch/>
          </p:blipFill>
          <p:spPr>
            <a:xfrm>
              <a:off x="-4475346" y="1367282"/>
              <a:ext cx="6057900" cy="521153"/>
            </a:xfrm>
            <a:prstGeom prst="rect">
              <a:avLst/>
            </a:prstGeom>
          </p:spPr>
        </p:pic>
      </p:grpSp>
      <p:cxnSp>
        <p:nvCxnSpPr>
          <p:cNvPr id="19" name="Straight Arrow Connector 18"/>
          <p:cNvCxnSpPr>
            <a:endCxn id="7" idx="1"/>
          </p:cNvCxnSpPr>
          <p:nvPr/>
        </p:nvCxnSpPr>
        <p:spPr>
          <a:xfrm flipV="1">
            <a:off x="4925378" y="1081206"/>
            <a:ext cx="773348" cy="1747641"/>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9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k-UA" dirty="0" smtClean="0">
                <a:solidFill>
                  <a:srgbClr val="FF6F4C"/>
                </a:solidFill>
                <a:latin typeface="Lucida Sans" panose="020B0602030504020204" pitchFamily="34" charset="0"/>
              </a:rPr>
              <a:t>Наші випадки</a:t>
            </a:r>
            <a:r>
              <a:rPr lang="en-US" dirty="0">
                <a:solidFill>
                  <a:srgbClr val="FF6F4C"/>
                </a:solidFill>
              </a:rPr>
              <a:t/>
            </a:r>
            <a:br>
              <a:rPr lang="en-US" dirty="0">
                <a:solidFill>
                  <a:srgbClr val="FF6F4C"/>
                </a:solidFill>
              </a:rPr>
            </a:br>
            <a:endParaRPr lang="en-US" dirty="0"/>
          </a:p>
        </p:txBody>
      </p:sp>
      <p:sp>
        <p:nvSpPr>
          <p:cNvPr id="3" name="Content Placeholder 2"/>
          <p:cNvSpPr>
            <a:spLocks noGrp="1"/>
          </p:cNvSpPr>
          <p:nvPr>
            <p:ph idx="1"/>
          </p:nvPr>
        </p:nvSpPr>
        <p:spPr>
          <a:xfrm>
            <a:off x="372141" y="1295400"/>
            <a:ext cx="8415668" cy="4881563"/>
          </a:xfrm>
        </p:spPr>
        <p:txBody>
          <a:bodyPr>
            <a:normAutofit/>
          </a:bodyPr>
          <a:lstStyle/>
          <a:p>
            <a:endParaRPr lang="en-GB" dirty="0">
              <a:latin typeface="Calibri Light" panose="020F0302020204030204" pitchFamily="34" charset="0"/>
            </a:endParaRPr>
          </a:p>
          <a:p>
            <a:r>
              <a:rPr lang="uk-UA" dirty="0" smtClean="0">
                <a:latin typeface="Calibri Light" panose="020F0302020204030204" pitchFamily="34" charset="0"/>
              </a:rPr>
              <a:t>100+ випадків в 49 країнах, де були достовірні повідомлення про корупцію або доведені факти корупції в процесі надання ліцензій чи контрактів</a:t>
            </a:r>
          </a:p>
          <a:p>
            <a:r>
              <a:rPr lang="uk-UA" dirty="0" smtClean="0">
                <a:latin typeface="Calibri Light" panose="020F0302020204030204" pitchFamily="34" charset="0"/>
              </a:rPr>
              <a:t>Нафтова, газова та гірничодобувна галузі</a:t>
            </a:r>
          </a:p>
          <a:p>
            <a:r>
              <a:rPr lang="uk-UA" dirty="0" smtClean="0">
                <a:latin typeface="Calibri Light" panose="020F0302020204030204" pitchFamily="34" charset="0"/>
              </a:rPr>
              <a:t>Багато різних типів ліцензій та контрактів (пошуки, розвідка і видобуток, субпідряди, контракти на обслуговування, продаж і транспортування сировинних товарів, переробка)</a:t>
            </a:r>
          </a:p>
          <a:p>
            <a:r>
              <a:rPr lang="uk-UA" dirty="0" smtClean="0">
                <a:latin typeface="Calibri Light" panose="020F0302020204030204" pitchFamily="34" charset="0"/>
              </a:rPr>
              <a:t>Різні типи процедур надання ліцензій, від єдиного джерела до конкурсних торгів / аукціонів</a:t>
            </a:r>
          </a:p>
          <a:p>
            <a:endParaRPr lang="en-GB" dirty="0" smtClean="0">
              <a:latin typeface="Calibri Light" panose="020F0302020204030204" pitchFamily="34" charset="0"/>
            </a:endParaRPr>
          </a:p>
          <a:p>
            <a:endParaRPr lang="en-GB" dirty="0">
              <a:latin typeface="Calibri Light" panose="020F0302020204030204" pitchFamily="34" charset="0"/>
            </a:endParaRPr>
          </a:p>
          <a:p>
            <a:pPr marL="0" indent="0">
              <a:buNone/>
            </a:pPr>
            <a:endParaRPr lang="en-US" dirty="0"/>
          </a:p>
        </p:txBody>
      </p:sp>
    </p:spTree>
    <p:extLst>
      <p:ext uri="{BB962C8B-B14F-4D97-AF65-F5344CB8AC3E}">
        <p14:creationId xmlns:p14="http://schemas.microsoft.com/office/powerpoint/2010/main" val="231871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pPr algn="r"/>
            <a:r>
              <a:rPr lang="en-US" sz="2400" dirty="0" smtClean="0"/>
              <a:t/>
            </a:r>
            <a:br>
              <a:rPr lang="en-US" sz="2400" dirty="0" smtClean="0"/>
            </a:br>
            <a:r>
              <a:rPr lang="en-US" sz="2400" dirty="0"/>
              <a:t/>
            </a:r>
            <a:br>
              <a:rPr lang="en-US" sz="2400" dirty="0"/>
            </a:br>
            <a:r>
              <a:rPr lang="en-US" sz="2400" dirty="0" smtClean="0"/>
              <a:t/>
            </a:r>
            <a:br>
              <a:rPr lang="en-US" sz="2400" dirty="0" smtClean="0"/>
            </a:br>
            <a:r>
              <a:rPr lang="uk-UA" sz="2400" b="1" cap="all" dirty="0" smtClean="0"/>
              <a:t>12 маркерів корупції </a:t>
            </a:r>
            <a:br>
              <a:rPr lang="uk-UA" sz="2400" b="1" cap="all" dirty="0" smtClean="0"/>
            </a:br>
            <a:r>
              <a:rPr lang="uk-UA" sz="2400" b="1" cap="all" dirty="0" smtClean="0"/>
              <a:t>в процесі надання </a:t>
            </a:r>
            <a:br>
              <a:rPr lang="uk-UA" sz="2400" b="1" cap="all" dirty="0" smtClean="0"/>
            </a:br>
            <a:r>
              <a:rPr lang="uk-UA" sz="2400" b="1" cap="all" dirty="0" smtClean="0"/>
              <a:t>ліцензій та контрактів </a:t>
            </a:r>
            <a:br>
              <a:rPr lang="uk-UA" sz="2400" b="1" cap="all" dirty="0" smtClean="0"/>
            </a:br>
            <a:r>
              <a:rPr lang="uk-UA" sz="2400" b="1" cap="all" dirty="0" smtClean="0"/>
              <a:t>у видобувному секторі</a:t>
            </a:r>
            <a:r>
              <a:rPr lang="en-US" sz="2400" dirty="0" smtClean="0"/>
              <a:t/>
            </a:r>
            <a:br>
              <a:rPr lang="en-US" sz="2400" dirty="0" smtClean="0"/>
            </a:br>
            <a:r>
              <a:rPr lang="uk-UA" sz="2400" dirty="0" smtClean="0"/>
              <a:t/>
            </a:r>
            <a:br>
              <a:rPr lang="uk-UA"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a:t/>
            </a:r>
            <a:br>
              <a:rPr lang="en-US" sz="2400" dirty="0"/>
            </a:br>
            <a:r>
              <a:rPr lang="en-US" sz="2400" u="sng" dirty="0" smtClean="0">
                <a:solidFill>
                  <a:srgbClr val="00B0F0"/>
                </a:solidFill>
              </a:rPr>
              <a:t>Resourcegovernance.org</a:t>
            </a:r>
            <a:endParaRPr lang="en-US" sz="2400" u="sng" dirty="0">
              <a:solidFill>
                <a:srgbClr val="00B0F0"/>
              </a:solidFill>
            </a:endParaRPr>
          </a:p>
        </p:txBody>
      </p:sp>
      <p:pic>
        <p:nvPicPr>
          <p:cNvPr id="4" name="Picture 2" descr="Image result for red flags gillies say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4133850" cy="603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871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RGI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5499</TotalTime>
  <Words>1847</Words>
  <Application>Microsoft Office PowerPoint</Application>
  <PresentationFormat>Экран (4:3)</PresentationFormat>
  <Paragraphs>243</Paragraphs>
  <Slides>31</Slides>
  <Notes>16</Notes>
  <HiddenSlides>1</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31</vt:i4>
      </vt:variant>
    </vt:vector>
  </HeadingPairs>
  <TitlesOfParts>
    <vt:vector size="41" baseType="lpstr">
      <vt:lpstr>Arial</vt:lpstr>
      <vt:lpstr>Book Antiqua</vt:lpstr>
      <vt:lpstr>Calibri</vt:lpstr>
      <vt:lpstr>Calibri Light</vt:lpstr>
      <vt:lpstr>Courier New</vt:lpstr>
      <vt:lpstr>Lucida Sans</vt:lpstr>
      <vt:lpstr>Times New Roman</vt:lpstr>
      <vt:lpstr>Wingdings</vt:lpstr>
      <vt:lpstr>Office Theme</vt:lpstr>
      <vt:lpstr>NRGI PPT</vt:lpstr>
      <vt:lpstr>Застережні ознаки корупції в процесі надання ліцензій та контрактів у видобувному секторі  Аарон Сайн, провідний фахівець з належного врядування 15 грудня 2017 р., м.Київ </vt:lpstr>
      <vt:lpstr>Презентация PowerPoint</vt:lpstr>
      <vt:lpstr>Презентация PowerPoint</vt:lpstr>
      <vt:lpstr>Визначення корупції</vt:lpstr>
      <vt:lpstr>Концепція “маркерів корупції”</vt:lpstr>
      <vt:lpstr>Дослідження NRGI стосовно маркерів корупції</vt:lpstr>
      <vt:lpstr>Презентация PowerPoint</vt:lpstr>
      <vt:lpstr>Наші випадки </vt:lpstr>
      <vt:lpstr>   12 маркерів корупції  в процесі надання  ліцензій та контрактів  у видобувному секторі      Resourcegovernance.org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Поняття бенефіціарного власника</vt:lpstr>
      <vt:lpstr>Презентация PowerPoint</vt:lpstr>
      <vt:lpstr>Презентация PowerPoint</vt:lpstr>
      <vt:lpstr>Повернемось до Компанії 4…</vt:lpstr>
      <vt:lpstr>Презентация PowerPoint</vt:lpstr>
      <vt:lpstr>Презентация PowerPoint</vt:lpstr>
      <vt:lpstr>1. Робота з державними та квазі-державними органами</vt:lpstr>
      <vt:lpstr>2. Робота з учасниками процесу підзвітності</vt:lpstr>
      <vt:lpstr>3. Робота з питань корупції на глобальному рівні</vt:lpstr>
      <vt:lpstr>Дякую!  Аарон Сайн, провідний фахівець з належного врядування asayne@resourcegovernance.org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Corruption in Oi, Gas, Mining Sector License Allocation</dc:title>
  <dc:creator>Max George-Wagner</dc:creator>
  <cp:lastModifiedBy>Алёна</cp:lastModifiedBy>
  <cp:revision>247</cp:revision>
  <cp:lastPrinted>2017-04-10T14:29:53Z</cp:lastPrinted>
  <dcterms:created xsi:type="dcterms:W3CDTF">2017-03-23T13:40:05Z</dcterms:created>
  <dcterms:modified xsi:type="dcterms:W3CDTF">2017-12-14T22:41:32Z</dcterms:modified>
</cp:coreProperties>
</file>