
<file path=[Content_Types].xml><?xml version="1.0" encoding="utf-8"?>
<Types xmlns="http://schemas.openxmlformats.org/package/2006/content-types">
  <Default Extension="png" ContentType="image/png"/>
  <Default Extension="bin" ContentType="audio/unknown"/>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34.xml" ContentType="application/vnd.openxmlformats-officedocument.presentationml.notesSlide+xml"/>
  <Override PartName="/ppt/tags/tag33.xml" ContentType="application/vnd.openxmlformats-officedocument.presentationml.tags+xml"/>
  <Override PartName="/ppt/notesSlides/notesSlide35.xml" ContentType="application/vnd.openxmlformats-officedocument.presentationml.notesSlide+xml"/>
  <Override PartName="/ppt/tags/tag34.xml" ContentType="application/vnd.openxmlformats-officedocument.presentationml.tags+xml"/>
  <Override PartName="/ppt/notesSlides/notesSlide36.xml" ContentType="application/vnd.openxmlformats-officedocument.presentationml.notesSlide+xml"/>
  <Override PartName="/ppt/tags/tag35.xml" ContentType="application/vnd.openxmlformats-officedocument.presentationml.tags+xml"/>
  <Override PartName="/ppt/notesSlides/notesSlide37.xml" ContentType="application/vnd.openxmlformats-officedocument.presentationml.notesSlide+xml"/>
  <Override PartName="/ppt/tags/tag36.xml" ContentType="application/vnd.openxmlformats-officedocument.presentationml.tags+xml"/>
  <Override PartName="/ppt/notesSlides/notesSlide38.xml" ContentType="application/vnd.openxmlformats-officedocument.presentationml.notesSlide+xml"/>
  <Override PartName="/ppt/tags/tag3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1" r:id="rId1"/>
  </p:sldMasterIdLst>
  <p:notesMasterIdLst>
    <p:notesMasterId r:id="rId56"/>
  </p:notesMasterIdLst>
  <p:handoutMasterIdLst>
    <p:handoutMasterId r:id="rId57"/>
  </p:handoutMasterIdLst>
  <p:sldIdLst>
    <p:sldId id="258" r:id="rId2"/>
    <p:sldId id="365" r:id="rId3"/>
    <p:sldId id="347" r:id="rId4"/>
    <p:sldId id="349" r:id="rId5"/>
    <p:sldId id="424" r:id="rId6"/>
    <p:sldId id="425" r:id="rId7"/>
    <p:sldId id="423" r:id="rId8"/>
    <p:sldId id="426" r:id="rId9"/>
    <p:sldId id="558" r:id="rId10"/>
    <p:sldId id="428" r:id="rId11"/>
    <p:sldId id="433" r:id="rId12"/>
    <p:sldId id="434" r:id="rId13"/>
    <p:sldId id="436" r:id="rId14"/>
    <p:sldId id="444" r:id="rId15"/>
    <p:sldId id="448" r:id="rId16"/>
    <p:sldId id="455" r:id="rId17"/>
    <p:sldId id="559" r:id="rId18"/>
    <p:sldId id="459" r:id="rId19"/>
    <p:sldId id="462" r:id="rId20"/>
    <p:sldId id="466" r:id="rId21"/>
    <p:sldId id="472" r:id="rId22"/>
    <p:sldId id="473" r:id="rId23"/>
    <p:sldId id="477" r:id="rId24"/>
    <p:sldId id="479" r:id="rId25"/>
    <p:sldId id="483" r:id="rId26"/>
    <p:sldId id="490" r:id="rId27"/>
    <p:sldId id="494" r:id="rId28"/>
    <p:sldId id="496" r:id="rId29"/>
    <p:sldId id="499" r:id="rId30"/>
    <p:sldId id="506" r:id="rId31"/>
    <p:sldId id="507" r:id="rId32"/>
    <p:sldId id="517" r:id="rId33"/>
    <p:sldId id="518" r:id="rId34"/>
    <p:sldId id="519" r:id="rId35"/>
    <p:sldId id="522" r:id="rId36"/>
    <p:sldId id="523" r:id="rId37"/>
    <p:sldId id="525" r:id="rId38"/>
    <p:sldId id="531" r:id="rId39"/>
    <p:sldId id="532" r:id="rId40"/>
    <p:sldId id="534" r:id="rId41"/>
    <p:sldId id="536" r:id="rId42"/>
    <p:sldId id="543" r:id="rId43"/>
    <p:sldId id="547" r:id="rId44"/>
    <p:sldId id="549" r:id="rId45"/>
    <p:sldId id="550" r:id="rId46"/>
    <p:sldId id="552" r:id="rId47"/>
    <p:sldId id="560" r:id="rId48"/>
    <p:sldId id="561" r:id="rId49"/>
    <p:sldId id="562" r:id="rId50"/>
    <p:sldId id="563" r:id="rId51"/>
    <p:sldId id="564" r:id="rId52"/>
    <p:sldId id="565" r:id="rId53"/>
    <p:sldId id="566" r:id="rId54"/>
    <p:sldId id="388" r:id="rId5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B9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0" autoAdjust="0"/>
    <p:restoredTop sz="84014" autoAdjust="0"/>
  </p:normalViewPr>
  <p:slideViewPr>
    <p:cSldViewPr>
      <p:cViewPr>
        <p:scale>
          <a:sx n="70" d="100"/>
          <a:sy n="70" d="100"/>
        </p:scale>
        <p:origin x="-1308" y="-12"/>
      </p:cViewPr>
      <p:guideLst>
        <p:guide orient="horz" pos="2160"/>
        <p:guide pos="2880"/>
      </p:guideLst>
    </p:cSldViewPr>
  </p:slideViewPr>
  <p:notesTextViewPr>
    <p:cViewPr>
      <p:scale>
        <a:sx n="1" d="1"/>
        <a:sy n="1" d="1"/>
      </p:scale>
      <p:origin x="0" y="0"/>
    </p:cViewPr>
  </p:notesTextViewPr>
  <p:sorterViewPr>
    <p:cViewPr>
      <p:scale>
        <a:sx n="100" d="100"/>
        <a:sy n="100" d="100"/>
      </p:scale>
      <p:origin x="0" y="31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bauer\Desktop\Beirut%20April%2010-12\Norway%20WEO%20data.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Kuwait and Norway: Expenditure volatility</a:t>
            </a:r>
          </a:p>
        </c:rich>
      </c:tx>
      <c:layout/>
      <c:overlay val="0"/>
    </c:title>
    <c:autoTitleDeleted val="0"/>
    <c:plotArea>
      <c:layout>
        <c:manualLayout>
          <c:layoutTarget val="inner"/>
          <c:xMode val="edge"/>
          <c:yMode val="edge"/>
          <c:x val="7.0876929578717898E-2"/>
          <c:y val="9.6700596668838706E-2"/>
          <c:w val="0.68395257796165299"/>
          <c:h val="0.88927488983802705"/>
        </c:manualLayout>
      </c:layout>
      <c:lineChart>
        <c:grouping val="standard"/>
        <c:varyColors val="0"/>
        <c:ser>
          <c:idx val="0"/>
          <c:order val="0"/>
          <c:tx>
            <c:v>Norway: % expenditure change (kroners)</c:v>
          </c:tx>
          <c:marker>
            <c:symbol val="none"/>
          </c:marker>
          <c:cat>
            <c:numRef>
              <c:f>'Norway WEO data'!$G$1:$S$1</c:f>
              <c:numCache>
                <c:formatCode>General</c:formatCode>
                <c:ptCount val="13"/>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numCache>
            </c:numRef>
          </c:cat>
          <c:val>
            <c:numRef>
              <c:f>'Norway WEO data'!$G$20:$S$20</c:f>
              <c:numCache>
                <c:formatCode>General</c:formatCode>
                <c:ptCount val="13"/>
                <c:pt idx="0">
                  <c:v>5.5669048089999889</c:v>
                </c:pt>
                <c:pt idx="1">
                  <c:v>6.0597888479999931</c:v>
                </c:pt>
                <c:pt idx="2">
                  <c:v>8.2676177809999984</c:v>
                </c:pt>
                <c:pt idx="3">
                  <c:v>12.77785888</c:v>
                </c:pt>
                <c:pt idx="4">
                  <c:v>7.1941848799999786</c:v>
                </c:pt>
                <c:pt idx="5">
                  <c:v>3.1816893049999999</c:v>
                </c:pt>
                <c:pt idx="6">
                  <c:v>3.6402749380000001</c:v>
                </c:pt>
                <c:pt idx="7">
                  <c:v>6.9030615629999996</c:v>
                </c:pt>
                <c:pt idx="8">
                  <c:v>6.9545997340000003</c:v>
                </c:pt>
                <c:pt idx="9">
                  <c:v>9.2804101819999971</c:v>
                </c:pt>
                <c:pt idx="10">
                  <c:v>7.9065952150000003</c:v>
                </c:pt>
                <c:pt idx="11">
                  <c:v>5.4242506729999942</c:v>
                </c:pt>
                <c:pt idx="12">
                  <c:v>4.1821243519999891</c:v>
                </c:pt>
              </c:numCache>
            </c:numRef>
          </c:val>
          <c:smooth val="0"/>
        </c:ser>
        <c:ser>
          <c:idx val="2"/>
          <c:order val="1"/>
          <c:tx>
            <c:v>Kuwait: % expenditure change (dinars)</c:v>
          </c:tx>
          <c:spPr>
            <a:ln w="38100"/>
          </c:spPr>
          <c:marker>
            <c:symbol val="none"/>
          </c:marker>
          <c:cat>
            <c:numRef>
              <c:f>'Norway WEO data'!$G$1:$S$1</c:f>
              <c:numCache>
                <c:formatCode>General</c:formatCode>
                <c:ptCount val="13"/>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numCache>
            </c:numRef>
          </c:cat>
          <c:val>
            <c:numRef>
              <c:f>'Norway WEO data'!$G$29:$S$29</c:f>
              <c:numCache>
                <c:formatCode>General</c:formatCode>
                <c:ptCount val="13"/>
                <c:pt idx="0">
                  <c:v>0.170233463</c:v>
                </c:pt>
                <c:pt idx="1">
                  <c:v>0.412721534</c:v>
                </c:pt>
                <c:pt idx="2">
                  <c:v>8.8007736940000001</c:v>
                </c:pt>
                <c:pt idx="3">
                  <c:v>7.8222222219999944</c:v>
                </c:pt>
                <c:pt idx="4">
                  <c:v>8.8417147570000001</c:v>
                </c:pt>
                <c:pt idx="5">
                  <c:v>13.4444234</c:v>
                </c:pt>
                <c:pt idx="6">
                  <c:v>10.74945752</c:v>
                </c:pt>
                <c:pt idx="7">
                  <c:v>41.748304450000013</c:v>
                </c:pt>
                <c:pt idx="8">
                  <c:v>4.2955874529999942</c:v>
                </c:pt>
                <c:pt idx="9">
                  <c:v>63.207258639999999</c:v>
                </c:pt>
                <c:pt idx="10">
                  <c:v>-19.720157409999999</c:v>
                </c:pt>
                <c:pt idx="11">
                  <c:v>12.457205099999999</c:v>
                </c:pt>
                <c:pt idx="12">
                  <c:v>16.356465790000001</c:v>
                </c:pt>
              </c:numCache>
            </c:numRef>
          </c:val>
          <c:smooth val="0"/>
        </c:ser>
        <c:dLbls>
          <c:showLegendKey val="0"/>
          <c:showVal val="0"/>
          <c:showCatName val="0"/>
          <c:showSerName val="0"/>
          <c:showPercent val="0"/>
          <c:showBubbleSize val="0"/>
        </c:dLbls>
        <c:marker val="1"/>
        <c:smooth val="0"/>
        <c:axId val="44609536"/>
        <c:axId val="44611072"/>
      </c:lineChart>
      <c:catAx>
        <c:axId val="44609536"/>
        <c:scaling>
          <c:orientation val="minMax"/>
        </c:scaling>
        <c:delete val="0"/>
        <c:axPos val="b"/>
        <c:numFmt formatCode="General" sourceLinked="1"/>
        <c:majorTickMark val="none"/>
        <c:minorTickMark val="none"/>
        <c:tickLblPos val="nextTo"/>
        <c:crossAx val="44611072"/>
        <c:crosses val="autoZero"/>
        <c:auto val="1"/>
        <c:lblAlgn val="ctr"/>
        <c:lblOffset val="100"/>
        <c:noMultiLvlLbl val="0"/>
      </c:catAx>
      <c:valAx>
        <c:axId val="44611072"/>
        <c:scaling>
          <c:orientation val="minMax"/>
        </c:scaling>
        <c:delete val="0"/>
        <c:axPos val="l"/>
        <c:majorGridlines/>
        <c:title>
          <c:tx>
            <c:rich>
              <a:bodyPr/>
              <a:lstStyle/>
              <a:p>
                <a:pPr>
                  <a:defRPr/>
                </a:pPr>
                <a:r>
                  <a:rPr lang="en-US" dirty="0"/>
                  <a:t>% change</a:t>
                </a:r>
              </a:p>
            </c:rich>
          </c:tx>
          <c:layout/>
          <c:overlay val="0"/>
        </c:title>
        <c:numFmt formatCode="General" sourceLinked="1"/>
        <c:majorTickMark val="none"/>
        <c:minorTickMark val="none"/>
        <c:tickLblPos val="nextTo"/>
        <c:crossAx val="44609536"/>
        <c:crosses val="autoZero"/>
        <c:crossBetween val="between"/>
      </c:valAx>
    </c:plotArea>
    <c:legend>
      <c:legendPos val="r"/>
      <c:legendEntry>
        <c:idx val="0"/>
        <c:txPr>
          <a:bodyPr/>
          <a:lstStyle/>
          <a:p>
            <a:pPr>
              <a:defRPr sz="1600" b="1"/>
            </a:pPr>
            <a:endParaRPr lang="en-US"/>
          </a:p>
        </c:txPr>
      </c:legendEntry>
      <c:legendEntry>
        <c:idx val="1"/>
        <c:txPr>
          <a:bodyPr/>
          <a:lstStyle/>
          <a:p>
            <a:pPr>
              <a:defRPr sz="1600" b="1"/>
            </a:pPr>
            <a:endParaRPr lang="en-US"/>
          </a:p>
        </c:txPr>
      </c:legendEntry>
      <c:layout>
        <c:manualLayout>
          <c:xMode val="edge"/>
          <c:yMode val="edge"/>
          <c:x val="0.74635493126918495"/>
          <c:y val="0.43293587379783599"/>
          <c:w val="0.24517049245962899"/>
          <c:h val="0.34550080788160897"/>
        </c:manualLayout>
      </c:layout>
      <c:overlay val="0"/>
    </c:legend>
    <c:plotVisOnly val="1"/>
    <c:dispBlanksAs val="gap"/>
    <c:showDLblsOverMax val="0"/>
  </c:chart>
  <c:spPr>
    <a:solidFill>
      <a:sysClr val="window" lastClr="FFFFFF"/>
    </a:solidFill>
  </c:sp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570B8211-5805-4E69-85C7-0E9A0BD49614}" type="datetimeFigureOut">
              <a:rPr lang="en-US" smtClean="0"/>
              <a:t>9/17/2014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3D23FBF0-286E-4D87-B6FA-01961DA6995F}" type="slidenum">
              <a:rPr lang="en-US" smtClean="0"/>
              <a:t>‹#›</a:t>
            </a:fld>
            <a:endParaRPr lang="en-US"/>
          </a:p>
        </p:txBody>
      </p:sp>
    </p:spTree>
    <p:extLst>
      <p:ext uri="{BB962C8B-B14F-4D97-AF65-F5344CB8AC3E}">
        <p14:creationId xmlns:p14="http://schemas.microsoft.com/office/powerpoint/2010/main" val="19628761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24CBC8FB-A1C9-45F1-8780-1C36373D3B67}" type="datetimeFigureOut">
              <a:rPr lang="en-US" smtClean="0"/>
              <a:t>9/17/2014</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9D458A91-00CE-4C8F-B5F2-8D10A42C602C}" type="slidenum">
              <a:rPr lang="en-US" smtClean="0"/>
              <a:t>‹#›</a:t>
            </a:fld>
            <a:endParaRPr lang="en-US"/>
          </a:p>
        </p:txBody>
      </p:sp>
    </p:spTree>
    <p:extLst>
      <p:ext uri="{BB962C8B-B14F-4D97-AF65-F5344CB8AC3E}">
        <p14:creationId xmlns:p14="http://schemas.microsoft.com/office/powerpoint/2010/main" val="43616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revenuewatch.org/contractsconfidential"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1</a:t>
            </a:fld>
            <a:endParaRPr lang="en-US" dirty="0" smtClean="0">
              <a:solidFill>
                <a:prstClr val="black"/>
              </a:solidFill>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800" u="sng" dirty="0" smtClean="0"/>
              <a:t>Key Messages</a:t>
            </a:r>
          </a:p>
          <a:p>
            <a:pPr marL="285750" indent="-285750" eaLnBrk="1" hangingPunct="1">
              <a:spcBef>
                <a:spcPct val="0"/>
              </a:spcBef>
              <a:buFont typeface="Arial" pitchFamily="34" charset="0"/>
              <a:buChar char="•"/>
            </a:pPr>
            <a:r>
              <a:rPr lang="en-US" altLang="en-US" sz="1800" u="none" dirty="0" smtClean="0"/>
              <a:t>This</a:t>
            </a:r>
            <a:r>
              <a:rPr lang="en-US" altLang="en-US" sz="1800" u="none" baseline="0" dirty="0" smtClean="0"/>
              <a:t> country example demonstrates the impact of  how having poor allocation of rights policies could impact both local and national interests.</a:t>
            </a:r>
          </a:p>
          <a:p>
            <a:pPr marL="285750" indent="-285750" eaLnBrk="1" hangingPunct="1">
              <a:spcBef>
                <a:spcPct val="0"/>
              </a:spcBef>
              <a:buFont typeface="Arial" pitchFamily="34" charset="0"/>
              <a:buChar char="•"/>
            </a:pPr>
            <a:r>
              <a:rPr lang="en-US" altLang="en-US" sz="1800" u="none" baseline="0" dirty="0" smtClean="0"/>
              <a:t>The inner red and green show the proportion of ownership shared between the </a:t>
            </a:r>
            <a:r>
              <a:rPr lang="en-US" altLang="en-US" sz="1800" dirty="0" smtClean="0"/>
              <a:t>Azerbaijani International Mineral Resources Operating Company, Ltd (AIMROC) and the Azeri </a:t>
            </a:r>
            <a:r>
              <a:rPr lang="en-US" altLang="en-US" sz="1800" dirty="0" err="1" smtClean="0"/>
              <a:t>Govt</a:t>
            </a:r>
            <a:endParaRPr lang="en-US" altLang="en-US" sz="1800" dirty="0" smtClean="0"/>
          </a:p>
          <a:p>
            <a:pPr marL="285750" indent="-285750" eaLnBrk="1" hangingPunct="1">
              <a:spcBef>
                <a:spcPct val="0"/>
              </a:spcBef>
              <a:buFont typeface="Arial" pitchFamily="34" charset="0"/>
              <a:buChar char="•"/>
            </a:pPr>
            <a:r>
              <a:rPr lang="en-US" altLang="en-US" sz="1800" u="none" dirty="0" smtClean="0"/>
              <a:t>The outer blue</a:t>
            </a:r>
            <a:r>
              <a:rPr lang="en-US" altLang="en-US" sz="1800" u="none" baseline="0" dirty="0" smtClean="0"/>
              <a:t> circle shows the  4 shell companies which constitute the shareholders of AIMROC</a:t>
            </a:r>
          </a:p>
          <a:p>
            <a:pPr marL="285750" indent="-285750" eaLnBrk="1" hangingPunct="1">
              <a:spcBef>
                <a:spcPct val="0"/>
              </a:spcBef>
              <a:buFont typeface="Arial" pitchFamily="34" charset="0"/>
              <a:buChar char="•"/>
            </a:pPr>
            <a:r>
              <a:rPr lang="en-US" altLang="en-US" sz="1800" u="none" baseline="0" dirty="0" smtClean="0"/>
              <a:t>On click the beneficial ownership chain of </a:t>
            </a:r>
            <a:r>
              <a:rPr lang="en-US" altLang="en-US" sz="1800" u="none" baseline="0" dirty="0" err="1" smtClean="0"/>
              <a:t>globex</a:t>
            </a:r>
            <a:r>
              <a:rPr lang="en-US" altLang="en-US" sz="1800" u="none" baseline="0" dirty="0" smtClean="0"/>
              <a:t> </a:t>
            </a:r>
            <a:r>
              <a:rPr lang="en-US" altLang="en-US" sz="1800" u="none" baseline="0" dirty="0" err="1" smtClean="0"/>
              <a:t>corp</a:t>
            </a:r>
            <a:r>
              <a:rPr lang="en-US" altLang="en-US" sz="1800" u="none" baseline="0" dirty="0" smtClean="0"/>
              <a:t> one of the shareholders of AIMROC is revealed to be tied to the ruling </a:t>
            </a:r>
            <a:r>
              <a:rPr lang="en-US" altLang="en-US" sz="1800" u="none" baseline="0" dirty="0" err="1" smtClean="0"/>
              <a:t>Aliyev</a:t>
            </a:r>
            <a:r>
              <a:rPr lang="en-US" altLang="en-US" sz="1800" u="none" baseline="0" dirty="0" smtClean="0"/>
              <a:t> family of Azerbaijan </a:t>
            </a:r>
          </a:p>
          <a:p>
            <a:pPr marL="285750" indent="-285750" eaLnBrk="1" hangingPunct="1">
              <a:spcBef>
                <a:spcPct val="0"/>
              </a:spcBef>
              <a:buFont typeface="Arial" pitchFamily="34" charset="0"/>
              <a:buChar char="•"/>
            </a:pPr>
            <a:endParaRPr lang="en-US" altLang="en-US" sz="1800" u="sng" baseline="0" dirty="0" smtClean="0"/>
          </a:p>
          <a:p>
            <a:pPr marL="285750" indent="-285750" eaLnBrk="1" hangingPunct="1">
              <a:spcBef>
                <a:spcPct val="0"/>
              </a:spcBef>
              <a:buFont typeface="Arial" pitchFamily="34" charset="0"/>
              <a:buChar char="•"/>
            </a:pPr>
            <a:r>
              <a:rPr lang="en-US" altLang="en-US" sz="1800" u="sng" dirty="0" smtClean="0"/>
              <a:t>BACKGROUND</a:t>
            </a:r>
          </a:p>
          <a:p>
            <a:pPr eaLnBrk="1" hangingPunct="1">
              <a:spcBef>
                <a:spcPct val="0"/>
              </a:spcBef>
            </a:pPr>
            <a:r>
              <a:rPr lang="en-US" altLang="en-US" sz="1200" dirty="0" smtClean="0"/>
              <a:t>In</a:t>
            </a:r>
            <a:r>
              <a:rPr lang="en-US" altLang="en-US" sz="1200" baseline="0" dirty="0" smtClean="0"/>
              <a:t> 2007 the Government of Azerbaijan, </a:t>
            </a:r>
            <a:r>
              <a:rPr lang="en-US" altLang="en-US" dirty="0" smtClean="0"/>
              <a:t>awarded 30-year leases on mineral fields </a:t>
            </a:r>
            <a:r>
              <a:rPr lang="en-US" altLang="en-US" sz="1200" dirty="0" smtClean="0"/>
              <a:t>valued at $2.5 billion in </a:t>
            </a:r>
            <a:r>
              <a:rPr lang="en-US" altLang="en-US" sz="1200" dirty="0" err="1" smtClean="0"/>
              <a:t>Chovdar</a:t>
            </a:r>
            <a:r>
              <a:rPr lang="en-US" altLang="en-US" sz="1200" dirty="0" smtClean="0"/>
              <a:t> (and five other sites), to the Azerbaijani International Mineral Resources Operating Company, Ltd (AIMROC). </a:t>
            </a:r>
            <a:r>
              <a:rPr lang="en-US" altLang="en-US" sz="1200" dirty="0" err="1" smtClean="0"/>
              <a:t>Chovdar</a:t>
            </a:r>
            <a:r>
              <a:rPr lang="en-US" altLang="en-US" sz="1200" dirty="0" smtClean="0"/>
              <a:t> is in the Nagorno-Karabakh region of Azerbaijan, which has been ravaged by years of war with Armenia. </a:t>
            </a:r>
            <a:r>
              <a:rPr lang="en-US" altLang="en-US" sz="1800" dirty="0" smtClean="0"/>
              <a:t>The consortium was formed by a 2006 presidential decree . AIMROC -- which controls a 70 percent stake in the mines, while the Azerbaijan government controls 30 percent -- has been building the infrastructure for the </a:t>
            </a:r>
            <a:r>
              <a:rPr lang="en-US" altLang="en-US" sz="1800" dirty="0" err="1" smtClean="0"/>
              <a:t>Chovdar</a:t>
            </a:r>
            <a:r>
              <a:rPr lang="en-US" altLang="en-US" sz="1800" dirty="0" smtClean="0"/>
              <a:t> mine and is expected to begin production this year. The contracts were awarded to AIMROC  hastily and over the objections expressed by many members of parliament during hearings held in June 2007. Lawmakers complained that the consortium's ownership was opaque; that the contract was awarded in violation of bidding procedures; that none of the companies had any history of mining; and that the deal was contrary to Azerbaijan's national interests.</a:t>
            </a:r>
          </a:p>
          <a:p>
            <a:pPr eaLnBrk="1" hangingPunct="1">
              <a:spcBef>
                <a:spcPct val="0"/>
              </a:spcBef>
            </a:pPr>
            <a:endParaRPr lang="en-US" altLang="en-US" sz="1800" dirty="0" smtClean="0"/>
          </a:p>
          <a:p>
            <a:pPr eaLnBrk="1" hangingPunct="1">
              <a:spcBef>
                <a:spcPct val="0"/>
              </a:spcBef>
            </a:pPr>
            <a:r>
              <a:rPr lang="en-US" altLang="en-US" sz="1800" dirty="0" smtClean="0"/>
              <a:t>During the hearings, deputy </a:t>
            </a:r>
            <a:r>
              <a:rPr lang="en-US" altLang="en-US" sz="1800" dirty="0" err="1" smtClean="0"/>
              <a:t>Valeh</a:t>
            </a:r>
            <a:r>
              <a:rPr lang="en-US" altLang="en-US" sz="1800" dirty="0" smtClean="0"/>
              <a:t> </a:t>
            </a:r>
            <a:r>
              <a:rPr lang="en-US" altLang="en-US" sz="1800" dirty="0" err="1" smtClean="0"/>
              <a:t>Aleskerov</a:t>
            </a:r>
            <a:r>
              <a:rPr lang="en-US" altLang="en-US" sz="1800" dirty="0" smtClean="0"/>
              <a:t>, chairman of the parliamentary Natural Resources Committee, defended the deal. He said the creation of offshore companies was "a common practice around the world" and that no tender was issued because of the uncertainty about how much mineral wealth there was. Instead, he said, the government held talks directly with potential investors.</a:t>
            </a:r>
          </a:p>
          <a:p>
            <a:pPr eaLnBrk="1" hangingPunct="1">
              <a:spcBef>
                <a:spcPct val="0"/>
              </a:spcBef>
            </a:pPr>
            <a:endParaRPr lang="en-US" altLang="en-US" sz="1800" dirty="0" smtClean="0"/>
          </a:p>
          <a:p>
            <a:pPr eaLnBrk="1" hangingPunct="1">
              <a:spcBef>
                <a:spcPct val="0"/>
              </a:spcBef>
            </a:pPr>
            <a:r>
              <a:rPr lang="en-US" altLang="en-US" sz="1800" dirty="0" smtClean="0"/>
              <a:t>Meanwhile </a:t>
            </a:r>
            <a:r>
              <a:rPr lang="en-US" altLang="en-US" sz="1800" baseline="0" dirty="0" smtClean="0"/>
              <a:t>AIMROC relations in </a:t>
            </a:r>
            <a:r>
              <a:rPr lang="en-US" altLang="en-US" sz="1800" dirty="0" err="1" smtClean="0"/>
              <a:t>Chovdar</a:t>
            </a:r>
            <a:r>
              <a:rPr lang="en-US" altLang="en-US" sz="1800" dirty="0" smtClean="0"/>
              <a:t> with locals</a:t>
            </a:r>
            <a:r>
              <a:rPr lang="en-US" altLang="en-US" sz="1800" baseline="0" dirty="0" smtClean="0"/>
              <a:t> have also suffered as </a:t>
            </a:r>
            <a:r>
              <a:rPr lang="en-US" altLang="en-US" sz="1800" dirty="0" smtClean="0"/>
              <a:t>residents accuse</a:t>
            </a:r>
            <a:r>
              <a:rPr lang="en-US" altLang="en-US" sz="1800" baseline="0" dirty="0" smtClean="0"/>
              <a:t>  them of various abuses including land and resource grabs. </a:t>
            </a:r>
            <a:r>
              <a:rPr lang="en-US" altLang="en-US" sz="1800" dirty="0" smtClean="0"/>
              <a:t>AIMROC, widely thought by angry </a:t>
            </a:r>
            <a:r>
              <a:rPr lang="en-US" altLang="en-US" sz="1800" dirty="0" err="1" smtClean="0"/>
              <a:t>Chovdar</a:t>
            </a:r>
            <a:r>
              <a:rPr lang="en-US" altLang="en-US" sz="1800" dirty="0" smtClean="0"/>
              <a:t> residents to be a British company, is in fact owned by four separate shells, only one of which (</a:t>
            </a:r>
            <a:r>
              <a:rPr lang="en-US" altLang="en-US" sz="1800" dirty="0" err="1" smtClean="0"/>
              <a:t>Globex</a:t>
            </a:r>
            <a:r>
              <a:rPr lang="en-US" altLang="en-US" sz="1800" dirty="0" smtClean="0"/>
              <a:t> International) is British. All four are shell companies that, according to Azerbaijani officials, were set up specifically for this deal. It is unclear if any of them have any mining experience or other mining projects. </a:t>
            </a:r>
          </a:p>
          <a:p>
            <a:pPr eaLnBrk="1" hangingPunct="1">
              <a:spcBef>
                <a:spcPct val="0"/>
              </a:spcBef>
            </a:pPr>
            <a:endParaRPr lang="en-US" altLang="en-US" sz="1800" dirty="0" smtClean="0"/>
          </a:p>
          <a:p>
            <a:pPr eaLnBrk="1" hangingPunct="1">
              <a:spcBef>
                <a:spcPct val="0"/>
              </a:spcBef>
            </a:pPr>
            <a:r>
              <a:rPr lang="en-US" altLang="en-US" sz="1800" b="1" dirty="0" smtClean="0"/>
              <a:t>(On click)</a:t>
            </a:r>
            <a:r>
              <a:rPr lang="en-US" altLang="en-US" sz="1800" b="1" baseline="0" dirty="0" smtClean="0"/>
              <a:t> </a:t>
            </a:r>
            <a:r>
              <a:rPr lang="en-US" altLang="en-US" sz="1800" baseline="0" dirty="0" smtClean="0"/>
              <a:t>an investigations over several years by Azeri investigative reporters </a:t>
            </a:r>
            <a:r>
              <a:rPr lang="en-US" altLang="en-US" sz="1800" dirty="0" smtClean="0"/>
              <a:t> found that </a:t>
            </a:r>
            <a:r>
              <a:rPr lang="en-US" altLang="en-US" sz="1800" dirty="0" err="1" smtClean="0"/>
              <a:t>Globex</a:t>
            </a:r>
            <a:r>
              <a:rPr lang="en-US" altLang="en-US" sz="1800" dirty="0" smtClean="0"/>
              <a:t> International was itself owned by three Panama-registered companies, each of which listed </a:t>
            </a:r>
            <a:r>
              <a:rPr lang="en-US" altLang="en-US" sz="1800" dirty="0" err="1" smtClean="0"/>
              <a:t>Leyla</a:t>
            </a:r>
            <a:r>
              <a:rPr lang="en-US" altLang="en-US" sz="1800" dirty="0" smtClean="0"/>
              <a:t> and </a:t>
            </a:r>
            <a:r>
              <a:rPr lang="en-US" altLang="en-US" sz="1800" dirty="0" err="1" smtClean="0"/>
              <a:t>Arzu</a:t>
            </a:r>
            <a:r>
              <a:rPr lang="en-US" altLang="en-US" sz="1800" dirty="0" smtClean="0"/>
              <a:t> </a:t>
            </a:r>
            <a:r>
              <a:rPr lang="en-US" altLang="en-US" sz="1800" dirty="0" err="1" smtClean="0"/>
              <a:t>Aliyeva</a:t>
            </a:r>
            <a:r>
              <a:rPr lang="en-US" altLang="en-US" sz="1800" dirty="0" smtClean="0"/>
              <a:t> and Olivier </a:t>
            </a:r>
            <a:r>
              <a:rPr lang="en-US" altLang="en-US" sz="1800" dirty="0" err="1" smtClean="0"/>
              <a:t>Mestelan</a:t>
            </a:r>
            <a:r>
              <a:rPr lang="en-US" altLang="en-US" sz="1800" dirty="0" smtClean="0"/>
              <a:t> as senior managers. </a:t>
            </a:r>
            <a:r>
              <a:rPr lang="en-US" altLang="en-US" sz="1800" dirty="0" err="1" smtClean="0"/>
              <a:t>Leyla</a:t>
            </a:r>
            <a:r>
              <a:rPr lang="en-US" altLang="en-US" sz="1800" dirty="0" smtClean="0"/>
              <a:t> and </a:t>
            </a:r>
            <a:r>
              <a:rPr lang="en-US" altLang="en-US" sz="1800" dirty="0" err="1" smtClean="0"/>
              <a:t>Arzu</a:t>
            </a:r>
            <a:r>
              <a:rPr lang="en-US" altLang="en-US" sz="1800" dirty="0" smtClean="0"/>
              <a:t> </a:t>
            </a:r>
            <a:r>
              <a:rPr lang="en-US" altLang="en-US" sz="1800" dirty="0" err="1" smtClean="0"/>
              <a:t>Aliyeva</a:t>
            </a:r>
            <a:r>
              <a:rPr lang="en-US" altLang="en-US" sz="1800" dirty="0" smtClean="0"/>
              <a:t> are daughters of president </a:t>
            </a:r>
            <a:r>
              <a:rPr lang="en-US" altLang="en-US" sz="1800" dirty="0" err="1" smtClean="0"/>
              <a:t>Ilham</a:t>
            </a:r>
            <a:r>
              <a:rPr lang="en-US" altLang="en-US" sz="1800" baseline="0" dirty="0" smtClean="0"/>
              <a:t> </a:t>
            </a:r>
            <a:r>
              <a:rPr lang="en-US" altLang="en-US" sz="1800" baseline="0" dirty="0" err="1" smtClean="0"/>
              <a:t>Aliyev</a:t>
            </a:r>
            <a:r>
              <a:rPr lang="en-US" altLang="en-US" sz="1800" baseline="0" dirty="0" smtClean="0"/>
              <a:t> and </a:t>
            </a:r>
            <a:r>
              <a:rPr lang="en-US" altLang="en-US" sz="1800" dirty="0" err="1" smtClean="0"/>
              <a:t>Mestelan</a:t>
            </a:r>
            <a:r>
              <a:rPr lang="en-US" altLang="en-US" sz="1800" dirty="0" smtClean="0"/>
              <a:t> is a family</a:t>
            </a:r>
            <a:r>
              <a:rPr lang="en-US" altLang="en-US" sz="1800" baseline="0" dirty="0" smtClean="0"/>
              <a:t> associate.</a:t>
            </a:r>
            <a:r>
              <a:rPr lang="en-US" sz="1200" b="0" i="0" kern="1200" dirty="0" smtClean="0">
                <a:solidFill>
                  <a:schemeClr val="tx1"/>
                </a:solidFill>
                <a:effectLst/>
                <a:latin typeface="+mn-lt"/>
                <a:ea typeface="MS PGothic" pitchFamily="34" charset="-128"/>
                <a:cs typeface="ＭＳ Ｐゴシック" charset="0"/>
              </a:rPr>
              <a:t> Azerbaijani law prohibits government officials, including the president, from owning businesses, but there are no such restrictions on family members.</a:t>
            </a:r>
            <a:endParaRPr lang="en-US" altLang="en-US" sz="1800" dirty="0" smtClean="0"/>
          </a:p>
          <a:p>
            <a:pPr eaLnBrk="1" hangingPunct="1">
              <a:spcBef>
                <a:spcPct val="0"/>
              </a:spcBef>
            </a:pPr>
            <a:endParaRPr lang="en-US" altLang="en-US" sz="1800" dirty="0" smtClean="0"/>
          </a:p>
          <a:p>
            <a:pPr eaLnBrk="1" hangingPunct="1">
              <a:spcBef>
                <a:spcPct val="0"/>
              </a:spcBef>
            </a:pPr>
            <a:r>
              <a:rPr lang="en-US" altLang="en-US" sz="1800" b="1" dirty="0" smtClean="0"/>
              <a:t>Questions</a:t>
            </a:r>
          </a:p>
          <a:p>
            <a:pPr marL="285750" indent="-285750" eaLnBrk="1" hangingPunct="1">
              <a:spcBef>
                <a:spcPct val="0"/>
              </a:spcBef>
              <a:buFont typeface="Arial" pitchFamily="34" charset="0"/>
              <a:buChar char="•"/>
            </a:pPr>
            <a:r>
              <a:rPr lang="en-US" altLang="en-US" sz="1800" b="1" dirty="0" smtClean="0"/>
              <a:t> Are</a:t>
            </a:r>
            <a:r>
              <a:rPr lang="en-US" altLang="en-US" sz="1800" b="1" baseline="0" dirty="0" smtClean="0"/>
              <a:t> there such laws on who can own natural resources in your country?</a:t>
            </a:r>
          </a:p>
          <a:p>
            <a:pPr marL="285750" indent="-285750" eaLnBrk="1" hangingPunct="1">
              <a:spcBef>
                <a:spcPct val="0"/>
              </a:spcBef>
              <a:buFont typeface="Arial" pitchFamily="34" charset="0"/>
              <a:buChar char="•"/>
            </a:pPr>
            <a:r>
              <a:rPr lang="en-US" altLang="en-US" sz="1800" b="1" baseline="0" dirty="0" smtClean="0"/>
              <a:t>Could this have happened in your country? </a:t>
            </a:r>
          </a:p>
          <a:p>
            <a:pPr marL="285750" indent="-285750" eaLnBrk="1" hangingPunct="1">
              <a:spcBef>
                <a:spcPct val="0"/>
              </a:spcBef>
              <a:buFont typeface="Arial" pitchFamily="34" charset="0"/>
              <a:buChar char="•"/>
            </a:pPr>
            <a:r>
              <a:rPr lang="en-US" altLang="en-US" sz="1800" b="1" baseline="0" dirty="0" smtClean="0"/>
              <a:t>How could transparency have prevented this scandal?</a:t>
            </a:r>
            <a:r>
              <a:rPr lang="en-US" altLang="en-US" sz="1800" dirty="0" smtClean="0"/>
              <a:t/>
            </a:r>
            <a:br>
              <a:rPr lang="en-US" altLang="en-US" sz="1800" dirty="0" smtClean="0"/>
            </a:br>
            <a:r>
              <a:rPr lang="en-US" altLang="en-US" sz="1800" dirty="0" smtClean="0"/>
              <a:t/>
            </a:r>
            <a:br>
              <a:rPr lang="en-US" altLang="en-US" sz="1800" dirty="0" smtClean="0"/>
            </a:br>
            <a:r>
              <a:rPr lang="en-US" altLang="en-US" sz="1800" dirty="0" smtClean="0"/>
              <a:t/>
            </a:r>
            <a:br>
              <a:rPr lang="en-US" altLang="en-US" sz="1800" dirty="0" smtClean="0"/>
            </a:br>
            <a:endParaRPr lang="en-US" altLang="en-US" sz="1800" dirty="0" smtClean="0"/>
          </a:p>
        </p:txBody>
      </p:sp>
      <p:sp>
        <p:nvSpPr>
          <p:cNvPr id="241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5E9C0E9A-CBFB-46F8-8933-4C7508EC96FC}" type="slidenum">
              <a:rPr lang="en-US" altLang="en-US" smtClean="0"/>
              <a:pPr eaLnBrk="1" hangingPunct="1"/>
              <a:t>10</a:t>
            </a:fld>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KEY MESSAGES:</a:t>
            </a:r>
            <a:r>
              <a:rPr lang="en-US" altLang="en-US" baseline="0" dirty="0" smtClean="0"/>
              <a:t> </a:t>
            </a:r>
          </a:p>
          <a:p>
            <a:pPr fontAlgn="base"/>
            <a:r>
              <a:rPr lang="en-US" sz="1200" b="1" i="0" kern="1200" dirty="0" smtClean="0">
                <a:solidFill>
                  <a:schemeClr val="tx1"/>
                </a:solidFill>
                <a:effectLst/>
                <a:latin typeface="+mn-lt"/>
                <a:ea typeface="MS PGothic" pitchFamily="34" charset="-128"/>
                <a:cs typeface="ＭＳ Ｐゴシック" charset="0"/>
              </a:rPr>
              <a:t>REQUIRED DISCLOSURES §3.9(a)/(b)/(c)</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“Implementing countries are required to maintain a publicly available register or </a:t>
            </a:r>
            <a:r>
              <a:rPr lang="en-US" sz="1200" b="0" i="0" kern="1200" dirty="0" err="1" smtClean="0">
                <a:solidFill>
                  <a:schemeClr val="tx1"/>
                </a:solidFill>
                <a:effectLst/>
                <a:latin typeface="+mn-lt"/>
                <a:ea typeface="MS PGothic" pitchFamily="34" charset="-128"/>
                <a:cs typeface="ＭＳ Ｐゴシック" charset="0"/>
              </a:rPr>
              <a:t>cadastre</a:t>
            </a:r>
            <a:r>
              <a:rPr lang="en-US" sz="1200" b="0" i="0" kern="1200" dirty="0" smtClean="0">
                <a:solidFill>
                  <a:schemeClr val="tx1"/>
                </a:solidFill>
                <a:effectLst/>
                <a:latin typeface="+mn-lt"/>
                <a:ea typeface="MS PGothic" pitchFamily="34" charset="-128"/>
                <a:cs typeface="ＭＳ Ｐゴシック" charset="0"/>
              </a:rPr>
              <a:t> system(s) with the following timely and comprehensive information regarding each of the licenses pertaining to companies covered in the EITI Report: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License holder(s).</a:t>
            </a:r>
          </a:p>
          <a:p>
            <a:pPr fontAlgn="base"/>
            <a:r>
              <a:rPr lang="en-US" sz="1200" b="0" i="0" kern="1200" dirty="0" smtClean="0">
                <a:solidFill>
                  <a:schemeClr val="tx1"/>
                </a:solidFill>
                <a:effectLst/>
                <a:latin typeface="+mn-lt"/>
                <a:ea typeface="MS PGothic" pitchFamily="34" charset="-128"/>
                <a:cs typeface="ＭＳ Ｐゴシック" charset="0"/>
              </a:rPr>
              <a:t>Coordinates of the license area.</a:t>
            </a:r>
          </a:p>
          <a:p>
            <a:pPr fontAlgn="base"/>
            <a:r>
              <a:rPr lang="en-US" sz="1200" b="0" i="0" kern="1200" dirty="0" smtClean="0">
                <a:solidFill>
                  <a:schemeClr val="tx1"/>
                </a:solidFill>
                <a:effectLst/>
                <a:latin typeface="+mn-lt"/>
                <a:ea typeface="MS PGothic" pitchFamily="34" charset="-128"/>
                <a:cs typeface="ＭＳ Ｐゴシック" charset="0"/>
              </a:rPr>
              <a:t>Date of application, date of award and duration of the license.</a:t>
            </a:r>
          </a:p>
          <a:p>
            <a:pPr fontAlgn="base"/>
            <a:r>
              <a:rPr lang="en-US" sz="1200" b="0" i="0" kern="1200" dirty="0" smtClean="0">
                <a:solidFill>
                  <a:schemeClr val="tx1"/>
                </a:solidFill>
                <a:effectLst/>
                <a:latin typeface="+mn-lt"/>
                <a:ea typeface="MS PGothic" pitchFamily="34" charset="-128"/>
                <a:cs typeface="ＭＳ Ｐゴシック" charset="0"/>
              </a:rPr>
              <a:t>In the case of production licenses, the commodity being produced.”</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In this context the term license “refers to any license, lease, title, permit, or concession by which the government confers on a company(</a:t>
            </a:r>
            <a:r>
              <a:rPr lang="en-US" sz="1200" b="0" i="0" kern="1200" dirty="0" err="1" smtClean="0">
                <a:solidFill>
                  <a:schemeClr val="tx1"/>
                </a:solidFill>
                <a:effectLst/>
                <a:latin typeface="+mn-lt"/>
                <a:ea typeface="MS PGothic" pitchFamily="34" charset="-128"/>
                <a:cs typeface="ＭＳ Ｐゴシック" charset="0"/>
              </a:rPr>
              <a:t>ies</a:t>
            </a:r>
            <a:r>
              <a:rPr lang="en-US" sz="1200" b="0" i="0" kern="1200" dirty="0" smtClean="0">
                <a:solidFill>
                  <a:schemeClr val="tx1"/>
                </a:solidFill>
                <a:effectLst/>
                <a:latin typeface="+mn-lt"/>
                <a:ea typeface="MS PGothic" pitchFamily="34" charset="-128"/>
                <a:cs typeface="ＭＳ Ｐゴシック" charset="0"/>
              </a:rPr>
              <a:t>) or individual(s) rights to explore or exploit oil, gas and/or mineral resources.”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“It is expected that the license register or </a:t>
            </a:r>
            <a:r>
              <a:rPr lang="en-US" sz="1200" b="0" i="0" kern="1200" dirty="0" err="1" smtClean="0">
                <a:solidFill>
                  <a:schemeClr val="tx1"/>
                </a:solidFill>
                <a:effectLst/>
                <a:latin typeface="+mn-lt"/>
                <a:ea typeface="MS PGothic" pitchFamily="34" charset="-128"/>
                <a:cs typeface="ＭＳ Ｐゴシック" charset="0"/>
              </a:rPr>
              <a:t>cadastre</a:t>
            </a:r>
            <a:r>
              <a:rPr lang="en-US" sz="1200" b="0" i="0" kern="1200" dirty="0" smtClean="0">
                <a:solidFill>
                  <a:schemeClr val="tx1"/>
                </a:solidFill>
                <a:effectLst/>
                <a:latin typeface="+mn-lt"/>
                <a:ea typeface="MS PGothic" pitchFamily="34" charset="-128"/>
                <a:cs typeface="ＭＳ Ｐゴシック" charset="0"/>
              </a:rPr>
              <a:t> includes information about licenses held by all entities, including companies and individuals or groups that are not included in the EITI Report, i.e. where their payments fall below the agreed materiality threshold.”</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“Where the information set out in 3.9(b) is already publicly available, it is sufficient to include a reference or link in the EITI Report. Where such registers or </a:t>
            </a:r>
            <a:r>
              <a:rPr lang="en-US" sz="1200" b="0" i="0" kern="1200" dirty="0" err="1" smtClean="0">
                <a:solidFill>
                  <a:schemeClr val="tx1"/>
                </a:solidFill>
                <a:effectLst/>
                <a:latin typeface="+mn-lt"/>
                <a:ea typeface="MS PGothic" pitchFamily="34" charset="-128"/>
                <a:cs typeface="ＭＳ Ｐゴシック" charset="0"/>
              </a:rPr>
              <a:t>cadastres</a:t>
            </a:r>
            <a:r>
              <a:rPr lang="en-US" sz="1200" b="0" i="0" kern="1200" dirty="0" smtClean="0">
                <a:solidFill>
                  <a:schemeClr val="tx1"/>
                </a:solidFill>
                <a:effectLst/>
                <a:latin typeface="+mn-lt"/>
                <a:ea typeface="MS PGothic" pitchFamily="34" charset="-128"/>
                <a:cs typeface="ＭＳ Ｐゴシック" charset="0"/>
              </a:rPr>
              <a:t> do not exist or are incomplete, the EITI Report should disclose any gaps in the publicly available information and document efforts to strengthen these systems. In the interim, the EITI Report itself should include the information set out in 3.9(b) above.”</a:t>
            </a:r>
          </a:p>
          <a:p>
            <a:pPr eaLnBrk="1" hangingPunct="1">
              <a:spcBef>
                <a:spcPct val="0"/>
              </a:spcBef>
            </a:pPr>
            <a:endParaRPr lang="en-US" altLang="en-US" dirty="0" smtClean="0"/>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When a license is held by a consortium, the registry should identify the level of ownership of each partner and which member is the operator.</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registry should display other related information about each license, including the beneficial ownership of each license-holding company, the contract associated with the license, production levels, and the project-level payments made by the companies.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database should have a geographic information system interface to plot coordinates on a basic geological or topographic map.</a:t>
            </a:r>
          </a:p>
          <a:p>
            <a:pPr marL="171450" indent="-171450" eaLnBrk="1" hangingPunct="1">
              <a:spcBef>
                <a:spcPct val="0"/>
              </a:spcBef>
              <a:buFont typeface="Arial" pitchFamily="34" charset="0"/>
              <a:buChar char="•"/>
            </a:pPr>
            <a:endParaRPr lang="en-US" altLang="en-US" dirty="0" smtClean="0"/>
          </a:p>
          <a:p>
            <a:pPr eaLnBrk="1" hangingPunct="1">
              <a:spcBef>
                <a:spcPct val="0"/>
              </a:spcBef>
            </a:pPr>
            <a:endParaRPr lang="en-US" altLang="en-US" dirty="0" smtClean="0"/>
          </a:p>
        </p:txBody>
      </p:sp>
      <p:sp>
        <p:nvSpPr>
          <p:cNvPr id="245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6F8AF945-7397-437F-A462-DCCB0D25BBC8}" type="slidenum">
              <a:rPr lang="en-US" altLang="en-US" smtClean="0"/>
              <a:pPr eaLnBrk="1" hangingPunct="1"/>
              <a:t>11</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KEY MESSAGES:</a:t>
            </a:r>
          </a:p>
          <a:p>
            <a:pPr marL="171450" indent="-171450" eaLnBrk="1" hangingPunct="1">
              <a:spcBef>
                <a:spcPct val="0"/>
              </a:spcBef>
              <a:buFont typeface="Arial" pitchFamily="34" charset="0"/>
              <a:buChar char="•"/>
            </a:pPr>
            <a:r>
              <a:rPr lang="en-US" altLang="en-US" dirty="0" smtClean="0"/>
              <a:t>This</a:t>
            </a:r>
            <a:r>
              <a:rPr lang="en-US" altLang="en-US" baseline="0" dirty="0" smtClean="0"/>
              <a:t> is an example from the Zambian Online GIS based Mining </a:t>
            </a:r>
            <a:r>
              <a:rPr lang="en-US" altLang="en-US" baseline="0" dirty="0" err="1" smtClean="0"/>
              <a:t>Cadastre</a:t>
            </a:r>
            <a:r>
              <a:rPr lang="en-US" altLang="en-US" baseline="0" dirty="0" smtClean="0"/>
              <a:t> Portal</a:t>
            </a:r>
          </a:p>
          <a:p>
            <a:pPr marL="171450" indent="-171450" eaLnBrk="1" hangingPunct="1">
              <a:spcBef>
                <a:spcPct val="0"/>
              </a:spcBef>
              <a:buFont typeface="Arial" pitchFamily="34" charset="0"/>
              <a:buChar char="•"/>
            </a:pPr>
            <a:r>
              <a:rPr lang="en-US" altLang="en-US" baseline="0" dirty="0" smtClean="0"/>
              <a:t>It details basic  required EITI information such as</a:t>
            </a:r>
          </a:p>
          <a:p>
            <a:pPr marL="628650" lvl="1" indent="-171450" eaLnBrk="1" hangingPunct="1">
              <a:spcBef>
                <a:spcPct val="0"/>
              </a:spcBef>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License holders including</a:t>
            </a:r>
            <a:r>
              <a:rPr lang="en-US" sz="1200" b="0" i="0" kern="1200" baseline="0" dirty="0" smtClean="0">
                <a:solidFill>
                  <a:schemeClr val="tx1"/>
                </a:solidFill>
                <a:effectLst/>
                <a:latin typeface="+mn-lt"/>
                <a:ea typeface="MS PGothic" pitchFamily="34" charset="-128"/>
                <a:cs typeface="ＭＳ Ｐゴシック" charset="0"/>
              </a:rPr>
              <a:t> </a:t>
            </a:r>
            <a:r>
              <a:rPr lang="en-US" sz="1200" b="0" i="0" kern="1200" dirty="0" smtClean="0">
                <a:solidFill>
                  <a:schemeClr val="tx1"/>
                </a:solidFill>
                <a:effectLst/>
                <a:latin typeface="+mn-lt"/>
                <a:ea typeface="MS PGothic" pitchFamily="34" charset="-128"/>
                <a:cs typeface="ＭＳ Ｐゴシック" charset="0"/>
              </a:rPr>
              <a:t>partners</a:t>
            </a:r>
          </a:p>
          <a:p>
            <a:pPr marL="628650" lvl="1" indent="-171450" eaLnBrk="1" hangingPunct="1">
              <a:spcBef>
                <a:spcPct val="0"/>
              </a:spcBef>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Coordinates of the license area.</a:t>
            </a:r>
          </a:p>
          <a:p>
            <a:pPr marL="628650" lvl="1" indent="-171450" eaLnBrk="1" hangingPunct="1">
              <a:spcBef>
                <a:spcPct val="0"/>
              </a:spcBef>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Date of application, date of award and duration of the license.</a:t>
            </a:r>
          </a:p>
          <a:p>
            <a:pPr marL="628650" lvl="1" indent="-171450" eaLnBrk="1" hangingPunct="1">
              <a:spcBef>
                <a:spcPct val="0"/>
              </a:spcBef>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commodity being produced</a:t>
            </a:r>
          </a:p>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defRPr/>
            </a:pPr>
            <a:r>
              <a:rPr lang="en-US" sz="1200" b="0" i="0" kern="1200" dirty="0" smtClean="0">
                <a:solidFill>
                  <a:schemeClr val="tx1"/>
                </a:solidFill>
                <a:effectLst/>
                <a:latin typeface="+mn-lt"/>
                <a:ea typeface="MS PGothic" pitchFamily="34" charset="-128"/>
                <a:cs typeface="ＭＳ Ｐゴシック" charset="0"/>
              </a:rPr>
              <a:t>In</a:t>
            </a:r>
            <a:r>
              <a:rPr lang="en-US" sz="1200" b="0" i="0" kern="1200" baseline="0" dirty="0" smtClean="0">
                <a:solidFill>
                  <a:schemeClr val="tx1"/>
                </a:solidFill>
                <a:effectLst/>
                <a:latin typeface="+mn-lt"/>
                <a:ea typeface="MS PGothic" pitchFamily="34" charset="-128"/>
                <a:cs typeface="ＭＳ Ｐゴシック" charset="0"/>
              </a:rPr>
              <a:t> addition</a:t>
            </a:r>
            <a:r>
              <a:rPr lang="en-US" sz="1200" b="0" i="0" kern="1200" dirty="0" smtClean="0">
                <a:solidFill>
                  <a:schemeClr val="tx1"/>
                </a:solidFill>
                <a:effectLst/>
                <a:latin typeface="+mn-lt"/>
                <a:ea typeface="MS PGothic" pitchFamily="34" charset="-128"/>
                <a:cs typeface="ＭＳ Ｐゴシック" charset="0"/>
              </a:rPr>
              <a:t> uses</a:t>
            </a:r>
            <a:r>
              <a:rPr lang="en-US" sz="1200" b="0" i="0" kern="1200" baseline="0" dirty="0" smtClean="0">
                <a:solidFill>
                  <a:schemeClr val="tx1"/>
                </a:solidFill>
                <a:effectLst/>
                <a:latin typeface="+mn-lt"/>
                <a:ea typeface="MS PGothic" pitchFamily="34" charset="-128"/>
                <a:cs typeface="ＭＳ Ｐゴシック" charset="0"/>
              </a:rPr>
              <a:t> </a:t>
            </a:r>
            <a:r>
              <a:rPr lang="en-US" sz="1200" b="0" i="0" kern="1200" dirty="0" smtClean="0">
                <a:solidFill>
                  <a:schemeClr val="tx1"/>
                </a:solidFill>
                <a:effectLst/>
                <a:latin typeface="+mn-lt"/>
                <a:ea typeface="MS PGothic" pitchFamily="34" charset="-128"/>
                <a:cs typeface="ＭＳ Ｐゴシック" charset="0"/>
              </a:rPr>
              <a:t>a geographic information system interface to plot coordinates on a basic geological or topographic map.</a:t>
            </a:r>
          </a:p>
          <a:p>
            <a:pPr marL="171450" lvl="0" indent="-171450" eaLnBrk="1" hangingPunct="1">
              <a:spcBef>
                <a:spcPct val="0"/>
              </a:spcBef>
              <a:buFont typeface="Arial" pitchFamily="34" charset="0"/>
              <a:buChar char="•"/>
            </a:pPr>
            <a:endParaRPr lang="en-US" sz="1200" b="0" i="0" kern="1200" dirty="0" smtClean="0">
              <a:solidFill>
                <a:schemeClr val="tx1"/>
              </a:solidFill>
              <a:effectLst/>
              <a:latin typeface="+mn-lt"/>
              <a:ea typeface="MS PGothic" pitchFamily="34" charset="-128"/>
              <a:cs typeface="ＭＳ Ｐゴシック" charset="0"/>
            </a:endParaRPr>
          </a:p>
          <a:p>
            <a:pPr marL="171450" lvl="0" indent="-171450" eaLnBrk="1" hangingPunct="1">
              <a:spcBef>
                <a:spcPct val="0"/>
              </a:spcBef>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registry DOES  NOT display other related information about each license, including the beneficial ownership of each license-holding company, the contract associated with the license, production levels, and the project-level payments made by the companies. </a:t>
            </a:r>
          </a:p>
          <a:p>
            <a:pPr marL="171450" indent="-171450" eaLnBrk="1" hangingPunct="1">
              <a:spcBef>
                <a:spcPct val="0"/>
              </a:spcBef>
              <a:buFont typeface="Arial" pitchFamily="34" charset="0"/>
              <a:buChar char="•"/>
            </a:pPr>
            <a:endParaRPr lang="en-US" altLang="en-US" dirty="0" smtClean="0"/>
          </a:p>
        </p:txBody>
      </p:sp>
      <p:sp>
        <p:nvSpPr>
          <p:cNvPr id="246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CE7C43EE-C4CB-43CA-AEA8-52EFD9D6DD28}" type="slidenum">
              <a:rPr lang="en-US" altLang="en-US" smtClean="0"/>
              <a:pPr eaLnBrk="1" hangingPunct="1"/>
              <a:t>12</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DISCLOSURES §3.10(a)-­‐(c)</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§3.10(a)</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“Implementing countries are required to disclose information related to the award or transfer of licenses pertaining to the companies covered in the EITI Report, including: a description of the process for transferring or awarding the license; the technical and financial criteria used; information about the recipient(s) of the license that has been transferred or awarded, including consortium members where applicable; and any non-trivial deviations from the applicable legal and regulatory framework governing license transfers and awards.”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§3.10(b)</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“Where licenses are awarded through a bidding process during the accounting period covered by the EITI Report, the government is required to disclose the list of applicants and the bid criteria.”</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§3.10(c)</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“Where the requisite information set out in 3.10(a) and 3.10(b) is already publicly available, it is sufficient to include a reference or link in the EITI Report.”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ENCOURAGED DISCLOSURE</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multi-stakeholder group may wish to include additional information on the allocation of licenses in the EITI Report, including commentary on the efficiency and effectiveness of these systems.”</a:t>
            </a:r>
          </a:p>
          <a:p>
            <a:pPr fontAlgn="base"/>
            <a:endParaRPr lang="en-US" sz="1200" b="1"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Implementing countries should undertake all of the disclosures encouraged in §3.10(d).</a:t>
            </a:r>
          </a:p>
          <a:p>
            <a:pPr fontAlgn="base"/>
            <a:r>
              <a:rPr lang="en-US" sz="1200" b="0" i="0" kern="1200" dirty="0" smtClean="0">
                <a:solidFill>
                  <a:schemeClr val="tx1"/>
                </a:solidFill>
                <a:effectLst/>
                <a:latin typeface="+mn-lt"/>
                <a:ea typeface="MS PGothic" pitchFamily="34" charset="-128"/>
                <a:cs typeface="ＭＳ Ｐゴシック" charset="0"/>
              </a:rPr>
              <a:t>Implementing countries should disclose the reasons for refusal for each unsuccessful license application.</a:t>
            </a:r>
          </a:p>
          <a:p>
            <a:pPr fontAlgn="base"/>
            <a:r>
              <a:rPr lang="en-US" sz="1200" b="0" i="0" kern="1200" dirty="0" smtClean="0">
                <a:solidFill>
                  <a:schemeClr val="tx1"/>
                </a:solidFill>
                <a:effectLst/>
                <a:latin typeface="+mn-lt"/>
                <a:ea typeface="MS PGothic" pitchFamily="34" charset="-128"/>
                <a:cs typeface="ＭＳ Ｐゴシック" charset="0"/>
              </a:rPr>
              <a:t>Implementing countries should disclose information on any conflicts arising out of a bid.</a:t>
            </a:r>
          </a:p>
          <a:p>
            <a:pPr fontAlgn="base"/>
            <a:r>
              <a:rPr lang="en-US" sz="1200" b="0" i="0" kern="1200" dirty="0" smtClean="0">
                <a:solidFill>
                  <a:schemeClr val="tx1"/>
                </a:solidFill>
                <a:effectLst/>
                <a:latin typeface="+mn-lt"/>
                <a:ea typeface="MS PGothic" pitchFamily="34" charset="-128"/>
                <a:cs typeface="ＭＳ Ｐゴシック" charset="0"/>
              </a:rPr>
              <a:t>Implementing countries should disclose the key terms of a winning bid.</a:t>
            </a:r>
          </a:p>
          <a:p>
            <a:pPr fontAlgn="base"/>
            <a:r>
              <a:rPr lang="en-US" sz="1200" b="0" i="0" kern="1200" dirty="0" smtClean="0">
                <a:solidFill>
                  <a:schemeClr val="tx1"/>
                </a:solidFill>
                <a:effectLst/>
                <a:latin typeface="+mn-lt"/>
                <a:ea typeface="MS PGothic" pitchFamily="34" charset="-128"/>
                <a:cs typeface="ＭＳ Ｐゴシック" charset="0"/>
              </a:rPr>
              <a:t>EITI Reports should disclose any special conditions related to the award of the block, such as requirements that the recipient company take a local partner, allocate equity to state-owned companies, or invest in infrastructure projects.</a:t>
            </a:r>
          </a:p>
          <a:p>
            <a:pPr eaLnBrk="1" hangingPunct="1">
              <a:spcBef>
                <a:spcPct val="0"/>
              </a:spcBef>
            </a:pPr>
            <a:endParaRPr lang="en-US" altLang="en-US" dirty="0" smtClean="0"/>
          </a:p>
        </p:txBody>
      </p:sp>
      <p:sp>
        <p:nvSpPr>
          <p:cNvPr id="248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1FD842E4-591D-40AE-AA06-8F8E9FD6A8F1}" type="slidenum">
              <a:rPr lang="en-US" altLang="en-US" smtClean="0"/>
              <a:pPr eaLnBrk="1" hangingPunct="1"/>
              <a:t>13</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409575" lvl="1" eaLnBrk="1" hangingPunct="1">
              <a:spcBef>
                <a:spcPct val="0"/>
              </a:spcBef>
              <a:buFont typeface="Wingdings" pitchFamily="2" charset="2"/>
              <a:buNone/>
              <a:defRPr/>
            </a:pPr>
            <a:r>
              <a:rPr lang="en-US" altLang="en-US" sz="1800" dirty="0" smtClean="0">
                <a:solidFill>
                  <a:srgbClr val="595959"/>
                </a:solidFill>
                <a:latin typeface="Gill Sans MT" pitchFamily="34" charset="0"/>
              </a:rPr>
              <a:t>KEY MESSAGES</a:t>
            </a:r>
          </a:p>
          <a:p>
            <a:pPr fontAlgn="base"/>
            <a:r>
              <a:rPr lang="en-US" sz="1200" b="1" i="0" kern="1200" dirty="0" smtClean="0">
                <a:solidFill>
                  <a:schemeClr val="tx1"/>
                </a:solidFill>
                <a:effectLst/>
                <a:latin typeface="+mn-lt"/>
                <a:ea typeface="MS PGothic" pitchFamily="34" charset="-128"/>
                <a:cs typeface="ＭＳ Ｐゴシック" charset="0"/>
              </a:rPr>
              <a:t>REQUIRED DISCLOSURE §3.6(c)</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“Where state participation in the extractive industries gives rise to material revenue payments, the EITI Report must include disclosures from the government and SOE(s) of their level of beneficial ownership in mining, oil and gas companies operating within the country’s oil, gas and mining sector, including those held by SOE subsidiaries and joint ventures, and any changes in the level of ownership during the reporting period. This information should include details regarding the terms attached to their equity stake, including their level of responsibility to cover expenses at various phases of the project cycle, e.g., full-paid equity, free equity, carried interest.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Where there have been changes in the level of government and SOE(s) ownership during the EITI reporting period, the government and SOE(s) are expected to disclose the terms of the transaction, including details regarding valuation and revenues.</a:t>
            </a:r>
          </a:p>
          <a:p>
            <a:pPr fontAlgn="base"/>
            <a:endParaRPr lang="en-US" sz="1200" b="1"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ENCOURAGED DISCLOSURES §3.11(a) and §3.11(b)</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§3.11(a)</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“It is recommended that implementing countries maintain a publicly available register of the beneficial owners of the corporate entity(</a:t>
            </a:r>
            <a:r>
              <a:rPr lang="en-US" sz="1200" b="0" i="0" kern="1200" dirty="0" err="1" smtClean="0">
                <a:solidFill>
                  <a:schemeClr val="tx1"/>
                </a:solidFill>
                <a:effectLst/>
                <a:latin typeface="+mn-lt"/>
                <a:ea typeface="MS PGothic" pitchFamily="34" charset="-128"/>
                <a:cs typeface="ＭＳ Ｐゴシック" charset="0"/>
              </a:rPr>
              <a:t>ies</a:t>
            </a:r>
            <a:r>
              <a:rPr lang="en-US" sz="1200" b="0" i="0" kern="1200" dirty="0" smtClean="0">
                <a:solidFill>
                  <a:schemeClr val="tx1"/>
                </a:solidFill>
                <a:effectLst/>
                <a:latin typeface="+mn-lt"/>
                <a:ea typeface="MS PGothic" pitchFamily="34" charset="-128"/>
                <a:cs typeface="ＭＳ Ｐゴシック" charset="0"/>
              </a:rPr>
              <a:t>) that bid for, operate or invest in extractive assets, including the identity(</a:t>
            </a:r>
            <a:r>
              <a:rPr lang="en-US" sz="1200" b="0" i="0" kern="1200" dirty="0" err="1" smtClean="0">
                <a:solidFill>
                  <a:schemeClr val="tx1"/>
                </a:solidFill>
                <a:effectLst/>
                <a:latin typeface="+mn-lt"/>
                <a:ea typeface="MS PGothic" pitchFamily="34" charset="-128"/>
                <a:cs typeface="ＭＳ Ｐゴシック" charset="0"/>
              </a:rPr>
              <a:t>ies</a:t>
            </a:r>
            <a:r>
              <a:rPr lang="en-US" sz="1200" b="0" i="0" kern="1200" dirty="0" smtClean="0">
                <a:solidFill>
                  <a:schemeClr val="tx1"/>
                </a:solidFill>
                <a:effectLst/>
                <a:latin typeface="+mn-lt"/>
                <a:ea typeface="MS PGothic" pitchFamily="34" charset="-128"/>
                <a:cs typeface="ＭＳ Ｐゴシック" charset="0"/>
              </a:rPr>
              <a:t>) of their beneficial owner(s) and the level of ownership. Where this information is already publicly available, e.g., through filing to corporate regulators and stock exchanges, the EITI Report should include guidance on how to access this information.”</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§3.11(b)</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“Where such registers do not exist or are incomplete, it is recommended that implementing countries request companies participating in the EITI process to provide this information for inclusion in the EITI Report.”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Beneficial Ownership is defined as follows: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“A beneficial owner in respect of a company means the natural person(s) who directly or indirectly ultimately owns or controls the corporate entity.</a:t>
            </a:r>
          </a:p>
          <a:p>
            <a:pPr fontAlgn="base"/>
            <a:r>
              <a:rPr lang="en-US" sz="1200" b="0" i="0" kern="1200" dirty="0" smtClean="0">
                <a:solidFill>
                  <a:schemeClr val="tx1"/>
                </a:solidFill>
                <a:effectLst/>
                <a:latin typeface="+mn-lt"/>
                <a:ea typeface="MS PGothic" pitchFamily="34" charset="-128"/>
                <a:cs typeface="ＭＳ Ｐゴシック" charset="0"/>
              </a:rPr>
              <a:t>Where the multi-stakeholder group addresses beneficial ownership, the multi-stakeholder group should agree an appropriate definition of the term beneficial owner. The definition should be aligned with 3.11(d)(</a:t>
            </a:r>
            <a:r>
              <a:rPr lang="en-US" sz="1200" b="0" i="0" kern="1200" dirty="0" err="1" smtClean="0">
                <a:solidFill>
                  <a:schemeClr val="tx1"/>
                </a:solidFill>
                <a:effectLst/>
                <a:latin typeface="+mn-lt"/>
                <a:ea typeface="MS PGothic" pitchFamily="34" charset="-128"/>
                <a:cs typeface="ＭＳ Ｐゴシック" charset="0"/>
              </a:rPr>
              <a:t>i</a:t>
            </a:r>
            <a:r>
              <a:rPr lang="en-US" sz="1200" b="0" i="0" kern="1200" dirty="0" smtClean="0">
                <a:solidFill>
                  <a:schemeClr val="tx1"/>
                </a:solidFill>
                <a:effectLst/>
                <a:latin typeface="+mn-lt"/>
                <a:ea typeface="MS PGothic" pitchFamily="34" charset="-128"/>
                <a:cs typeface="ＭＳ Ｐゴシック" charset="0"/>
              </a:rPr>
              <a:t>) above and take international norms and relevant national laws into account.</a:t>
            </a:r>
          </a:p>
          <a:p>
            <a:pPr fontAlgn="base"/>
            <a:r>
              <a:rPr lang="en-US" sz="1200" b="0" i="0" kern="1200" dirty="0" smtClean="0">
                <a:solidFill>
                  <a:schemeClr val="tx1"/>
                </a:solidFill>
                <a:effectLst/>
                <a:latin typeface="+mn-lt"/>
                <a:ea typeface="MS PGothic" pitchFamily="34" charset="-128"/>
                <a:cs typeface="ＭＳ Ｐゴシック" charset="0"/>
              </a:rPr>
              <a:t>Publicly listed companies, including wholly-owned subsidiaries, are not required to disclose information on their beneficial owner(s).</a:t>
            </a:r>
          </a:p>
          <a:p>
            <a:pPr fontAlgn="base"/>
            <a:r>
              <a:rPr lang="en-US" sz="1200" b="0" i="0" kern="1200" dirty="0" smtClean="0">
                <a:solidFill>
                  <a:schemeClr val="tx1"/>
                </a:solidFill>
                <a:effectLst/>
                <a:latin typeface="+mn-lt"/>
                <a:ea typeface="MS PGothic" pitchFamily="34" charset="-128"/>
                <a:cs typeface="ＭＳ Ｐゴシック" charset="0"/>
              </a:rPr>
              <a:t>In the case of joint ventures, each entity within the venture should disclose its beneficial owner(s), unless it is publicly listed or is a wholly-owned subsidiary as per 3.11(d)(iii). Each entity is responsible for the accuracy of the information provided.”</a:t>
            </a:r>
          </a:p>
          <a:p>
            <a:pPr marL="409575" lvl="1" eaLnBrk="1" hangingPunct="1">
              <a:spcBef>
                <a:spcPct val="0"/>
              </a:spcBef>
              <a:buFont typeface="Wingdings" pitchFamily="2" charset="2"/>
              <a:buNone/>
              <a:defRPr/>
            </a:pPr>
            <a:endParaRPr lang="en-US" altLang="en-US" sz="1800" dirty="0" smtClean="0">
              <a:solidFill>
                <a:srgbClr val="595959"/>
              </a:solidFill>
              <a:latin typeface="Gill Sans MT" pitchFamily="34"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EITI Reports should include all of the elements encouraged in §3.11(a) and §3.11(b).</a:t>
            </a:r>
          </a:p>
          <a:p>
            <a:pPr fontAlgn="base"/>
            <a:r>
              <a:rPr lang="en-US" sz="1200" b="0" i="0" kern="1200" dirty="0" smtClean="0">
                <a:solidFill>
                  <a:schemeClr val="tx1"/>
                </a:solidFill>
                <a:effectLst/>
                <a:latin typeface="+mn-lt"/>
                <a:ea typeface="MS PGothic" pitchFamily="34" charset="-128"/>
                <a:cs typeface="ＭＳ Ｐゴシック" charset="0"/>
              </a:rPr>
              <a:t>EITI Reports should include information about each company’s legal ownership and control structure (i.e., basic regulating powers, memorandum and articles of association), as well as a list of directors/senior officers.</a:t>
            </a:r>
          </a:p>
          <a:p>
            <a:pPr fontAlgn="base"/>
            <a:r>
              <a:rPr lang="en-US" sz="1200" b="0" i="0" kern="1200" dirty="0" smtClean="0">
                <a:solidFill>
                  <a:schemeClr val="tx1"/>
                </a:solidFill>
                <a:effectLst/>
                <a:latin typeface="+mn-lt"/>
                <a:ea typeface="MS PGothic" pitchFamily="34" charset="-128"/>
                <a:cs typeface="ＭＳ Ｐゴシック" charset="0"/>
              </a:rPr>
              <a:t>EITI Reports should include each company’s name, proof of incorporation, and the address of the registered office.</a:t>
            </a:r>
          </a:p>
          <a:p>
            <a:pPr fontAlgn="base"/>
            <a:r>
              <a:rPr lang="en-US" sz="1200" b="0" i="0" kern="1200" dirty="0" smtClean="0">
                <a:solidFill>
                  <a:schemeClr val="tx1"/>
                </a:solidFill>
                <a:effectLst/>
                <a:latin typeface="+mn-lt"/>
                <a:ea typeface="MS PGothic" pitchFamily="34" charset="-128"/>
                <a:cs typeface="ＭＳ Ｐゴシック" charset="0"/>
              </a:rPr>
              <a:t>EITI Reports should include information on each company’s legal form and status.</a:t>
            </a:r>
          </a:p>
          <a:p>
            <a:pPr fontAlgn="base"/>
            <a:r>
              <a:rPr lang="en-US" sz="1200" b="0" i="0" kern="1200" dirty="0" smtClean="0">
                <a:solidFill>
                  <a:schemeClr val="tx1"/>
                </a:solidFill>
                <a:effectLst/>
                <a:latin typeface="+mn-lt"/>
                <a:ea typeface="MS PGothic" pitchFamily="34" charset="-128"/>
                <a:cs typeface="ＭＳ Ｐゴシック" charset="0"/>
              </a:rPr>
              <a:t>EITI Reports should include for each company a register of its shareholders /members of five percent or greater share, containing the names and addresses of the shareholders/members; number of shares held; and categories of shares (including the nature of the associated voting rights).</a:t>
            </a:r>
          </a:p>
          <a:p>
            <a:pPr fontAlgn="base"/>
            <a:r>
              <a:rPr lang="en-US" sz="1200" b="0" i="0" kern="1200" dirty="0" smtClean="0">
                <a:solidFill>
                  <a:schemeClr val="tx1"/>
                </a:solidFill>
                <a:effectLst/>
                <a:latin typeface="+mn-lt"/>
                <a:ea typeface="MS PGothic" pitchFamily="34" charset="-128"/>
                <a:cs typeface="ＭＳ Ｐゴシック" charset="0"/>
              </a:rPr>
              <a:t>EITI Reports should identify politically exposed persons (PEPs) who have an interest in any licenses and/or contracts, and the country’s rules and restrictions on PEPs. PEPs, including natural resource fund and SOE officials, should be required to disclose information about their interest in any extractive activities or projects.</a:t>
            </a:r>
          </a:p>
          <a:p>
            <a:pPr eaLnBrk="1" fontAlgn="auto" hangingPunct="1">
              <a:spcBef>
                <a:spcPts val="0"/>
              </a:spcBef>
              <a:spcAft>
                <a:spcPts val="0"/>
              </a:spcAft>
              <a:defRPr/>
            </a:pPr>
            <a:endParaRPr lang="en-US" dirty="0">
              <a:ea typeface="+mn-ea"/>
              <a:cs typeface="+mn-cs"/>
            </a:endParaRPr>
          </a:p>
        </p:txBody>
      </p:sp>
      <p:sp>
        <p:nvSpPr>
          <p:cNvPr id="2570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35CD0A8-31D4-467F-BBBE-A09440D62CF9}" type="slidenum">
              <a:rPr lang="en-US" altLang="en-US" smtClean="0"/>
              <a:pPr eaLnBrk="1" hangingPunct="1"/>
              <a:t>14</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0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DISCLOSURES §3.12(b)</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“It is a requirement that the EITI Report documents the government’s policy on disclosure of contracts and licenses that govern the exploration and exploitation of oil, gas and minerals. This should include relevant legal provisions, actual disclosure practices and any reforms that are planned or underway.”</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term ‘</a:t>
            </a:r>
            <a:r>
              <a:rPr lang="en-US" sz="1200" b="1" i="0" kern="1200" dirty="0" smtClean="0">
                <a:solidFill>
                  <a:schemeClr val="tx1"/>
                </a:solidFill>
                <a:effectLst/>
                <a:latin typeface="+mn-lt"/>
                <a:ea typeface="MS PGothic" pitchFamily="34" charset="-128"/>
                <a:cs typeface="ＭＳ Ｐゴシック" charset="0"/>
              </a:rPr>
              <a:t>contract</a:t>
            </a:r>
            <a:r>
              <a:rPr lang="en-US" sz="1200" b="0" i="0" kern="1200" dirty="0" smtClean="0">
                <a:solidFill>
                  <a:schemeClr val="tx1"/>
                </a:solidFill>
                <a:effectLst/>
                <a:latin typeface="+mn-lt"/>
                <a:ea typeface="MS PGothic" pitchFamily="34" charset="-128"/>
                <a:cs typeface="ＭＳ Ｐゴシック" charset="0"/>
              </a:rPr>
              <a:t>’ means:</a:t>
            </a:r>
          </a:p>
          <a:p>
            <a:pPr fontAlgn="base"/>
            <a:r>
              <a:rPr lang="en-US" sz="1200" b="0" i="0" kern="1200" dirty="0" smtClean="0">
                <a:solidFill>
                  <a:schemeClr val="tx1"/>
                </a:solidFill>
                <a:effectLst/>
                <a:latin typeface="+mn-lt"/>
                <a:ea typeface="MS PGothic" pitchFamily="34" charset="-128"/>
                <a:cs typeface="ＭＳ Ｐゴシック" charset="0"/>
              </a:rPr>
              <a:t>“The full text of any contract, concession, production-sharing agreement or other agreement granted by, or entered into by, the government which provides the terms attached to the exploitation of oil gas and mineral resources.</a:t>
            </a:r>
          </a:p>
          <a:p>
            <a:pPr fontAlgn="base"/>
            <a:r>
              <a:rPr lang="en-US" sz="1200" b="0" i="0" kern="1200" dirty="0" smtClean="0">
                <a:solidFill>
                  <a:schemeClr val="tx1"/>
                </a:solidFill>
                <a:effectLst/>
                <a:latin typeface="+mn-lt"/>
                <a:ea typeface="MS PGothic" pitchFamily="34" charset="-128"/>
                <a:cs typeface="ＭＳ Ｐゴシック" charset="0"/>
              </a:rPr>
              <a:t>The full text of any annex, addendum or rider which establishes details relevant to the exploitation rights described in 3.12(c)(</a:t>
            </a:r>
            <a:r>
              <a:rPr lang="en-US" sz="1200" b="0" i="0" kern="1200" dirty="0" err="1" smtClean="0">
                <a:solidFill>
                  <a:schemeClr val="tx1"/>
                </a:solidFill>
                <a:effectLst/>
                <a:latin typeface="+mn-lt"/>
                <a:ea typeface="MS PGothic" pitchFamily="34" charset="-128"/>
                <a:cs typeface="ＭＳ Ｐゴシック" charset="0"/>
              </a:rPr>
              <a:t>i</a:t>
            </a:r>
            <a:r>
              <a:rPr lang="en-US" sz="1200" b="0" i="0" kern="1200" dirty="0" smtClean="0">
                <a:solidFill>
                  <a:schemeClr val="tx1"/>
                </a:solidFill>
                <a:effectLst/>
                <a:latin typeface="+mn-lt"/>
                <a:ea typeface="MS PGothic" pitchFamily="34" charset="-128"/>
                <a:cs typeface="ＭＳ Ｐゴシック" charset="0"/>
              </a:rPr>
              <a:t>) or the execution thereof.</a:t>
            </a:r>
          </a:p>
          <a:p>
            <a:pPr fontAlgn="base"/>
            <a:r>
              <a:rPr lang="en-US" sz="1200" b="0" i="0" kern="1200" dirty="0" smtClean="0">
                <a:solidFill>
                  <a:schemeClr val="tx1"/>
                </a:solidFill>
                <a:effectLst/>
                <a:latin typeface="+mn-lt"/>
                <a:ea typeface="MS PGothic" pitchFamily="34" charset="-128"/>
                <a:cs typeface="ＭＳ Ｐゴシック" charset="0"/>
              </a:rPr>
              <a:t>The full text of any alteration or amendment to the documents described in 3.12(c)(</a:t>
            </a:r>
            <a:r>
              <a:rPr lang="en-US" sz="1200" b="0" i="0" kern="1200" dirty="0" err="1" smtClean="0">
                <a:solidFill>
                  <a:schemeClr val="tx1"/>
                </a:solidFill>
                <a:effectLst/>
                <a:latin typeface="+mn-lt"/>
                <a:ea typeface="MS PGothic" pitchFamily="34" charset="-128"/>
                <a:cs typeface="ＭＳ Ｐゴシック" charset="0"/>
              </a:rPr>
              <a:t>i</a:t>
            </a:r>
            <a:r>
              <a:rPr lang="en-US" sz="1200" b="0" i="0" kern="1200" dirty="0" smtClean="0">
                <a:solidFill>
                  <a:schemeClr val="tx1"/>
                </a:solidFill>
                <a:effectLst/>
                <a:latin typeface="+mn-lt"/>
                <a:ea typeface="MS PGothic" pitchFamily="34" charset="-128"/>
                <a:cs typeface="ＭＳ Ｐゴシック" charset="0"/>
              </a:rPr>
              <a:t>) and 3.12(c)(ii).”</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term ‘</a:t>
            </a:r>
            <a:r>
              <a:rPr lang="en-US" sz="1200" b="1" i="0" kern="1200" dirty="0" smtClean="0">
                <a:solidFill>
                  <a:schemeClr val="tx1"/>
                </a:solidFill>
                <a:effectLst/>
                <a:latin typeface="+mn-lt"/>
                <a:ea typeface="MS PGothic" pitchFamily="34" charset="-128"/>
                <a:cs typeface="ＭＳ Ｐゴシック" charset="0"/>
              </a:rPr>
              <a:t>license</a:t>
            </a:r>
            <a:r>
              <a:rPr lang="en-US" sz="1200" b="0" i="0" kern="1200" dirty="0" smtClean="0">
                <a:solidFill>
                  <a:schemeClr val="tx1"/>
                </a:solidFill>
                <a:effectLst/>
                <a:latin typeface="+mn-lt"/>
                <a:ea typeface="MS PGothic" pitchFamily="34" charset="-128"/>
                <a:cs typeface="ＭＳ Ｐゴシック" charset="0"/>
              </a:rPr>
              <a:t>’ means:</a:t>
            </a:r>
          </a:p>
          <a:p>
            <a:pPr fontAlgn="base"/>
            <a:r>
              <a:rPr lang="en-US" sz="1200" b="0" i="0" kern="1200" dirty="0" smtClean="0">
                <a:solidFill>
                  <a:schemeClr val="tx1"/>
                </a:solidFill>
                <a:effectLst/>
                <a:latin typeface="+mn-lt"/>
                <a:ea typeface="MS PGothic" pitchFamily="34" charset="-128"/>
                <a:cs typeface="ＭＳ Ｐゴシック" charset="0"/>
              </a:rPr>
              <a:t>“The full text of any license, lease, title or permit by which a government confers on a company(</a:t>
            </a:r>
            <a:r>
              <a:rPr lang="en-US" sz="1200" b="0" i="0" kern="1200" dirty="0" err="1" smtClean="0">
                <a:solidFill>
                  <a:schemeClr val="tx1"/>
                </a:solidFill>
                <a:effectLst/>
                <a:latin typeface="+mn-lt"/>
                <a:ea typeface="MS PGothic" pitchFamily="34" charset="-128"/>
                <a:cs typeface="ＭＳ Ｐゴシック" charset="0"/>
              </a:rPr>
              <a:t>ies</a:t>
            </a:r>
            <a:r>
              <a:rPr lang="en-US" sz="1200" b="0" i="0" kern="1200" dirty="0" smtClean="0">
                <a:solidFill>
                  <a:schemeClr val="tx1"/>
                </a:solidFill>
                <a:effectLst/>
                <a:latin typeface="+mn-lt"/>
                <a:ea typeface="MS PGothic" pitchFamily="34" charset="-128"/>
                <a:cs typeface="ＭＳ Ｐゴシック" charset="0"/>
              </a:rPr>
              <a:t>) or individual(s) rights to exploit oil, gas and/or mineral resources.</a:t>
            </a:r>
          </a:p>
          <a:p>
            <a:pPr fontAlgn="base"/>
            <a:r>
              <a:rPr lang="en-US" sz="1200" b="0" i="0" kern="1200" dirty="0" smtClean="0">
                <a:solidFill>
                  <a:schemeClr val="tx1"/>
                </a:solidFill>
                <a:effectLst/>
                <a:latin typeface="+mn-lt"/>
                <a:ea typeface="MS PGothic" pitchFamily="34" charset="-128"/>
                <a:cs typeface="ＭＳ Ｐゴシック" charset="0"/>
              </a:rPr>
              <a:t>The full text of any annex, addendum or rider that establishes details relevant to the exploitation rights described in in 3.12(d)(</a:t>
            </a:r>
            <a:r>
              <a:rPr lang="en-US" sz="1200" b="0" i="0" kern="1200" dirty="0" err="1" smtClean="0">
                <a:solidFill>
                  <a:schemeClr val="tx1"/>
                </a:solidFill>
                <a:effectLst/>
                <a:latin typeface="+mn-lt"/>
                <a:ea typeface="MS PGothic" pitchFamily="34" charset="-128"/>
                <a:cs typeface="ＭＳ Ｐゴシック" charset="0"/>
              </a:rPr>
              <a:t>i</a:t>
            </a:r>
            <a:r>
              <a:rPr lang="en-US" sz="1200" b="0" i="0" kern="1200" dirty="0" smtClean="0">
                <a:solidFill>
                  <a:schemeClr val="tx1"/>
                </a:solidFill>
                <a:effectLst/>
                <a:latin typeface="+mn-lt"/>
                <a:ea typeface="MS PGothic" pitchFamily="34" charset="-128"/>
                <a:cs typeface="ＭＳ Ｐゴシック" charset="0"/>
              </a:rPr>
              <a:t>) or the execution thereof.</a:t>
            </a:r>
          </a:p>
          <a:p>
            <a:pPr fontAlgn="base"/>
            <a:r>
              <a:rPr lang="en-US" sz="1200" b="0" i="0" kern="1200" dirty="0" smtClean="0">
                <a:solidFill>
                  <a:schemeClr val="tx1"/>
                </a:solidFill>
                <a:effectLst/>
                <a:latin typeface="+mn-lt"/>
                <a:ea typeface="MS PGothic" pitchFamily="34" charset="-128"/>
                <a:cs typeface="ＭＳ Ｐゴシック" charset="0"/>
              </a:rPr>
              <a:t>The full text of any alteration or amendment to the documents described in 3.12(d)(</a:t>
            </a:r>
            <a:r>
              <a:rPr lang="en-US" sz="1200" b="0" i="0" kern="1200" dirty="0" err="1" smtClean="0">
                <a:solidFill>
                  <a:schemeClr val="tx1"/>
                </a:solidFill>
                <a:effectLst/>
                <a:latin typeface="+mn-lt"/>
                <a:ea typeface="MS PGothic" pitchFamily="34" charset="-128"/>
                <a:cs typeface="ＭＳ Ｐゴシック" charset="0"/>
              </a:rPr>
              <a:t>i</a:t>
            </a:r>
            <a:r>
              <a:rPr lang="en-US" sz="1200" b="0" i="0" kern="1200" dirty="0" smtClean="0">
                <a:solidFill>
                  <a:schemeClr val="tx1"/>
                </a:solidFill>
                <a:effectLst/>
                <a:latin typeface="+mn-lt"/>
                <a:ea typeface="MS PGothic" pitchFamily="34" charset="-128"/>
                <a:cs typeface="ＭＳ Ｐゴシック" charset="0"/>
              </a:rPr>
              <a:t>) and 3.12(d)(ii).”</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“Where applicable, the EITI Report should provide an overview of the contracts and licenses that are publicly available, and include a reference or link to the location where these are published.”</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ENCOURAGED DISCLOSURES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“Implementing countries are encouraged to publicly disclose any contracts and licenses that provide the terms attached to the exploitation of oil, gas and minerals.”</a:t>
            </a:r>
          </a:p>
          <a:p>
            <a:pPr fontAlgn="base"/>
            <a:endParaRPr lang="en-US" sz="1200" b="1"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Implementing countries should disclose all of the elements encouraged in §3.12(a).</a:t>
            </a:r>
          </a:p>
          <a:p>
            <a:pPr fontAlgn="base"/>
            <a:r>
              <a:rPr lang="en-US" sz="1200" b="0" i="0" kern="1200" dirty="0" smtClean="0">
                <a:solidFill>
                  <a:schemeClr val="tx1"/>
                </a:solidFill>
                <a:effectLst/>
                <a:latin typeface="+mn-lt"/>
                <a:ea typeface="MS PGothic" pitchFamily="34" charset="-128"/>
                <a:cs typeface="ＭＳ Ｐゴシック" charset="0"/>
              </a:rPr>
              <a:t>Disclosures should include the contracts and licenses that establish terms for both exploration and exploitation.</a:t>
            </a:r>
          </a:p>
          <a:p>
            <a:pPr fontAlgn="base"/>
            <a:r>
              <a:rPr lang="en-US" sz="1200" b="0" i="0" kern="1200" dirty="0" smtClean="0">
                <a:solidFill>
                  <a:schemeClr val="tx1"/>
                </a:solidFill>
                <a:effectLst/>
                <a:latin typeface="+mn-lt"/>
                <a:ea typeface="MS PGothic" pitchFamily="34" charset="-128"/>
                <a:cs typeface="ＭＳ Ｐゴシック" charset="0"/>
              </a:rPr>
              <a:t>As per §3.12(c), EITI implementing countries should disclose the full text of contracts without redaction. In most countries where exploration and production contracts have been disclosed by governments (e.g., Afghanistan, Congo-Brazzaville, DRC, Ghana, Liberia, Mauritania, Peru, and the United States) and companies (e.g., Rio Tinto , BP, </a:t>
            </a:r>
            <a:r>
              <a:rPr lang="en-US" sz="1200" b="0" i="0" kern="1200" dirty="0" err="1" smtClean="0">
                <a:solidFill>
                  <a:schemeClr val="tx1"/>
                </a:solidFill>
                <a:effectLst/>
                <a:latin typeface="+mn-lt"/>
                <a:ea typeface="MS PGothic" pitchFamily="34" charset="-128"/>
                <a:cs typeface="ＭＳ Ｐゴシック" charset="0"/>
              </a:rPr>
              <a:t>Tullow</a:t>
            </a:r>
            <a:r>
              <a:rPr lang="en-US" sz="1200" b="0" i="0" kern="1200" dirty="0" smtClean="0">
                <a:solidFill>
                  <a:schemeClr val="tx1"/>
                </a:solidFill>
                <a:effectLst/>
                <a:latin typeface="+mn-lt"/>
                <a:ea typeface="MS PGothic" pitchFamily="34" charset="-128"/>
                <a:cs typeface="ＭＳ Ｐゴシック" charset="0"/>
              </a:rPr>
              <a:t>, </a:t>
            </a:r>
            <a:r>
              <a:rPr lang="en-US" sz="1200" b="0" i="0" kern="1200" dirty="0" err="1" smtClean="0">
                <a:solidFill>
                  <a:schemeClr val="tx1"/>
                </a:solidFill>
                <a:effectLst/>
                <a:latin typeface="+mn-lt"/>
                <a:ea typeface="MS PGothic" pitchFamily="34" charset="-128"/>
                <a:cs typeface="ＭＳ Ｐゴシック" charset="0"/>
              </a:rPr>
              <a:t>Kosmos</a:t>
            </a:r>
            <a:r>
              <a:rPr lang="en-US" sz="1200" b="0" i="0" kern="1200" dirty="0" smtClean="0">
                <a:solidFill>
                  <a:schemeClr val="tx1"/>
                </a:solidFill>
                <a:effectLst/>
                <a:latin typeface="+mn-lt"/>
                <a:ea typeface="MS PGothic" pitchFamily="34" charset="-128"/>
                <a:cs typeface="ＭＳ Ｐゴシック" charset="0"/>
              </a:rPr>
              <a:t>, etc.), there have been no redactions. A study (</a:t>
            </a:r>
            <a:r>
              <a:rPr lang="en-US" sz="1200" b="0" i="0" u="sng" kern="1200" dirty="0" smtClean="0">
                <a:solidFill>
                  <a:schemeClr val="tx1"/>
                </a:solidFill>
                <a:effectLst/>
                <a:latin typeface="+mn-lt"/>
                <a:ea typeface="MS PGothic" pitchFamily="34" charset="-128"/>
                <a:cs typeface="ＭＳ Ｐゴシック" charset="0"/>
                <a:hlinkClick r:id="rId3" tooltip="Contracts Confidential Study"/>
              </a:rPr>
              <a:t>http://www.revenuewatch.org/contractsconfidential</a:t>
            </a:r>
            <a:r>
              <a:rPr lang="en-US" sz="1200" b="0" i="0" kern="1200" dirty="0" smtClean="0">
                <a:solidFill>
                  <a:schemeClr val="tx1"/>
                </a:solidFill>
                <a:effectLst/>
                <a:latin typeface="+mn-lt"/>
                <a:ea typeface="MS PGothic" pitchFamily="34" charset="-128"/>
                <a:cs typeface="ＭＳ Ｐゴシック" charset="0"/>
              </a:rPr>
              <a:t>) of 150 oil and mining contracts showed that they do not typically contain commercially sensitive information. If allowed at all, redactions should be permitted only in exceptional circumstances, when a contract contains a term that goes beyond what is typically included and that reveals a confidential trade secret that would materially damage a party’s interest. Even in such circumstances (and reflecting the IFC’s guidance), redaction should not contain any information essential to understanding the terms and conditions under which the resource is developed.</a:t>
            </a:r>
          </a:p>
          <a:p>
            <a:pPr fontAlgn="base"/>
            <a:r>
              <a:rPr lang="en-US" sz="1200" b="0" i="0" kern="1200" dirty="0" smtClean="0">
                <a:solidFill>
                  <a:schemeClr val="tx1"/>
                </a:solidFill>
                <a:effectLst/>
                <a:latin typeface="+mn-lt"/>
                <a:ea typeface="MS PGothic" pitchFamily="34" charset="-128"/>
                <a:cs typeface="ＭＳ Ｐゴシック" charset="0"/>
              </a:rPr>
              <a:t>EITI implementing countries should disclose all active contracts, and should disclose new contracts as they are finalized.</a:t>
            </a:r>
          </a:p>
          <a:p>
            <a:pPr fontAlgn="base"/>
            <a:r>
              <a:rPr lang="en-US" sz="1200" b="0" i="0" kern="1200" dirty="0" smtClean="0">
                <a:solidFill>
                  <a:schemeClr val="tx1"/>
                </a:solidFill>
                <a:effectLst/>
                <a:latin typeface="+mn-lt"/>
                <a:ea typeface="MS PGothic" pitchFamily="34" charset="-128"/>
                <a:cs typeface="ＭＳ Ｐゴシック" charset="0"/>
              </a:rPr>
              <a:t>EITI implementing countries should develop public education and dialogue strategies to accompany contract publication. EITI implementing countries can organize public forums to present the key components of important contracts and solicit public opinion on monitoring strategies. Countries can also compile plain-language summaries and explanations of contract terms to facilitate understanding among non-expert stakeholders, as done by the government of Guinea.</a:t>
            </a:r>
          </a:p>
          <a:p>
            <a:pPr fontAlgn="base"/>
            <a:r>
              <a:rPr lang="en-US" sz="1200" b="0" i="0" kern="1200" dirty="0" smtClean="0">
                <a:solidFill>
                  <a:schemeClr val="tx1"/>
                </a:solidFill>
                <a:effectLst/>
                <a:latin typeface="+mn-lt"/>
                <a:ea typeface="MS PGothic" pitchFamily="34" charset="-128"/>
                <a:cs typeface="ＭＳ Ｐゴシック" charset="0"/>
              </a:rPr>
              <a:t>Contracts should be disclosed on a stable website and access should be free of charge and anonymous. The EITI Report should provide a link to this website. Citizens should be able to easily access contracts without fear of harassment.</a:t>
            </a:r>
            <a:endParaRPr lang="en-US" sz="1200" b="0" i="0" kern="1200" dirty="0">
              <a:solidFill>
                <a:schemeClr val="tx1"/>
              </a:solidFill>
              <a:effectLst/>
              <a:latin typeface="+mn-lt"/>
              <a:ea typeface="MS PGothic" pitchFamily="34" charset="-128"/>
              <a:cs typeface="ＭＳ Ｐゴシック" charset="0"/>
            </a:endParaRPr>
          </a:p>
        </p:txBody>
      </p:sp>
      <p:sp>
        <p:nvSpPr>
          <p:cNvPr id="260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FC9F330-1B46-468B-BBF3-52A783664B1F}" type="slidenum">
              <a:rPr lang="en-US" altLang="en-US" smtClean="0"/>
              <a:pPr eaLnBrk="1" hangingPunct="1"/>
              <a:t>15</a:t>
            </a:fld>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S PGothic" pitchFamily="34" charset="-128"/>
                <a:cs typeface="ＭＳ Ｐゴシック" charset="0"/>
              </a:rPr>
              <a:t>SESSION: Production Data</a:t>
            </a:r>
          </a:p>
          <a:p>
            <a:r>
              <a:rPr lang="en-US" sz="1200" b="0" i="0" u="none" strike="noStrike" kern="1200" baseline="0" dirty="0" smtClean="0">
                <a:solidFill>
                  <a:schemeClr val="tx1"/>
                </a:solidFill>
                <a:latin typeface="+mn-lt"/>
                <a:ea typeface="MS PGothic" pitchFamily="34" charset="-128"/>
                <a:cs typeface="ＭＳ Ｐゴシック" charset="0"/>
              </a:rPr>
              <a:t>OBJECTIVES:</a:t>
            </a:r>
          </a:p>
          <a:p>
            <a:pPr marL="171450" indent="-171450">
              <a:buFont typeface="Arial" pitchFamily="34" charset="0"/>
              <a:buChar char="•"/>
            </a:pPr>
            <a:r>
              <a:rPr lang="en-US" sz="1200" b="0" i="0" u="none" strike="noStrike" kern="1200" baseline="0" dirty="0" smtClean="0">
                <a:solidFill>
                  <a:schemeClr val="tx1"/>
                </a:solidFill>
                <a:latin typeface="+mn-lt"/>
                <a:ea typeface="MS PGothic" pitchFamily="34" charset="-128"/>
                <a:cs typeface="ＭＳ Ｐゴシック" charset="0"/>
              </a:rPr>
              <a:t>To explain the importance disclosure policies around production data. </a:t>
            </a:r>
          </a:p>
          <a:p>
            <a:pPr marL="171450" indent="-171450">
              <a:buFont typeface="Arial" pitchFamily="34" charset="0"/>
              <a:buChar char="•"/>
            </a:pPr>
            <a:r>
              <a:rPr lang="en-US" sz="1200" b="0" i="0" u="none" strike="noStrike" kern="1200" baseline="0" dirty="0" smtClean="0">
                <a:solidFill>
                  <a:schemeClr val="tx1"/>
                </a:solidFill>
                <a:latin typeface="+mn-lt"/>
                <a:ea typeface="MS PGothic" pitchFamily="34" charset="-128"/>
                <a:cs typeface="ＭＳ Ｐゴシック" charset="0"/>
              </a:rPr>
              <a:t>Accurate reporting can enable better monitoring of the fiscal and physical quantities extracted </a:t>
            </a:r>
          </a:p>
          <a:p>
            <a:endParaRPr lang="en-US" sz="1200" b="0" i="0" u="none" strike="noStrike" kern="1200" baseline="0" dirty="0" smtClean="0">
              <a:solidFill>
                <a:schemeClr val="tx1"/>
              </a:solidFill>
              <a:latin typeface="+mn-lt"/>
              <a:ea typeface="MS PGothic" pitchFamily="34" charset="-128"/>
              <a:cs typeface="ＭＳ Ｐゴシック" charset="0"/>
            </a:endParaRPr>
          </a:p>
          <a:p>
            <a:r>
              <a:rPr lang="en-US" sz="1200" b="0" i="0" u="none" strike="noStrike" kern="1200" baseline="0" dirty="0" smtClean="0">
                <a:solidFill>
                  <a:schemeClr val="tx1"/>
                </a:solidFill>
                <a:latin typeface="+mn-lt"/>
                <a:ea typeface="MS PGothic" pitchFamily="34" charset="-128"/>
                <a:cs typeface="ＭＳ Ｐゴシック" charset="0"/>
              </a:rPr>
              <a:t>NOTES/ ADAPTATION</a:t>
            </a:r>
          </a:p>
          <a:p>
            <a:r>
              <a:rPr lang="en-US" sz="1200" b="0" i="0" u="none" strike="noStrike" kern="1200" baseline="0" dirty="0" smtClean="0">
                <a:solidFill>
                  <a:schemeClr val="tx1"/>
                </a:solidFill>
                <a:latin typeface="+mn-lt"/>
                <a:ea typeface="MS PGothic" pitchFamily="34" charset="-128"/>
                <a:cs typeface="ＭＳ Ｐゴシック" charset="0"/>
              </a:rPr>
              <a:t>In each of the 7 policy sessions start by contextualizing the topic :	</a:t>
            </a:r>
          </a:p>
          <a:p>
            <a:r>
              <a:rPr lang="en-US" sz="1200" b="0" i="0" u="none" strike="noStrike" kern="1200" baseline="0" dirty="0" smtClean="0">
                <a:solidFill>
                  <a:schemeClr val="tx1"/>
                </a:solidFill>
                <a:latin typeface="+mn-lt"/>
                <a:ea typeface="MS PGothic" pitchFamily="34" charset="-128"/>
                <a:cs typeface="ＭＳ Ｐゴシック" charset="0"/>
              </a:rPr>
              <a:t>1. Anchor the specific policy issue in the broader resources to development chain. </a:t>
            </a:r>
          </a:p>
          <a:p>
            <a:r>
              <a:rPr lang="en-US" sz="1200" b="0" i="0" u="none" strike="noStrike" kern="1200" baseline="0" dirty="0" smtClean="0">
                <a:solidFill>
                  <a:schemeClr val="tx1"/>
                </a:solidFill>
                <a:latin typeface="+mn-lt"/>
                <a:ea typeface="MS PGothic" pitchFamily="34" charset="-128"/>
                <a:cs typeface="ＭＳ Ｐゴシック" charset="0"/>
              </a:rPr>
              <a:t>2. Facilitate a discussion on why the </a:t>
            </a:r>
            <a:r>
              <a:rPr lang="en-US" sz="1200" b="0" i="1" u="none" strike="noStrike" kern="1200" baseline="0" dirty="0" smtClean="0">
                <a:solidFill>
                  <a:schemeClr val="tx1"/>
                </a:solidFill>
                <a:latin typeface="+mn-lt"/>
                <a:ea typeface="MS PGothic" pitchFamily="34" charset="-128"/>
                <a:cs typeface="ＭＳ Ｐゴシック" charset="0"/>
              </a:rPr>
              <a:t>policy issue </a:t>
            </a:r>
            <a:r>
              <a:rPr lang="en-US" sz="1200" b="0" i="0" u="none" strike="noStrike" kern="1200" baseline="0" dirty="0" smtClean="0">
                <a:solidFill>
                  <a:schemeClr val="tx1"/>
                </a:solidFill>
                <a:latin typeface="+mn-lt"/>
                <a:ea typeface="MS PGothic" pitchFamily="34" charset="-128"/>
                <a:cs typeface="ＭＳ Ｐゴシック" charset="0"/>
              </a:rPr>
              <a:t>is important. </a:t>
            </a:r>
          </a:p>
          <a:p>
            <a:r>
              <a:rPr lang="en-US" sz="1200" b="0" i="0" u="none" strike="noStrike" kern="1200" baseline="0" dirty="0" smtClean="0">
                <a:solidFill>
                  <a:schemeClr val="tx1"/>
                </a:solidFill>
                <a:latin typeface="+mn-lt"/>
                <a:ea typeface="MS PGothic" pitchFamily="34" charset="-128"/>
                <a:cs typeface="ＭＳ Ｐゴシック" charset="0"/>
              </a:rPr>
              <a:t>3. Provide an overview of the governance challenges associated with this policy issue, making linkages with the response from participants in the facilitated discussion. </a:t>
            </a:r>
          </a:p>
          <a:p>
            <a:r>
              <a:rPr lang="en-US" sz="1200" b="0" i="0" u="none" strike="noStrike" kern="1200" baseline="0" dirty="0" smtClean="0">
                <a:solidFill>
                  <a:schemeClr val="tx1"/>
                </a:solidFill>
                <a:latin typeface="+mn-lt"/>
                <a:ea typeface="MS PGothic" pitchFamily="34" charset="-128"/>
                <a:cs typeface="ＭＳ Ｐゴシック" charset="0"/>
              </a:rPr>
              <a:t>4. Provide an overview of what the EITI disclosure requirements related to this policy issue can tell us. </a:t>
            </a:r>
          </a:p>
          <a:p>
            <a:r>
              <a:rPr lang="en-US" sz="1200" b="0" i="0" u="none" strike="noStrike" kern="1200" baseline="0" dirty="0" smtClean="0">
                <a:solidFill>
                  <a:schemeClr val="tx1"/>
                </a:solidFill>
                <a:latin typeface="+mn-lt"/>
                <a:ea typeface="MS PGothic" pitchFamily="34" charset="-128"/>
                <a:cs typeface="ＭＳ Ｐゴシック" charset="0"/>
              </a:rPr>
              <a:t>5. For each EITI disclosure requirement/ encouragement, do a brief discussion in plenary on why the </a:t>
            </a:r>
            <a:r>
              <a:rPr lang="en-US" sz="1200" b="0" i="1" u="none" strike="noStrike" kern="1200" baseline="0" dirty="0" smtClean="0">
                <a:solidFill>
                  <a:schemeClr val="tx1"/>
                </a:solidFill>
                <a:latin typeface="+mn-lt"/>
                <a:ea typeface="MS PGothic" pitchFamily="34" charset="-128"/>
                <a:cs typeface="ＭＳ Ｐゴシック" charset="0"/>
              </a:rPr>
              <a:t>disclosure </a:t>
            </a:r>
            <a:r>
              <a:rPr lang="en-US" sz="1200" b="0" i="0" u="none" strike="noStrike" kern="1200" baseline="0" dirty="0" smtClean="0">
                <a:solidFill>
                  <a:schemeClr val="tx1"/>
                </a:solidFill>
                <a:latin typeface="+mn-lt"/>
                <a:ea typeface="MS PGothic" pitchFamily="34" charset="-128"/>
                <a:cs typeface="ＭＳ Ｐゴシック" charset="0"/>
              </a:rPr>
              <a:t>is important. </a:t>
            </a:r>
          </a:p>
          <a:p>
            <a:r>
              <a:rPr lang="en-US" sz="1200" b="0" i="0" u="none" strike="noStrike" kern="1200" baseline="0" dirty="0" smtClean="0">
                <a:solidFill>
                  <a:schemeClr val="tx1"/>
                </a:solidFill>
                <a:latin typeface="+mn-lt"/>
                <a:ea typeface="MS PGothic" pitchFamily="34" charset="-128"/>
                <a:cs typeface="ＭＳ Ｐゴシック" charset="0"/>
              </a:rPr>
              <a:t>6. Provide an overview of EITI requirements and encouraged areas, as well as RWI recommendations on each disclosure. </a:t>
            </a:r>
          </a:p>
          <a:p>
            <a:r>
              <a:rPr lang="en-US" sz="1200" b="0" i="0" u="none" strike="noStrike" kern="1200" baseline="0" dirty="0" smtClean="0">
                <a:solidFill>
                  <a:schemeClr val="tx1"/>
                </a:solidFill>
                <a:latin typeface="+mn-lt"/>
                <a:ea typeface="MS PGothic" pitchFamily="34" charset="-128"/>
                <a:cs typeface="ＭＳ Ｐゴシック" charset="0"/>
              </a:rPr>
              <a:t>7. Explain country example of the relevant element of the disclosure. </a:t>
            </a:r>
          </a:p>
          <a:p>
            <a:r>
              <a:rPr lang="en-US" sz="1200" b="0" i="0" u="none" strike="noStrike" kern="1200" baseline="0" dirty="0" smtClean="0">
                <a:solidFill>
                  <a:schemeClr val="tx1"/>
                </a:solidFill>
                <a:latin typeface="+mn-lt"/>
                <a:ea typeface="MS PGothic" pitchFamily="34" charset="-128"/>
                <a:cs typeface="ＭＳ Ｐゴシック" charset="0"/>
              </a:rPr>
              <a:t>8. Leave time for pop quiz (see answers in Annex A of the Facilitator’s Handbook) and to discuss any questions. </a:t>
            </a:r>
          </a:p>
          <a:p>
            <a:r>
              <a:rPr lang="en-US" sz="1200" b="0" i="0" u="none" strike="noStrike" kern="1200" baseline="0" dirty="0" smtClean="0">
                <a:solidFill>
                  <a:schemeClr val="tx1"/>
                </a:solidFill>
                <a:latin typeface="+mn-lt"/>
                <a:ea typeface="MS PGothic" pitchFamily="34" charset="-128"/>
                <a:cs typeface="ＭＳ Ｐゴシック" charset="0"/>
              </a:rPr>
              <a:t>	</a:t>
            </a:r>
          </a:p>
          <a:p>
            <a:pPr eaLnBrk="1" hangingPunct="1">
              <a:spcBef>
                <a:spcPct val="0"/>
              </a:spcBef>
            </a:pPr>
            <a:endParaRPr lang="en-US" altLang="en-US" dirty="0" smtClean="0"/>
          </a:p>
        </p:txBody>
      </p:sp>
      <p:sp>
        <p:nvSpPr>
          <p:cNvPr id="266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859D2E0C-BE20-4CF0-8C1E-1BAF8A71992A}" type="slidenum">
              <a:rPr lang="en-US" altLang="en-US" smtClean="0"/>
              <a:pPr eaLnBrk="1" hangingPunct="1"/>
              <a:t>16</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smtClean="0"/>
              <a:t>Provide a brief overview of the governance challenges associated with this issue. Explain why the issue matters and what’s at stake. </a:t>
            </a:r>
          </a:p>
          <a:p>
            <a:pPr marL="171450" indent="-171450" eaLnBrk="1" hangingPunct="1">
              <a:spcBef>
                <a:spcPct val="0"/>
              </a:spcBef>
              <a:buFontTx/>
              <a:buChar char="•"/>
            </a:pPr>
            <a:r>
              <a:rPr lang="en-US" altLang="en-US" smtClean="0"/>
              <a:t>When explaining these challenges, refer back to the problems identified by participants during the game which will have preceded this session.</a:t>
            </a:r>
          </a:p>
          <a:p>
            <a:pPr marL="171450" indent="-171450" eaLnBrk="1" hangingPunct="1">
              <a:spcBef>
                <a:spcPct val="0"/>
              </a:spcBef>
            </a:pPr>
            <a:endParaRPr lang="en-US" altLang="en-US" smtClean="0"/>
          </a:p>
          <a:p>
            <a:pPr marL="171450" indent="-171450" eaLnBrk="1" hangingPunct="1">
              <a:spcBef>
                <a:spcPct val="0"/>
              </a:spcBef>
            </a:pPr>
            <a:endParaRPr lang="en-US" altLang="en-US" smtClean="0"/>
          </a:p>
          <a:p>
            <a:pPr marL="628650" lvl="1" indent="-171450" eaLnBrk="1" hangingPunct="1">
              <a:spcBef>
                <a:spcPct val="0"/>
              </a:spcBef>
              <a:buFontTx/>
              <a:buChar char="•"/>
            </a:pPr>
            <a:endParaRPr lang="en-CA"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0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 §3.3</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EITI Report should provide an overview of the extractive industries, including any significant exploration activities.”</a:t>
            </a:r>
          </a:p>
          <a:p>
            <a:pPr fontAlgn="base"/>
            <a:endParaRPr lang="en-US" sz="1200" b="1"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Information on exploration activities should be disaggregated by commodity, company and project.</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Exploration data should be displayed alongside related information, such as details on exploration license allocations and any revenues associated with such exploration activities.</a:t>
            </a:r>
          </a:p>
          <a:p>
            <a:pPr marL="457200" lvl="1" indent="0" eaLnBrk="1" hangingPunct="1">
              <a:spcBef>
                <a:spcPct val="0"/>
              </a:spcBef>
              <a:buFont typeface="Wingdings" pitchFamily="2" charset="2"/>
              <a:buNone/>
            </a:pPr>
            <a:endParaRPr lang="en-US" altLang="en-US" sz="1800" dirty="0" smtClean="0">
              <a:solidFill>
                <a:srgbClr val="595959"/>
              </a:solidFill>
              <a:latin typeface="Gill Sans MT" pitchFamily="34" charset="0"/>
            </a:endParaRPr>
          </a:p>
          <a:p>
            <a:pPr eaLnBrk="1" hangingPunct="1">
              <a:spcBef>
                <a:spcPct val="0"/>
              </a:spcBef>
            </a:pPr>
            <a:endParaRPr lang="en-US" altLang="en-US" dirty="0" smtClean="0"/>
          </a:p>
        </p:txBody>
      </p:sp>
      <p:sp>
        <p:nvSpPr>
          <p:cNvPr id="270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7F8958A2-3F13-483F-A914-D5E4C785B155}" type="slidenum">
              <a:rPr lang="en-US" altLang="en-US" smtClean="0"/>
              <a:pPr eaLnBrk="1" hangingPunct="1"/>
              <a:t>18</a:t>
            </a:fld>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 §3.5(a) &amp; §3.4(e)</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§3.5(a)</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“The EITI Report must disclose production data for the fiscal year covered by the EITI Report, including total production volumes and the value of production by commodity, and, when relevant, by state/region.”</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§3.4(e)</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“The EITI Report must disclose, when available, information about the contribution of the extractive industries to the economy for the fiscal year covered by the EITI Report. This information is expected to include…[k]</a:t>
            </a:r>
            <a:r>
              <a:rPr lang="en-US" sz="1200" b="0" i="0" kern="1200" dirty="0" err="1" smtClean="0">
                <a:solidFill>
                  <a:schemeClr val="tx1"/>
                </a:solidFill>
                <a:effectLst/>
                <a:latin typeface="+mn-lt"/>
                <a:ea typeface="MS PGothic" pitchFamily="34" charset="-128"/>
                <a:cs typeface="ＭＳ Ｐゴシック" charset="0"/>
              </a:rPr>
              <a:t>ey</a:t>
            </a:r>
            <a:r>
              <a:rPr lang="en-US" sz="1200" b="0" i="0" kern="1200" dirty="0" smtClean="0">
                <a:solidFill>
                  <a:schemeClr val="tx1"/>
                </a:solidFill>
                <a:effectLst/>
                <a:latin typeface="+mn-lt"/>
                <a:ea typeface="MS PGothic" pitchFamily="34" charset="-128"/>
                <a:cs typeface="ＭＳ Ｐゴシック" charset="0"/>
              </a:rPr>
              <a:t> regions/areas where production is concentrated.”</a:t>
            </a:r>
          </a:p>
          <a:p>
            <a:pPr marL="0" indent="0" eaLnBrk="1" hangingPunct="1">
              <a:spcBef>
                <a:spcPct val="0"/>
              </a:spcBef>
              <a:buFont typeface="Wingdings" pitchFamily="2" charset="2"/>
              <a:buNone/>
              <a:defRPr/>
            </a:pPr>
            <a:endParaRPr lang="en-US" altLang="en-US" sz="800" b="1" dirty="0" smtClean="0">
              <a:solidFill>
                <a:srgbClr val="595959"/>
              </a:solidFill>
              <a:latin typeface="Gill Sans MT" pitchFamily="34" charset="0"/>
              <a:cs typeface="+mn-cs"/>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EITI Reports should also disclose the quantity of estimated proven reserves for each commodity.</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Production information should be disaggregated by company and by project, and by major commodity-subtypes (e.g., quality grades of crude).</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To enable comparisons, figures should be disclosed for the reporting year and at least one prior year.</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Information about the stage of production of the commodity in each state/region should be provided to allow for more informed understanding of the relationship between production and revenue levels.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source of information for volume data should be included in the EITI Report. The methodology and prices used to calculate the value of production and export volumes should also be fully explained.</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Particularly in countries facing challenges of measuring or controlling production, the EITI Report should include full reporting and reconciliations on physical flows.</a:t>
            </a:r>
          </a:p>
          <a:p>
            <a:pPr marL="0" indent="0" eaLnBrk="1" hangingPunct="1">
              <a:spcBef>
                <a:spcPct val="0"/>
              </a:spcBef>
              <a:buFont typeface="Wingdings" pitchFamily="2" charset="2"/>
              <a:buNone/>
              <a:defRPr/>
            </a:pPr>
            <a:endParaRPr lang="en-US" altLang="en-US" sz="800" b="1" dirty="0" smtClean="0">
              <a:solidFill>
                <a:srgbClr val="595959"/>
              </a:solidFill>
              <a:latin typeface="Gill Sans MT" pitchFamily="34" charset="0"/>
              <a:cs typeface="+mn-cs"/>
            </a:endParaRPr>
          </a:p>
          <a:p>
            <a:pPr eaLnBrk="1" fontAlgn="auto" hangingPunct="1">
              <a:spcBef>
                <a:spcPts val="0"/>
              </a:spcBef>
              <a:spcAft>
                <a:spcPts val="0"/>
              </a:spcAft>
              <a:defRPr/>
            </a:pPr>
            <a:endParaRPr lang="en-US" dirty="0">
              <a:ea typeface="+mn-ea"/>
              <a:cs typeface="+mn-cs"/>
            </a:endParaRPr>
          </a:p>
        </p:txBody>
      </p:sp>
      <p:sp>
        <p:nvSpPr>
          <p:cNvPr id="273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66226834-B6E4-4F60-B223-FD9F5EB48F48}" type="slidenum">
              <a:rPr lang="en-US" altLang="en-US" smtClean="0"/>
              <a:pPr eaLnBrk="1" hangingPunct="1"/>
              <a:t>19</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2</a:t>
            </a:fld>
            <a:endParaRPr lang="en-US" dirty="0" smtClean="0">
              <a:solidFill>
                <a:prstClr val="black"/>
              </a:solidFill>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5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 §3.5(b)</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EITI Report is required to disclose “total export volumes and the value of exports by commodity, and, when relevant, by state/region of origin.”</a:t>
            </a:r>
          </a:p>
          <a:p>
            <a:pPr fontAlgn="base"/>
            <a:endParaRPr lang="en-US" sz="1200" b="0" i="0" kern="1200" dirty="0" smtClean="0">
              <a:solidFill>
                <a:schemeClr val="tx1"/>
              </a:solidFill>
              <a:effectLst/>
              <a:latin typeface="+mn-lt"/>
              <a:ea typeface="MS PGothic" pitchFamily="34" charset="-128"/>
              <a:cs typeface="ＭＳ Ｐゴシック" charset="0"/>
            </a:endParaRPr>
          </a:p>
          <a:p>
            <a:pPr marL="0" indent="0" fontAlgn="base">
              <a:buFont typeface="Arial" pitchFamily="34" charset="0"/>
              <a:buNone/>
            </a:pPr>
            <a:r>
              <a:rPr lang="en-US" sz="1200" b="1" i="0" kern="1200" dirty="0" smtClean="0">
                <a:solidFill>
                  <a:schemeClr val="tx1"/>
                </a:solidFill>
                <a:effectLst/>
                <a:latin typeface="+mn-lt"/>
                <a:ea typeface="MS PGothic" pitchFamily="34" charset="-128"/>
                <a:cs typeface="ＭＳ Ｐゴシック" charset="0"/>
              </a:rPr>
              <a:t>RWI Recommendations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To enable comparisons, figures should be disclosed for the reporting year and at least one prior year.</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The source of the export data should be included in the EITI Report along with the formula used to calculate the value of the exports.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Reports could also contain information on the destination market for exports.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EITI Reports should detail the purpose and buyer for non-exported commodities as well, such as commodities that are processed domestically.</a:t>
            </a:r>
            <a:endParaRPr lang="en-US" sz="1200" b="0" i="0" kern="1200" dirty="0">
              <a:solidFill>
                <a:schemeClr val="tx1"/>
              </a:solidFill>
              <a:effectLst/>
              <a:latin typeface="+mn-lt"/>
              <a:ea typeface="MS PGothic" pitchFamily="34" charset="-128"/>
              <a:cs typeface="ＭＳ Ｐゴシック" charset="0"/>
            </a:endParaRPr>
          </a:p>
        </p:txBody>
      </p:sp>
      <p:sp>
        <p:nvSpPr>
          <p:cNvPr id="275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3EF8F088-BB88-40C9-BD4B-52E8B72A4DFD}" type="slidenum">
              <a:rPr lang="en-US" altLang="en-US" smtClean="0"/>
              <a:pPr eaLnBrk="1" hangingPunct="1"/>
              <a:t>20</a:t>
            </a:fld>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SESSION: Revenue Collection</a:t>
            </a:r>
          </a:p>
          <a:p>
            <a:pPr eaLnBrk="1" hangingPunct="1">
              <a:spcBef>
                <a:spcPct val="0"/>
              </a:spcBef>
            </a:pPr>
            <a:r>
              <a:rPr lang="en-US" altLang="en-US" dirty="0" smtClean="0"/>
              <a:t>OBJECTIVES:</a:t>
            </a:r>
          </a:p>
          <a:p>
            <a:pPr eaLnBrk="1" hangingPunct="1">
              <a:spcBef>
                <a:spcPct val="0"/>
              </a:spcBef>
            </a:pPr>
            <a:r>
              <a:rPr lang="en-US" altLang="en-US" dirty="0" smtClean="0"/>
              <a:t>To explain the importance of disclosure policies around revenue collection</a:t>
            </a:r>
          </a:p>
          <a:p>
            <a:pPr eaLnBrk="1" hangingPunct="1">
              <a:spcBef>
                <a:spcPct val="0"/>
              </a:spcBef>
            </a:pPr>
            <a:r>
              <a:rPr lang="en-US" altLang="en-US" dirty="0" smtClean="0"/>
              <a:t>To review</a:t>
            </a:r>
            <a:r>
              <a:rPr lang="en-US" altLang="en-US" baseline="0" dirty="0" smtClean="0"/>
              <a:t> the basic types of revenue streams from extractive industries</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NOTES/ ADAPTATION</a:t>
            </a:r>
          </a:p>
          <a:p>
            <a:pPr eaLnBrk="1" hangingPunct="1">
              <a:spcBef>
                <a:spcPct val="0"/>
              </a:spcBef>
            </a:pPr>
            <a:r>
              <a:rPr lang="en-US" altLang="en-US" dirty="0" smtClean="0"/>
              <a:t>In each of the 7 policy sessions start by contextualizing the topic :	</a:t>
            </a:r>
          </a:p>
          <a:p>
            <a:pPr eaLnBrk="1" hangingPunct="1">
              <a:spcBef>
                <a:spcPct val="0"/>
              </a:spcBef>
            </a:pPr>
            <a:r>
              <a:rPr lang="en-US" altLang="en-US" dirty="0" smtClean="0"/>
              <a:t>1. Anchor the specific policy issue in the broader resources to development chain. </a:t>
            </a:r>
          </a:p>
          <a:p>
            <a:pPr eaLnBrk="1" hangingPunct="1">
              <a:spcBef>
                <a:spcPct val="0"/>
              </a:spcBef>
            </a:pPr>
            <a:r>
              <a:rPr lang="en-US" altLang="en-US" dirty="0" smtClean="0"/>
              <a:t>2. Facilitate a discussion on why the policy issue is important. </a:t>
            </a:r>
          </a:p>
          <a:p>
            <a:pPr eaLnBrk="1" hangingPunct="1">
              <a:spcBef>
                <a:spcPct val="0"/>
              </a:spcBef>
            </a:pPr>
            <a:r>
              <a:rPr lang="en-US" altLang="en-US" dirty="0" smtClean="0"/>
              <a:t>3. Provide an overview of the governance challenges associated with this policy issue, making linkages with the response from participants in the facilitated discussion. </a:t>
            </a:r>
          </a:p>
          <a:p>
            <a:pPr eaLnBrk="1" hangingPunct="1">
              <a:spcBef>
                <a:spcPct val="0"/>
              </a:spcBef>
            </a:pPr>
            <a:r>
              <a:rPr lang="en-US" altLang="en-US" dirty="0" smtClean="0"/>
              <a:t>4. Provide an overview of what the EITI disclosure requirements related to this policy issue can tell us. </a:t>
            </a:r>
          </a:p>
          <a:p>
            <a:pPr eaLnBrk="1" hangingPunct="1">
              <a:spcBef>
                <a:spcPct val="0"/>
              </a:spcBef>
            </a:pPr>
            <a:r>
              <a:rPr lang="en-US" altLang="en-US" dirty="0" smtClean="0"/>
              <a:t>5. For each EITI disclosure requirement/ encouragement, do a brief discussion in plenary on why the disclosure is important. </a:t>
            </a:r>
          </a:p>
          <a:p>
            <a:pPr eaLnBrk="1" hangingPunct="1">
              <a:spcBef>
                <a:spcPct val="0"/>
              </a:spcBef>
            </a:pPr>
            <a:r>
              <a:rPr lang="en-US" altLang="en-US" dirty="0" smtClean="0"/>
              <a:t>6. Provide an overview of EITI requirements and encouraged areas, as well as RWI recommendations on each disclosure. </a:t>
            </a:r>
          </a:p>
          <a:p>
            <a:pPr eaLnBrk="1" hangingPunct="1">
              <a:spcBef>
                <a:spcPct val="0"/>
              </a:spcBef>
            </a:pPr>
            <a:r>
              <a:rPr lang="en-US" altLang="en-US" dirty="0" smtClean="0"/>
              <a:t>7. Explain country example of the relevant element of the disclosure. </a:t>
            </a:r>
          </a:p>
          <a:p>
            <a:pPr eaLnBrk="1" hangingPunct="1">
              <a:spcBef>
                <a:spcPct val="0"/>
              </a:spcBef>
            </a:pPr>
            <a:r>
              <a:rPr lang="en-US" altLang="en-US" dirty="0" smtClean="0"/>
              <a:t>8. Leave time for pop quiz (see answers in Annex A of the Facilitator’s Handbook) and to discuss any questions. </a:t>
            </a:r>
          </a:p>
          <a:p>
            <a:pPr eaLnBrk="1" hangingPunct="1">
              <a:spcBef>
                <a:spcPct val="0"/>
              </a:spcBef>
            </a:pPr>
            <a:r>
              <a:rPr lang="en-US" altLang="en-US" dirty="0" smtClean="0"/>
              <a:t>	</a:t>
            </a:r>
          </a:p>
          <a:p>
            <a:pPr eaLnBrk="1" hangingPunct="1">
              <a:spcBef>
                <a:spcPct val="0"/>
              </a:spcBef>
            </a:pPr>
            <a:endParaRPr lang="en-US" altLang="en-US" dirty="0" smtClean="0"/>
          </a:p>
        </p:txBody>
      </p:sp>
      <p:sp>
        <p:nvSpPr>
          <p:cNvPr id="281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1D7828A8-2743-4AB6-8EB6-68BD3622346F}" type="slidenum">
              <a:rPr lang="en-US" altLang="en-US" smtClean="0"/>
              <a:pPr eaLnBrk="1" hangingPunct="1"/>
              <a:t>21</a:t>
            </a:fld>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26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0" i="0" kern="1200" dirty="0" smtClean="0">
                <a:solidFill>
                  <a:schemeClr val="tx1"/>
                </a:solidFill>
                <a:effectLst/>
                <a:latin typeface="+mn-lt"/>
                <a:ea typeface="MS PGothic" pitchFamily="34" charset="-128"/>
                <a:cs typeface="ＭＳ Ｐゴシック" charset="0"/>
              </a:rPr>
              <a:t>Policy decisions regarding revenue collection determine the wealth available for financing national development. Key governance challenges associated with revenue collection include </a:t>
            </a:r>
            <a:r>
              <a:rPr lang="en-US" sz="1200" b="1" i="0" kern="1200" dirty="0" smtClean="0">
                <a:solidFill>
                  <a:schemeClr val="tx1"/>
                </a:solidFill>
                <a:effectLst/>
                <a:latin typeface="+mn-lt"/>
                <a:ea typeface="MS PGothic" pitchFamily="34" charset="-128"/>
                <a:cs typeface="ＭＳ Ｐゴシック" charset="0"/>
              </a:rPr>
              <a:t>weak tax administration, lack of coordination</a:t>
            </a:r>
            <a:r>
              <a:rPr lang="en-US" sz="1200" b="0" i="0" kern="1200" dirty="0" smtClean="0">
                <a:solidFill>
                  <a:schemeClr val="tx1"/>
                </a:solidFill>
                <a:effectLst/>
                <a:latin typeface="+mn-lt"/>
                <a:ea typeface="MS PGothic" pitchFamily="34" charset="-128"/>
                <a:cs typeface="ＭＳ Ｐゴシック" charset="0"/>
              </a:rPr>
              <a:t> across government agencies and with oversight bodies, </a:t>
            </a:r>
            <a:r>
              <a:rPr lang="en-US" sz="1200" b="1" i="0" kern="1200" dirty="0" smtClean="0">
                <a:solidFill>
                  <a:schemeClr val="tx1"/>
                </a:solidFill>
                <a:effectLst/>
                <a:latin typeface="+mn-lt"/>
                <a:ea typeface="MS PGothic" pitchFamily="34" charset="-128"/>
                <a:cs typeface="ＭＳ Ｐゴシック" charset="0"/>
              </a:rPr>
              <a:t>weak oversight of non-financial revenues</a:t>
            </a:r>
            <a:r>
              <a:rPr lang="en-US" sz="1200" b="0" i="0" kern="1200" dirty="0" smtClean="0">
                <a:solidFill>
                  <a:schemeClr val="tx1"/>
                </a:solidFill>
                <a:effectLst/>
                <a:latin typeface="+mn-lt"/>
                <a:ea typeface="MS PGothic" pitchFamily="34" charset="-128"/>
                <a:cs typeface="ＭＳ Ｐゴシック" charset="0"/>
              </a:rPr>
              <a:t>, and corporate </a:t>
            </a:r>
            <a:r>
              <a:rPr lang="en-US" sz="1200" b="1" i="0" kern="1200" dirty="0" smtClean="0">
                <a:solidFill>
                  <a:schemeClr val="tx1"/>
                </a:solidFill>
                <a:effectLst/>
                <a:latin typeface="+mn-lt"/>
                <a:ea typeface="MS PGothic" pitchFamily="34" charset="-128"/>
                <a:cs typeface="ＭＳ Ｐゴシック" charset="0"/>
              </a:rPr>
              <a:t>tax evasion</a:t>
            </a:r>
            <a:r>
              <a:rPr lang="en-US" sz="1200" b="0" i="0" kern="1200" dirty="0" smtClean="0">
                <a:solidFill>
                  <a:schemeClr val="tx1"/>
                </a:solidFill>
                <a:effectLst/>
                <a:latin typeface="+mn-lt"/>
                <a:ea typeface="MS PGothic" pitchFamily="34" charset="-128"/>
                <a:cs typeface="ＭＳ Ｐゴシック" charset="0"/>
              </a:rPr>
              <a: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a:t>
            </a:r>
            <a:r>
              <a:rPr lang="en-US" sz="1200" b="1" i="0" kern="1200" dirty="0" smtClean="0">
                <a:solidFill>
                  <a:schemeClr val="tx1"/>
                </a:solidFill>
                <a:effectLst/>
                <a:latin typeface="+mn-lt"/>
                <a:ea typeface="MS PGothic" pitchFamily="34" charset="-128"/>
                <a:cs typeface="ＭＳ Ｐゴシック" charset="0"/>
              </a:rPr>
              <a:t>legal framework</a:t>
            </a:r>
            <a:r>
              <a:rPr lang="en-US" sz="1200" b="0" i="0" kern="1200" dirty="0" smtClean="0">
                <a:solidFill>
                  <a:schemeClr val="tx1"/>
                </a:solidFill>
                <a:effectLst/>
                <a:latin typeface="+mn-lt"/>
                <a:ea typeface="MS PGothic" pitchFamily="34" charset="-128"/>
                <a:cs typeface="ＭＳ Ｐゴシック" charset="0"/>
              </a:rPr>
              <a:t> and </a:t>
            </a:r>
            <a:r>
              <a:rPr lang="en-US" sz="1200" b="1" i="0" kern="1200" dirty="0" smtClean="0">
                <a:solidFill>
                  <a:schemeClr val="tx1"/>
                </a:solidFill>
                <a:effectLst/>
                <a:latin typeface="+mn-lt"/>
                <a:ea typeface="MS PGothic" pitchFamily="34" charset="-128"/>
                <a:cs typeface="ＭＳ Ｐゴシック" charset="0"/>
              </a:rPr>
              <a:t>fiscal regime</a:t>
            </a:r>
            <a:r>
              <a:rPr lang="en-US" sz="1200" b="0" i="0" kern="1200" dirty="0" smtClean="0">
                <a:solidFill>
                  <a:schemeClr val="tx1"/>
                </a:solidFill>
                <a:effectLst/>
                <a:latin typeface="+mn-lt"/>
                <a:ea typeface="MS PGothic" pitchFamily="34" charset="-128"/>
                <a:cs typeface="ＭＳ Ｐゴシック" charset="0"/>
              </a:rPr>
              <a:t> establish the rules that will determine the </a:t>
            </a:r>
            <a:r>
              <a:rPr lang="en-US" sz="1200" b="1" i="0" kern="1200" dirty="0" smtClean="0">
                <a:solidFill>
                  <a:schemeClr val="tx1"/>
                </a:solidFill>
                <a:effectLst/>
                <a:latin typeface="+mn-lt"/>
                <a:ea typeface="MS PGothic" pitchFamily="34" charset="-128"/>
                <a:cs typeface="ＭＳ Ｐゴシック" charset="0"/>
              </a:rPr>
              <a:t>economic contribution</a:t>
            </a:r>
            <a:r>
              <a:rPr lang="en-US" sz="1200" b="0" i="0" kern="1200" dirty="0" smtClean="0">
                <a:solidFill>
                  <a:schemeClr val="tx1"/>
                </a:solidFill>
                <a:effectLst/>
                <a:latin typeface="+mn-lt"/>
                <a:ea typeface="MS PGothic" pitchFamily="34" charset="-128"/>
                <a:cs typeface="ＭＳ Ｐゴシック" charset="0"/>
              </a:rPr>
              <a:t> that </a:t>
            </a:r>
            <a:r>
              <a:rPr lang="en-US" sz="1200" b="0" i="0" kern="1200" dirty="0" err="1" smtClean="0">
                <a:solidFill>
                  <a:schemeClr val="tx1"/>
                </a:solidFill>
                <a:effectLst/>
                <a:latin typeface="+mn-lt"/>
                <a:ea typeface="MS PGothic" pitchFamily="34" charset="-128"/>
                <a:cs typeface="ＭＳ Ｐゴシック" charset="0"/>
              </a:rPr>
              <a:t>royalties,</a:t>
            </a:r>
            <a:r>
              <a:rPr lang="en-US" sz="1200" b="1" i="0" kern="1200" dirty="0" err="1" smtClean="0">
                <a:solidFill>
                  <a:schemeClr val="tx1"/>
                </a:solidFill>
                <a:effectLst/>
                <a:latin typeface="+mn-lt"/>
                <a:ea typeface="MS PGothic" pitchFamily="34" charset="-128"/>
                <a:cs typeface="ＭＳ Ｐゴシック" charset="0"/>
              </a:rPr>
              <a:t>taxes</a:t>
            </a:r>
            <a:r>
              <a:rPr lang="en-US" sz="1200" b="1" i="0" kern="1200" dirty="0" smtClean="0">
                <a:solidFill>
                  <a:schemeClr val="tx1"/>
                </a:solidFill>
                <a:effectLst/>
                <a:latin typeface="+mn-lt"/>
                <a:ea typeface="MS PGothic" pitchFamily="34" charset="-128"/>
                <a:cs typeface="ＭＳ Ｐゴシック" charset="0"/>
              </a:rPr>
              <a:t>, in-kind revenues, infrastructure/barter arrangements, transportation revenues</a:t>
            </a:r>
            <a:r>
              <a:rPr lang="en-US" sz="1200" b="0" i="0" kern="1200" dirty="0" smtClean="0">
                <a:solidFill>
                  <a:schemeClr val="tx1"/>
                </a:solidFill>
                <a:effectLst/>
                <a:latin typeface="+mn-lt"/>
                <a:ea typeface="MS PGothic" pitchFamily="34" charset="-128"/>
                <a:cs typeface="ＭＳ Ｐゴシック" charset="0"/>
              </a:rPr>
              <a:t> and other payments make to the national economy. The disclosures related to revenue collection that are required and/or encouraged under the EITI Standard should be implemented in ways that address national governance challenges and lead to meaningful policy reform.</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Potential policy reforms in this area include </a:t>
            </a:r>
            <a:r>
              <a:rPr lang="en-US" sz="1200" b="1" i="0" kern="1200" dirty="0" smtClean="0">
                <a:solidFill>
                  <a:schemeClr val="tx1"/>
                </a:solidFill>
                <a:effectLst/>
                <a:latin typeface="+mn-lt"/>
                <a:ea typeface="MS PGothic" pitchFamily="34" charset="-128"/>
                <a:cs typeface="ＭＳ Ｐゴシック" charset="0"/>
              </a:rPr>
              <a:t>strengthening fiscal policies</a:t>
            </a:r>
            <a:r>
              <a:rPr lang="en-US" sz="1200" b="0" i="0" kern="1200" dirty="0" smtClean="0">
                <a:solidFill>
                  <a:schemeClr val="tx1"/>
                </a:solidFill>
                <a:effectLst/>
                <a:latin typeface="+mn-lt"/>
                <a:ea typeface="MS PGothic" pitchFamily="34" charset="-128"/>
                <a:cs typeface="ＭＳ Ｐゴシック" charset="0"/>
              </a:rPr>
              <a:t> and </a:t>
            </a:r>
            <a:r>
              <a:rPr lang="en-US" sz="1200" b="1" i="0" kern="1200" dirty="0" smtClean="0">
                <a:solidFill>
                  <a:schemeClr val="tx1"/>
                </a:solidFill>
                <a:effectLst/>
                <a:latin typeface="+mn-lt"/>
                <a:ea typeface="MS PGothic" pitchFamily="34" charset="-128"/>
                <a:cs typeface="ＭＳ Ｐゴシック" charset="0"/>
              </a:rPr>
              <a:t>improving technical capacity</a:t>
            </a:r>
            <a:r>
              <a:rPr lang="en-US" sz="1200" b="0" i="0" kern="1200" dirty="0" smtClean="0">
                <a:solidFill>
                  <a:schemeClr val="tx1"/>
                </a:solidFill>
                <a:effectLst/>
                <a:latin typeface="+mn-lt"/>
                <a:ea typeface="MS PGothic" pitchFamily="34" charset="-128"/>
                <a:cs typeface="ＭＳ Ｐゴシック" charset="0"/>
              </a:rPr>
              <a:t> to collect revenues, incorporating all revenue streams in the budget, and developing </a:t>
            </a:r>
            <a:r>
              <a:rPr lang="en-US" sz="1200" b="1" i="0" kern="1200" dirty="0" smtClean="0">
                <a:solidFill>
                  <a:schemeClr val="tx1"/>
                </a:solidFill>
                <a:effectLst/>
                <a:latin typeface="+mn-lt"/>
                <a:ea typeface="MS PGothic" pitchFamily="34" charset="-128"/>
                <a:cs typeface="ＭＳ Ｐゴシック" charset="0"/>
              </a:rPr>
              <a:t>effective oversight mechanisms</a:t>
            </a:r>
            <a:r>
              <a:rPr lang="en-US" sz="1200" b="0" i="0" kern="1200" dirty="0" smtClean="0">
                <a:solidFill>
                  <a:schemeClr val="tx1"/>
                </a:solidFill>
                <a:effectLst/>
                <a:latin typeface="+mn-lt"/>
                <a:ea typeface="MS PGothic" pitchFamily="34" charset="-128"/>
                <a:cs typeface="ＭＳ Ｐゴシック" charset="0"/>
              </a:rPr>
              <a:t> including audits and parliamentary checks.</a:t>
            </a:r>
          </a:p>
          <a:p>
            <a:pPr marL="171450" indent="-171450" eaLnBrk="1" hangingPunct="1">
              <a:spcBef>
                <a:spcPct val="0"/>
              </a:spcBef>
            </a:pPr>
            <a:endParaRPr lang="en-US" altLang="en-US" dirty="0" smtClean="0"/>
          </a:p>
          <a:p>
            <a:pPr marL="171450" indent="-171450" eaLnBrk="1" hangingPunct="1">
              <a:spcBef>
                <a:spcPct val="0"/>
              </a:spcBef>
            </a:pPr>
            <a:endParaRPr lang="en-US" altLang="en-US" dirty="0" smtClean="0"/>
          </a:p>
          <a:p>
            <a:pPr marL="628650" lvl="1" indent="-171450" eaLnBrk="1" hangingPunct="1">
              <a:spcBef>
                <a:spcPct val="0"/>
              </a:spcBef>
              <a:buFontTx/>
              <a:buChar char="•"/>
            </a:pPr>
            <a:endParaRPr lang="en-CA" alt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S PGothic" pitchFamily="34" charset="-128"/>
                <a:cs typeface="ＭＳ Ｐゴシック" charset="0"/>
              </a:rPr>
              <a:t>KEY</a:t>
            </a:r>
            <a:r>
              <a:rPr lang="en-US" sz="1200" b="0" i="0" kern="1200" baseline="0" dirty="0" smtClean="0">
                <a:solidFill>
                  <a:schemeClr val="tx1"/>
                </a:solidFill>
                <a:effectLst/>
                <a:latin typeface="+mn-lt"/>
                <a:ea typeface="MS PGothic" pitchFamily="34" charset="-128"/>
                <a:cs typeface="ＭＳ Ｐゴシック" charset="0"/>
              </a:rPr>
              <a:t> MESSAGES</a:t>
            </a:r>
            <a:endParaRPr lang="en-US" sz="1200" b="0" i="0" kern="1200" dirty="0" smtClean="0">
              <a:solidFill>
                <a:schemeClr val="tx1"/>
              </a:solidFill>
              <a:effectLst/>
              <a:latin typeface="+mn-lt"/>
              <a:ea typeface="MS PGothic" pitchFamily="34" charset="-128"/>
              <a:cs typeface="ＭＳ Ｐゴシック" charset="0"/>
            </a:endParaRPr>
          </a:p>
          <a:p>
            <a:pPr fontAlgn="base"/>
            <a:endParaRPr lang="en-US" sz="1200" b="1"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REQUIRED DISCLOSURE §3.2</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EITI Report must describe the legal framework and fiscal regime governing the extractive industries.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This information must include a summary description of the fiscal regime, including the level of fiscal devolution, an overview of the relevant laws and regulations, and information on the roles and responsibilities of the relevant government agencies.</a:t>
            </a:r>
          </a:p>
          <a:p>
            <a:pPr fontAlgn="base"/>
            <a:r>
              <a:rPr lang="en-US" sz="1200" b="0" i="0" kern="1200" dirty="0" smtClean="0">
                <a:solidFill>
                  <a:schemeClr val="tx1"/>
                </a:solidFill>
                <a:effectLst/>
                <a:latin typeface="+mn-lt"/>
                <a:ea typeface="MS PGothic" pitchFamily="34" charset="-128"/>
                <a:cs typeface="ＭＳ Ｐゴシック"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dirty="0" smtClean="0">
                <a:solidFill>
                  <a:schemeClr val="tx1"/>
                </a:solidFill>
                <a:effectLst/>
                <a:latin typeface="+mn-lt"/>
                <a:ea typeface="MS PGothic" pitchFamily="34" charset="-128"/>
                <a:cs typeface="ＭＳ Ｐゴシック" charset="0"/>
              </a:rPr>
              <a:t>ENCOURAGED §3.2</a:t>
            </a:r>
          </a:p>
          <a:p>
            <a:pPr fontAlgn="base"/>
            <a:r>
              <a:rPr lang="en-US" sz="1200" b="0" i="0" kern="1200" dirty="0" smtClean="0">
                <a:solidFill>
                  <a:schemeClr val="tx1"/>
                </a:solidFill>
                <a:effectLst/>
                <a:latin typeface="+mn-lt"/>
                <a:ea typeface="MS PGothic" pitchFamily="34" charset="-128"/>
                <a:cs typeface="ＭＳ Ｐゴシック" charset="0"/>
              </a:rPr>
              <a:t>Where the government is undertaking reforms, the multi-stakeholder group is encouraged to ensure that these are documented in the EITI Report.”</a:t>
            </a:r>
          </a:p>
          <a:p>
            <a:pPr fontAlgn="base"/>
            <a:endParaRPr lang="en-US" sz="1200" b="0"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The EITI Report should describe the types of contracts used in the sector (e.g., concession or license agreement, a production sharing agreement, a service contract, or a hybrid system mixing various elements of these) and describe their main features.</a:t>
            </a:r>
          </a:p>
          <a:p>
            <a:pPr fontAlgn="base"/>
            <a:r>
              <a:rPr lang="en-US" sz="1200" b="0" i="0" kern="1200" dirty="0" smtClean="0">
                <a:solidFill>
                  <a:schemeClr val="tx1"/>
                </a:solidFill>
                <a:effectLst/>
                <a:latin typeface="+mn-lt"/>
                <a:ea typeface="MS PGothic" pitchFamily="34" charset="-128"/>
                <a:cs typeface="ＭＳ Ｐゴシック" charset="0"/>
              </a:rPr>
              <a:t>The EITI Report should provide a link to the relevant legislation and summarize the relevant provisions.</a:t>
            </a:r>
          </a:p>
          <a:p>
            <a:pPr fontAlgn="base"/>
            <a:r>
              <a:rPr lang="en-US" sz="1200" b="0" i="0" kern="1200" dirty="0" smtClean="0">
                <a:solidFill>
                  <a:schemeClr val="tx1"/>
                </a:solidFill>
                <a:effectLst/>
                <a:latin typeface="+mn-lt"/>
                <a:ea typeface="MS PGothic" pitchFamily="34" charset="-128"/>
                <a:cs typeface="ＭＳ Ｐゴシック" charset="0"/>
              </a:rPr>
              <a:t>The EITI Report should indicate whether the fiscal regime is found in the mineral/hydrocarbon legislation and regulations or negotiated in individual agreements, and describe its core elements.</a:t>
            </a:r>
          </a:p>
          <a:p>
            <a:pPr fontAlgn="base"/>
            <a:r>
              <a:rPr lang="en-US" sz="1200" b="0" i="0" kern="1200" dirty="0" smtClean="0">
                <a:solidFill>
                  <a:schemeClr val="tx1"/>
                </a:solidFill>
                <a:effectLst/>
                <a:latin typeface="+mn-lt"/>
                <a:ea typeface="MS PGothic" pitchFamily="34" charset="-128"/>
                <a:cs typeface="ＭＳ Ｐゴシック" charset="0"/>
              </a:rPr>
              <a:t>The EITI Report should indicate which authority collects each of the major payments received from extractive companies as well as the division of all policymaking, licensing/concessionaire and regulatory responsibilities.</a:t>
            </a:r>
          </a:p>
          <a:p>
            <a:pPr fontAlgn="base"/>
            <a:endParaRPr lang="en-US" sz="1200" b="0" i="0" kern="1200" dirty="0">
              <a:solidFill>
                <a:schemeClr val="tx1"/>
              </a:solidFill>
              <a:effectLst/>
              <a:latin typeface="+mn-lt"/>
              <a:ea typeface="MS PGothic" pitchFamily="34" charset="-128"/>
              <a:cs typeface="ＭＳ Ｐゴシック" charset="0"/>
            </a:endParaRPr>
          </a:p>
        </p:txBody>
      </p:sp>
      <p:sp>
        <p:nvSpPr>
          <p:cNvPr id="286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50A26A0E-A18F-49CF-A8AB-E8796D4DA255}" type="slidenum">
              <a:rPr lang="en-US" altLang="en-US" smtClean="0"/>
              <a:pPr eaLnBrk="1" hangingPunct="1"/>
              <a:t>23</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Wingdings" pitchFamily="2" charset="2"/>
              <a:buNone/>
              <a:tabLst/>
              <a:defRPr/>
            </a:pPr>
            <a:r>
              <a:rPr lang="en-US" sz="1800" b="0" i="0" kern="1200" dirty="0" smtClean="0">
                <a:solidFill>
                  <a:schemeClr val="tx1"/>
                </a:solidFill>
                <a:effectLst/>
                <a:latin typeface="+mn-lt"/>
                <a:ea typeface="MS PGothic" pitchFamily="34" charset="-128"/>
                <a:cs typeface="ＭＳ Ｐゴシック" charset="0"/>
              </a:rPr>
              <a:t>KEY</a:t>
            </a:r>
            <a:r>
              <a:rPr lang="en-US" sz="1800" b="0" i="0" kern="1200" baseline="0" dirty="0" smtClean="0">
                <a:solidFill>
                  <a:schemeClr val="tx1"/>
                </a:solidFill>
                <a:effectLst/>
                <a:latin typeface="+mn-lt"/>
                <a:ea typeface="MS PGothic" pitchFamily="34" charset="-128"/>
                <a:cs typeface="ＭＳ Ｐゴシック" charset="0"/>
              </a:rPr>
              <a:t> MESSAGES</a:t>
            </a:r>
          </a:p>
          <a:p>
            <a:pPr marL="457200" marR="0" lvl="1" indent="0" algn="l" defTabSz="914400" rtl="0" eaLnBrk="1" fontAlgn="base" latinLnBrk="0" hangingPunct="1">
              <a:lnSpc>
                <a:spcPct val="100000"/>
              </a:lnSpc>
              <a:spcBef>
                <a:spcPct val="0"/>
              </a:spcBef>
              <a:spcAft>
                <a:spcPct val="0"/>
              </a:spcAft>
              <a:buClrTx/>
              <a:buSzTx/>
              <a:buFont typeface="Wingdings" pitchFamily="2" charset="2"/>
              <a:buNone/>
              <a:tabLst/>
              <a:defRPr/>
            </a:pPr>
            <a:endParaRPr lang="en-US" sz="1800" b="0" i="0" kern="1200" baseline="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REQUIRED DISCLOSURE §3.4(a)-­‐(c)</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EITI Report must disclose, when available, information about the contribution of the extractive industries to the economy for the fiscal year covered by the EITI Report.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This information is expected to include:</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Size of the extractive industries in absolute terms and as a percentage of GDP, including an estimate of informal sector activity.</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Total government revenues generated by the extractive industries (including taxes, royalties, bonuses, fees, and other payments) in absolute terms and as a percentage of total government revenues.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Exports from the extractive industries in absolute terms and as a percentage of total exports.”</a:t>
            </a:r>
          </a:p>
          <a:p>
            <a:pPr fontAlgn="base"/>
            <a:endParaRPr lang="en-US" sz="1200" b="0"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The economic contribution information provided in EITI reports should be framed within the broader domestic economic context.</a:t>
            </a:r>
          </a:p>
          <a:p>
            <a:pPr fontAlgn="base"/>
            <a:r>
              <a:rPr lang="en-US" sz="1200" b="0" i="0" kern="1200" dirty="0" smtClean="0">
                <a:solidFill>
                  <a:schemeClr val="tx1"/>
                </a:solidFill>
                <a:effectLst/>
                <a:latin typeface="+mn-lt"/>
                <a:ea typeface="MS PGothic" pitchFamily="34" charset="-128"/>
                <a:cs typeface="ＭＳ Ｐゴシック" charset="0"/>
              </a:rPr>
              <a:t>Information about economic contributions should be disaggregated enough to address issues related to regional economic activity and individual revenue streams and commodities.</a:t>
            </a:r>
          </a:p>
          <a:p>
            <a:pPr fontAlgn="base"/>
            <a:r>
              <a:rPr lang="en-US" sz="1200" b="0" i="0" kern="1200" dirty="0" smtClean="0">
                <a:solidFill>
                  <a:schemeClr val="tx1"/>
                </a:solidFill>
                <a:effectLst/>
                <a:latin typeface="+mn-lt"/>
                <a:ea typeface="MS PGothic" pitchFamily="34" charset="-128"/>
                <a:cs typeface="ＭＳ Ｐゴシック" charset="0"/>
              </a:rPr>
              <a:t>If relevant, additional context on informal sector activity should be provided.</a:t>
            </a:r>
          </a:p>
          <a:p>
            <a:pPr marL="457200" marR="0" lvl="1" indent="0" algn="l" defTabSz="914400" rtl="0" eaLnBrk="1" fontAlgn="base" latinLnBrk="0" hangingPunct="1">
              <a:lnSpc>
                <a:spcPct val="100000"/>
              </a:lnSpc>
              <a:spcBef>
                <a:spcPct val="0"/>
              </a:spcBef>
              <a:spcAft>
                <a:spcPct val="0"/>
              </a:spcAft>
              <a:buClrTx/>
              <a:buSzTx/>
              <a:buFont typeface="Wingdings" pitchFamily="2" charset="2"/>
              <a:buNone/>
              <a:tabLst/>
              <a:defRPr/>
            </a:pPr>
            <a:endParaRPr lang="en-US" sz="1800" b="0" i="0" kern="1200" dirty="0" smtClean="0">
              <a:solidFill>
                <a:schemeClr val="tx1"/>
              </a:solidFill>
              <a:effectLst/>
              <a:latin typeface="+mn-lt"/>
              <a:ea typeface="MS PGothic" pitchFamily="34" charset="-128"/>
              <a:cs typeface="ＭＳ Ｐゴシック" charset="0"/>
            </a:endParaRPr>
          </a:p>
        </p:txBody>
      </p:sp>
      <p:sp>
        <p:nvSpPr>
          <p:cNvPr id="287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370D0FE3-BC57-4198-A20E-C1DE1E2BCEEB}" type="slidenum">
              <a:rPr lang="en-US" altLang="en-US" smtClean="0"/>
              <a:pPr eaLnBrk="1" hangingPunct="1"/>
              <a:t>24</a:t>
            </a:fld>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457200" lvl="1" indent="0" eaLnBrk="1" hangingPunct="1">
              <a:spcBef>
                <a:spcPct val="0"/>
              </a:spcBef>
              <a:buFont typeface="Wingdings" pitchFamily="2" charset="2"/>
              <a:buNone/>
              <a:defRPr/>
            </a:pPr>
            <a:r>
              <a:rPr lang="en-US" altLang="en-US" sz="1800" dirty="0" smtClean="0">
                <a:solidFill>
                  <a:srgbClr val="595959"/>
                </a:solidFill>
                <a:latin typeface="Gill Sans MT" pitchFamily="34" charset="0"/>
              </a:rPr>
              <a:t>KEY MESSAGES</a:t>
            </a:r>
          </a:p>
          <a:p>
            <a:pPr marL="457200" lvl="1" indent="0" eaLnBrk="1" hangingPunct="1">
              <a:spcBef>
                <a:spcPct val="0"/>
              </a:spcBef>
              <a:buFont typeface="Wingdings" pitchFamily="2" charset="2"/>
              <a:buNone/>
              <a:defRPr/>
            </a:pPr>
            <a:endParaRPr lang="en-US" altLang="en-US" sz="1800" dirty="0" smtClean="0">
              <a:solidFill>
                <a:srgbClr val="595959"/>
              </a:solidFill>
              <a:latin typeface="Gill Sans MT" pitchFamily="34" charset="0"/>
            </a:endParaRPr>
          </a:p>
          <a:p>
            <a:pPr fontAlgn="base"/>
            <a:r>
              <a:rPr lang="en-US" sz="1200" b="1" i="0" kern="1200" dirty="0" smtClean="0">
                <a:solidFill>
                  <a:schemeClr val="tx1"/>
                </a:solidFill>
                <a:effectLst/>
                <a:latin typeface="+mn-lt"/>
                <a:ea typeface="MS PGothic" pitchFamily="34" charset="-128"/>
                <a:cs typeface="ＭＳ Ｐゴシック" charset="0"/>
              </a:rPr>
              <a:t>REQUIRED DISCLOSURE §4.1(a)/(b)</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§4.1(a)</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A description of each revenue stream, related materiality definitions and thresholds should be included in the EITI Report. The multi-stakeholder group should document the options considered and the rationale for establishing the definitions and thresholds. Payments and revenues are considered material if their omission or misstatement could significantly affect the comprehensiveness of the EITI Report. In establishing materiality definitions and thresholds, the multi-stakeholder group should consider the size of the revenue streams relative to total revenues.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§4.1(b)</a:t>
            </a:r>
            <a:r>
              <a:rPr lang="en-US" sz="1200" b="0" i="0" kern="1200" dirty="0" smtClean="0">
                <a:solidFill>
                  <a:schemeClr val="tx1"/>
                </a:solidFill>
                <a:effectLst/>
                <a:latin typeface="+mn-lt"/>
                <a:ea typeface="MS PGothic" pitchFamily="34" charset="-128"/>
                <a:cs typeface="ＭＳ Ｐゴシック" charset="0"/>
              </a:rPr>
              <a:t/>
            </a:r>
            <a:br>
              <a:rPr lang="en-US" sz="1200" b="0" i="0" kern="1200" dirty="0" smtClean="0">
                <a:solidFill>
                  <a:schemeClr val="tx1"/>
                </a:solidFill>
                <a:effectLst/>
                <a:latin typeface="+mn-lt"/>
                <a:ea typeface="MS PGothic" pitchFamily="34" charset="-128"/>
                <a:cs typeface="ＭＳ Ｐゴシック" charset="0"/>
              </a:rPr>
            </a:br>
            <a:r>
              <a:rPr lang="en-US" sz="1200" b="0" i="0" kern="1200" dirty="0" smtClean="0">
                <a:solidFill>
                  <a:schemeClr val="tx1"/>
                </a:solidFill>
                <a:effectLst/>
                <a:latin typeface="+mn-lt"/>
                <a:ea typeface="MS PGothic" pitchFamily="34" charset="-128"/>
                <a:cs typeface="ＭＳ Ｐゴシック" charset="0"/>
              </a:rPr>
              <a:t>The following revenue streams should be disclosed in EITI Reports: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The host government’s production entitlement (such as profit oil);</a:t>
            </a:r>
          </a:p>
          <a:p>
            <a:pPr fontAlgn="base"/>
            <a:r>
              <a:rPr lang="en-US" sz="1200" b="0" i="0" kern="1200" dirty="0" smtClean="0">
                <a:solidFill>
                  <a:schemeClr val="tx1"/>
                </a:solidFill>
                <a:effectLst/>
                <a:latin typeface="+mn-lt"/>
                <a:ea typeface="MS PGothic" pitchFamily="34" charset="-128"/>
                <a:cs typeface="ＭＳ Ｐゴシック" charset="0"/>
              </a:rPr>
              <a:t>National state-owned company production entitlement;</a:t>
            </a:r>
          </a:p>
          <a:p>
            <a:pPr fontAlgn="base"/>
            <a:r>
              <a:rPr lang="en-US" sz="1200" b="0" i="0" kern="1200" dirty="0" smtClean="0">
                <a:solidFill>
                  <a:schemeClr val="tx1"/>
                </a:solidFill>
                <a:effectLst/>
                <a:latin typeface="+mn-lt"/>
                <a:ea typeface="MS PGothic" pitchFamily="34" charset="-128"/>
                <a:cs typeface="ＭＳ Ｐゴシック" charset="0"/>
              </a:rPr>
              <a:t>Profits taxes;</a:t>
            </a:r>
          </a:p>
          <a:p>
            <a:pPr fontAlgn="base"/>
            <a:r>
              <a:rPr lang="en-US" sz="1200" b="0" i="0" kern="1200" dirty="0" smtClean="0">
                <a:solidFill>
                  <a:schemeClr val="tx1"/>
                </a:solidFill>
                <a:effectLst/>
                <a:latin typeface="+mn-lt"/>
                <a:ea typeface="MS PGothic" pitchFamily="34" charset="-128"/>
                <a:cs typeface="ＭＳ Ｐゴシック" charset="0"/>
              </a:rPr>
              <a:t>Royalties;</a:t>
            </a:r>
          </a:p>
          <a:p>
            <a:pPr fontAlgn="base"/>
            <a:r>
              <a:rPr lang="en-US" sz="1200" b="0" i="0" kern="1200" dirty="0" smtClean="0">
                <a:solidFill>
                  <a:schemeClr val="tx1"/>
                </a:solidFill>
                <a:effectLst/>
                <a:latin typeface="+mn-lt"/>
                <a:ea typeface="MS PGothic" pitchFamily="34" charset="-128"/>
                <a:cs typeface="ＭＳ Ｐゴシック" charset="0"/>
              </a:rPr>
              <a:t>Dividends;</a:t>
            </a:r>
          </a:p>
          <a:p>
            <a:pPr fontAlgn="base"/>
            <a:r>
              <a:rPr lang="en-US" sz="1200" b="0" i="0" kern="1200" dirty="0" smtClean="0">
                <a:solidFill>
                  <a:schemeClr val="tx1"/>
                </a:solidFill>
                <a:effectLst/>
                <a:latin typeface="+mn-lt"/>
                <a:ea typeface="MS PGothic" pitchFamily="34" charset="-128"/>
                <a:cs typeface="ＭＳ Ｐゴシック" charset="0"/>
              </a:rPr>
              <a:t>Bonuses, such as signature, discovery and production bonuses;</a:t>
            </a:r>
          </a:p>
          <a:p>
            <a:pPr fontAlgn="base"/>
            <a:r>
              <a:rPr lang="en-US" sz="1200" b="0" i="0" kern="1200" dirty="0" smtClean="0">
                <a:solidFill>
                  <a:schemeClr val="tx1"/>
                </a:solidFill>
                <a:effectLst/>
                <a:latin typeface="+mn-lt"/>
                <a:ea typeface="MS PGothic" pitchFamily="34" charset="-128"/>
                <a:cs typeface="ＭＳ Ｐゴシック" charset="0"/>
              </a:rPr>
              <a:t>License fees, rental fees, entry fees and other considerations for licenses and/or concessions; and</a:t>
            </a:r>
          </a:p>
          <a:p>
            <a:pPr fontAlgn="base"/>
            <a:r>
              <a:rPr lang="en-US" sz="1200" b="0" i="0" kern="1200" dirty="0" smtClean="0">
                <a:solidFill>
                  <a:schemeClr val="tx1"/>
                </a:solidFill>
                <a:effectLst/>
                <a:latin typeface="+mn-lt"/>
                <a:ea typeface="MS PGothic" pitchFamily="34" charset="-128"/>
                <a:cs typeface="ＭＳ Ｐゴシック" charset="0"/>
              </a:rPr>
              <a:t>Any other significant payments and material benefit to government.</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Any revenue streams or benefits should only be excluded where they are not applicable or where the multi-stakeholder group agrees that their omission will not materially affect the comprehensiveness of the EITI Report.</a:t>
            </a:r>
          </a:p>
          <a:p>
            <a:pPr fontAlgn="base"/>
            <a:endParaRPr lang="en-US" sz="1200" b="0" i="0" kern="1200" dirty="0" smtClean="0">
              <a:solidFill>
                <a:schemeClr val="tx1"/>
              </a:solidFill>
              <a:effectLst/>
              <a:latin typeface="+mn-lt"/>
              <a:ea typeface="MS PGothic" pitchFamily="34" charset="-128"/>
              <a:cs typeface="ＭＳ Ｐゴシック" charset="0"/>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Materiality thresholds should be set at a level that ensures that at least 90 percent of revenues are captured. The government should indicate to the MSG what percentage of overall revenues will be captured under the materiality threshold as well as the number of companies that will be excluded.</a:t>
            </a:r>
          </a:p>
          <a:p>
            <a:pPr marL="171450" indent="-171450" fontAlgn="base">
              <a:buFont typeface="Arial" pitchFamily="34" charset="0"/>
              <a:buChar char="•"/>
            </a:pPr>
            <a:r>
              <a:rPr lang="en-US" sz="1200" b="0" i="0" kern="1200" dirty="0" smtClean="0">
                <a:solidFill>
                  <a:schemeClr val="tx1"/>
                </a:solidFill>
                <a:effectLst/>
                <a:latin typeface="+mn-lt"/>
                <a:ea typeface="MS PGothic" pitchFamily="34" charset="-128"/>
                <a:cs typeface="ＭＳ Ｐゴシック" charset="0"/>
              </a:rPr>
              <a:t>Materiality thresholds should be regularly reviewed to ensure that no significant payments or new companies are omitted from the process.</a:t>
            </a:r>
          </a:p>
          <a:p>
            <a:pPr marL="171450" indent="-171450" fontAlgn="base">
              <a:buFont typeface="Arial" pitchFamily="34" charset="0"/>
              <a:buChar char="•"/>
            </a:pPr>
            <a:endParaRPr lang="en-US" sz="1200" b="0" i="0" kern="1200" dirty="0" smtClean="0">
              <a:solidFill>
                <a:schemeClr val="tx1"/>
              </a:solidFill>
              <a:effectLst/>
              <a:latin typeface="+mn-lt"/>
              <a:ea typeface="MS PGothic" pitchFamily="34" charset="-128"/>
              <a:cs typeface="ＭＳ Ｐゴシック" charset="0"/>
            </a:endParaRPr>
          </a:p>
          <a:p>
            <a:pPr marL="457200" lvl="1" indent="0" eaLnBrk="1" hangingPunct="1">
              <a:spcBef>
                <a:spcPct val="0"/>
              </a:spcBef>
              <a:buFont typeface="Wingdings" pitchFamily="2" charset="2"/>
              <a:buNone/>
              <a:defRPr/>
            </a:pPr>
            <a:endParaRPr lang="en-US" altLang="en-US" sz="1800" dirty="0" smtClean="0">
              <a:solidFill>
                <a:srgbClr val="595959"/>
              </a:solidFill>
              <a:latin typeface="Gill Sans MT" pitchFamily="34" charset="0"/>
            </a:endParaRPr>
          </a:p>
          <a:p>
            <a:pPr marL="742950" lvl="1" indent="-285750" eaLnBrk="1" hangingPunct="1">
              <a:spcBef>
                <a:spcPct val="0"/>
              </a:spcBef>
              <a:buFont typeface="Wingdings" pitchFamily="2" charset="2"/>
              <a:buChar char="²"/>
              <a:defRPr/>
            </a:pPr>
            <a:endParaRPr lang="en-US" altLang="en-US" sz="1800" dirty="0" smtClean="0">
              <a:solidFill>
                <a:srgbClr val="595959"/>
              </a:solidFill>
              <a:latin typeface="Gill Sans MT" pitchFamily="34" charset="0"/>
            </a:endParaRPr>
          </a:p>
        </p:txBody>
      </p:sp>
      <p:sp>
        <p:nvSpPr>
          <p:cNvPr id="290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5A1917E-5ED3-4C5B-9AA9-2A32D2EAC6F1}" type="slidenum">
              <a:rPr lang="en-US" altLang="en-US" smtClean="0"/>
              <a:pPr eaLnBrk="1" hangingPunct="1"/>
              <a:t>25</a:t>
            </a:fld>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5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base"/>
            <a:r>
              <a:rPr lang="en-US" sz="1200" b="1" i="0" kern="1200" dirty="0" smtClean="0">
                <a:solidFill>
                  <a:schemeClr val="tx1"/>
                </a:solidFill>
                <a:effectLst/>
                <a:latin typeface="+mn-lt"/>
                <a:ea typeface="MS PGothic" pitchFamily="34" charset="-128"/>
                <a:cs typeface="ＭＳ Ｐゴシック" charset="0"/>
              </a:rPr>
              <a:t>REQUIRED DISCLOSURE §4.1(c)</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Where the sale of the state’s share of production or other revenues collected in-kind is material, the government, including state-owned enterprises, are required to disclose the volumes sold and revenues received.</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ENCOURAGED DISCLOSURES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Reporting could also break down disclosures by the type of product, price, market and sale volume. Where practically feasible, the multi-stakeholder group is encouraged to task the Independent Administrator with reconciling the volumes sold and revenues received by including the buying companies in the reporting process.</a:t>
            </a:r>
          </a:p>
          <a:p>
            <a:pPr fontAlgn="base"/>
            <a:endParaRPr lang="en-US" altLang="en-US" sz="1200" b="0" i="0" kern="1200" dirty="0" smtClean="0">
              <a:solidFill>
                <a:schemeClr val="tx1"/>
              </a:solidFill>
              <a:effectLst/>
              <a:latin typeface="+mn-lt"/>
              <a:ea typeface="MS PGothic" pitchFamily="34" charset="-128"/>
            </a:endParaRPr>
          </a:p>
          <a:p>
            <a:pPr fontAlgn="base"/>
            <a:r>
              <a:rPr lang="en-US" sz="1200" b="1" i="0" kern="1200" dirty="0" smtClean="0">
                <a:solidFill>
                  <a:schemeClr val="tx1"/>
                </a:solidFill>
                <a:effectLst/>
                <a:latin typeface="+mn-lt"/>
                <a:ea typeface="MS PGothic" pitchFamily="34" charset="-128"/>
                <a:cs typeface="ＭＳ Ｐゴシック" charset="0"/>
              </a:rPr>
              <a:t>RWI Recommendations</a:t>
            </a:r>
          </a:p>
          <a:p>
            <a:pPr fontAlgn="base"/>
            <a:r>
              <a:rPr lang="en-US" sz="1200" b="0" i="0" kern="1200" dirty="0" smtClean="0">
                <a:solidFill>
                  <a:schemeClr val="tx1"/>
                </a:solidFill>
                <a:effectLst/>
                <a:latin typeface="+mn-lt"/>
                <a:ea typeface="MS PGothic" pitchFamily="34" charset="-128"/>
                <a:cs typeface="ＭＳ Ｐゴシック" charset="0"/>
              </a:rPr>
              <a:t>§4.1(c) requires disaggregation “commensurate” with the company-by-company and project-by-project reporting mandated by §5.2(e). For commodity sales, this would involve reporting by company and by sale. Sale-by-sale data is crucial since commodity prices vary drastically throughout the year, so the deal received by the state can only be assessed if the reporting specifies the date on which the transaction occurred. The reconciliation should list the buyer, date, price, volume and grade for each sale.</a:t>
            </a:r>
          </a:p>
          <a:p>
            <a:pPr fontAlgn="base"/>
            <a:r>
              <a:rPr lang="en-US" sz="1200" b="0" i="0" kern="1200" dirty="0" smtClean="0">
                <a:solidFill>
                  <a:schemeClr val="tx1"/>
                </a:solidFill>
                <a:effectLst/>
                <a:latin typeface="+mn-lt"/>
                <a:ea typeface="MS PGothic" pitchFamily="34" charset="-128"/>
                <a:cs typeface="ＭＳ Ｐゴシック" charset="0"/>
              </a:rPr>
              <a:t>Reconciliation is a fundamental tenet of EITI reporting and its utility applies equally here. Particularly where the sale of the state’s share of production and/or in-kind revenues generates more than 10 percent of total extractive revenues, the buying companies and the selling entity should both provide data on the sales transactions and the two sets of figures should be reconciled in the EITI Report.</a:t>
            </a:r>
          </a:p>
          <a:p>
            <a:pPr fontAlgn="base"/>
            <a:r>
              <a:rPr lang="en-US" sz="1200" b="0" i="0" kern="1200" dirty="0" smtClean="0">
                <a:solidFill>
                  <a:schemeClr val="tx1"/>
                </a:solidFill>
                <a:effectLst/>
                <a:latin typeface="+mn-lt"/>
                <a:ea typeface="MS PGothic" pitchFamily="34" charset="-128"/>
                <a:cs typeface="ＭＳ Ｐゴシック" charset="0"/>
              </a:rPr>
              <a:t>In addition to information contained in the EITI Report: SOEs should themselves publish timely and detailed sales data; companies should disclose information about any purchased of state-owned commodities (as these are public resources); and, governments should require commodity traders and other buyers registered or listed in their country to report on payments made to all producer country governments.</a:t>
            </a:r>
          </a:p>
          <a:p>
            <a:pPr fontAlgn="base"/>
            <a:endParaRPr lang="en-US" altLang="en-US" sz="1800" dirty="0" smtClean="0">
              <a:solidFill>
                <a:srgbClr val="595959"/>
              </a:solidFill>
              <a:latin typeface="Gill Sans MT" pitchFamily="34" charset="0"/>
            </a:endParaRPr>
          </a:p>
          <a:p>
            <a:pPr marL="695325" lvl="1" indent="-285750" eaLnBrk="1" hangingPunct="1">
              <a:spcBef>
                <a:spcPct val="0"/>
              </a:spcBef>
              <a:buFont typeface="Wingdings" pitchFamily="2" charset="2"/>
              <a:buChar char="ü"/>
            </a:pPr>
            <a:endParaRPr lang="en-US" altLang="en-US" sz="1800" dirty="0" smtClean="0">
              <a:solidFill>
                <a:srgbClr val="595959"/>
              </a:solidFill>
              <a:latin typeface="Gill Sans MT" pitchFamily="34" charset="0"/>
            </a:endParaRPr>
          </a:p>
        </p:txBody>
      </p:sp>
      <p:sp>
        <p:nvSpPr>
          <p:cNvPr id="295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15FA28BA-A0C3-44D5-B438-B2ADFD0F0808}" type="slidenum">
              <a:rPr lang="en-US" altLang="en-US" smtClean="0"/>
              <a:pPr eaLnBrk="1" hangingPunct="1"/>
              <a:t>26</a:t>
            </a:fld>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9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85750" indent="-285750" eaLnBrk="1" hangingPunct="1">
              <a:spcBef>
                <a:spcPct val="0"/>
              </a:spcBef>
              <a:buFont typeface="Wingdings" pitchFamily="2" charset="2"/>
              <a:buChar char="§"/>
            </a:pPr>
            <a:r>
              <a:rPr lang="en-US" altLang="en-US" sz="1600" b="1" smtClean="0">
                <a:solidFill>
                  <a:srgbClr val="595959"/>
                </a:solidFill>
                <a:latin typeface="Gill Sans MT" pitchFamily="34" charset="0"/>
              </a:rPr>
              <a:t>Infrastructure / Barter §4.1(c)/(d)</a:t>
            </a:r>
            <a:endParaRPr lang="en-US" altLang="en-US" sz="1600" b="1" smtClean="0">
              <a:solidFill>
                <a:srgbClr val="FFFFFF"/>
              </a:solidFill>
            </a:endParaRPr>
          </a:p>
          <a:p>
            <a:pPr marL="695325" lvl="1" indent="-285750" eaLnBrk="1" hangingPunct="1">
              <a:spcBef>
                <a:spcPct val="0"/>
              </a:spcBef>
              <a:buFont typeface="Wingdings" pitchFamily="2" charset="2"/>
              <a:buChar char="§"/>
            </a:pPr>
            <a:r>
              <a:rPr lang="en-US" altLang="en-US" sz="1600" smtClean="0">
                <a:solidFill>
                  <a:srgbClr val="595959"/>
                </a:solidFill>
                <a:latin typeface="Gill Sans MT" pitchFamily="34" charset="0"/>
              </a:rPr>
              <a:t>address material arrangements involving exchange of goods or services for resources or rights</a:t>
            </a:r>
          </a:p>
          <a:p>
            <a:pPr marL="695325" lvl="1" indent="-285750" eaLnBrk="1" hangingPunct="1">
              <a:spcBef>
                <a:spcPct val="0"/>
              </a:spcBef>
              <a:buFont typeface="Wingdings" pitchFamily="2" charset="2"/>
              <a:buChar char="§"/>
            </a:pPr>
            <a:r>
              <a:rPr lang="en-US" altLang="en-US" sz="1600" smtClean="0">
                <a:solidFill>
                  <a:srgbClr val="595959"/>
                </a:solidFill>
                <a:latin typeface="Gill Sans MT" pitchFamily="34" charset="0"/>
              </a:rPr>
              <a:t>commensurate with other revenue stream</a:t>
            </a:r>
          </a:p>
          <a:p>
            <a:pPr marL="695325" lvl="1" indent="-285750" eaLnBrk="1" hangingPunct="1">
              <a:spcBef>
                <a:spcPct val="0"/>
              </a:spcBef>
              <a:buFont typeface="Wingdings" pitchFamily="2" charset="2"/>
              <a:buChar char="§"/>
            </a:pPr>
            <a:r>
              <a:rPr lang="en-US" altLang="en-US" sz="1600" smtClean="0">
                <a:solidFill>
                  <a:srgbClr val="595959"/>
                </a:solidFill>
                <a:latin typeface="Gill Sans MT" pitchFamily="34" charset="0"/>
              </a:rPr>
              <a:t>unilateral where reconciliation not feasible</a:t>
            </a:r>
          </a:p>
          <a:p>
            <a:pPr marL="695325" lvl="1" indent="-285750" eaLnBrk="1" hangingPunct="1">
              <a:spcBef>
                <a:spcPct val="0"/>
              </a:spcBef>
              <a:buFont typeface="Wingdings" pitchFamily="2" charset="2"/>
              <a:buChar char="§"/>
            </a:pPr>
            <a:endParaRPr lang="en-US" altLang="en-US" sz="1600" smtClean="0">
              <a:solidFill>
                <a:srgbClr val="595959"/>
              </a:solidFill>
              <a:latin typeface="Gill Sans MT" pitchFamily="34" charset="0"/>
            </a:endParaRPr>
          </a:p>
          <a:p>
            <a:pPr marL="695325"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full text disclosure </a:t>
            </a:r>
          </a:p>
          <a:p>
            <a:pPr marL="695325"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estimated value of good/service</a:t>
            </a:r>
          </a:p>
          <a:p>
            <a:pPr marL="695325"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status of good/service and any audit</a:t>
            </a:r>
          </a:p>
          <a:p>
            <a:pPr marL="695325" lvl="1" indent="-285750" eaLnBrk="1" hangingPunct="1">
              <a:spcBef>
                <a:spcPct val="0"/>
              </a:spcBef>
              <a:buFont typeface="Wingdings" pitchFamily="2" charset="2"/>
              <a:buChar char="§"/>
            </a:pPr>
            <a:endParaRPr lang="en-US" altLang="en-US" sz="1600" smtClean="0">
              <a:solidFill>
                <a:srgbClr val="595959"/>
              </a:solidFill>
              <a:latin typeface="Gill Sans MT" pitchFamily="34" charset="0"/>
            </a:endParaRPr>
          </a:p>
        </p:txBody>
      </p:sp>
      <p:sp>
        <p:nvSpPr>
          <p:cNvPr id="299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3E329ABB-2BED-425A-814F-E8E7A0D2DA25}" type="slidenum">
              <a:rPr lang="en-US" altLang="en-US" smtClean="0"/>
              <a:pPr eaLnBrk="1" hangingPunct="1"/>
              <a:t>27</a:t>
            </a:fld>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1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IN-KIND REVENUES §4.1(c)  </a:t>
            </a:r>
            <a:endParaRPr lang="en-US" altLang="en-US" smtClean="0"/>
          </a:p>
          <a:p>
            <a:pPr eaLnBrk="1" hangingPunct="1">
              <a:spcBef>
                <a:spcPct val="0"/>
              </a:spcBef>
            </a:pPr>
            <a:endParaRPr lang="en-US" altLang="en-US" smtClean="0"/>
          </a:p>
        </p:txBody>
      </p:sp>
      <p:sp>
        <p:nvSpPr>
          <p:cNvPr id="301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BE05DE74-64E6-4593-B85F-445C6BAA0969}" type="slidenum">
              <a:rPr lang="en-US" altLang="en-US" smtClean="0"/>
              <a:pPr eaLnBrk="1" hangingPunct="1"/>
              <a:t>28</a:t>
            </a:fld>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4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742950" lvl="1" indent="-285750" eaLnBrk="1" hangingPunct="1">
              <a:spcBef>
                <a:spcPct val="0"/>
              </a:spcBef>
              <a:buFont typeface="Wingdings" pitchFamily="2" charset="2"/>
              <a:buChar char="§"/>
            </a:pPr>
            <a:r>
              <a:rPr lang="en-US" altLang="en-US" sz="1800" smtClean="0">
                <a:solidFill>
                  <a:srgbClr val="595959"/>
                </a:solidFill>
                <a:latin typeface="Gill Sans MT" pitchFamily="34" charset="0"/>
              </a:rPr>
              <a:t>size of EI (number and % of GDP), including estimate of informal sector</a:t>
            </a:r>
          </a:p>
          <a:p>
            <a:pPr marL="742950" lvl="1" indent="-285750" eaLnBrk="1" hangingPunct="1">
              <a:spcBef>
                <a:spcPct val="0"/>
              </a:spcBef>
              <a:buFont typeface="Wingdings" pitchFamily="2" charset="2"/>
              <a:buChar char="§"/>
            </a:pPr>
            <a:r>
              <a:rPr lang="en-US" altLang="en-US" sz="1800" smtClean="0">
                <a:solidFill>
                  <a:srgbClr val="595959"/>
                </a:solidFill>
                <a:latin typeface="Gill Sans MT" pitchFamily="34" charset="0"/>
              </a:rPr>
              <a:t>total government revenue from EI (number and %)</a:t>
            </a:r>
          </a:p>
          <a:p>
            <a:pPr marL="742950" lvl="1" indent="-285750" eaLnBrk="1" hangingPunct="1">
              <a:spcBef>
                <a:spcPct val="0"/>
              </a:spcBef>
              <a:buFont typeface="Wingdings" pitchFamily="2" charset="2"/>
              <a:buChar char="§"/>
            </a:pPr>
            <a:r>
              <a:rPr lang="en-US" altLang="en-US" sz="1800" smtClean="0">
                <a:solidFill>
                  <a:srgbClr val="595959"/>
                </a:solidFill>
                <a:latin typeface="Gill Sans MT" pitchFamily="34" charset="0"/>
              </a:rPr>
              <a:t>exports from EI (number and %)</a:t>
            </a:r>
          </a:p>
          <a:p>
            <a:pPr marL="742950" lvl="1" indent="-285750" eaLnBrk="1" hangingPunct="1">
              <a:spcBef>
                <a:spcPct val="0"/>
              </a:spcBef>
              <a:buFont typeface="Wingdings" pitchFamily="2" charset="2"/>
              <a:buNone/>
            </a:pPr>
            <a:endParaRPr lang="en-US" altLang="en-US" sz="1800" smtClean="0">
              <a:solidFill>
                <a:srgbClr val="595959"/>
              </a:solidFill>
              <a:latin typeface="Gill Sans MT" pitchFamily="34" charset="0"/>
            </a:endParaRPr>
          </a:p>
          <a:p>
            <a:pPr marL="742950" lvl="1" indent="-285750" eaLnBrk="1" hangingPunct="1">
              <a:spcBef>
                <a:spcPct val="0"/>
              </a:spcBef>
              <a:buFont typeface="Wingdings" pitchFamily="2" charset="2"/>
              <a:buNone/>
            </a:pPr>
            <a:endParaRPr lang="en-US" altLang="en-US" sz="1800" smtClean="0">
              <a:solidFill>
                <a:srgbClr val="595959"/>
              </a:solidFill>
              <a:latin typeface="Gill Sans MT" pitchFamily="34" charset="0"/>
            </a:endParaRPr>
          </a:p>
          <a:p>
            <a:pPr marL="742950" lvl="1" indent="-285750" eaLnBrk="1" hangingPunct="1">
              <a:spcBef>
                <a:spcPct val="0"/>
              </a:spcBef>
              <a:buFont typeface="Wingdings" pitchFamily="2" charset="2"/>
              <a:buNone/>
            </a:pPr>
            <a:r>
              <a:rPr lang="en-US" altLang="en-US" sz="1800" smtClean="0">
                <a:solidFill>
                  <a:srgbClr val="595959"/>
                </a:solidFill>
                <a:latin typeface="Gill Sans MT" pitchFamily="34" charset="0"/>
              </a:rPr>
              <a:t>RWI recs</a:t>
            </a:r>
          </a:p>
          <a:p>
            <a:pPr marL="285750" indent="-285750" eaLnBrk="1" hangingPunct="1">
              <a:spcBef>
                <a:spcPct val="0"/>
              </a:spcBef>
              <a:buFont typeface="Wingdings" pitchFamily="2" charset="2"/>
              <a:buChar char="§"/>
            </a:pPr>
            <a:r>
              <a:rPr lang="en-US" altLang="en-US" sz="1600" b="1" smtClean="0">
                <a:solidFill>
                  <a:srgbClr val="558ED5"/>
                </a:solidFill>
                <a:latin typeface="Gill Sans MT" pitchFamily="34" charset="0"/>
              </a:rPr>
              <a:t>Economic Contribution§3.4 (a)-(c)</a:t>
            </a:r>
          </a:p>
          <a:p>
            <a:pPr marL="742950"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tie to domestic economic context</a:t>
            </a:r>
          </a:p>
          <a:p>
            <a:pPr marL="742950"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push for disaggregation (e.g. regional economic activity, revenue stream)</a:t>
            </a:r>
          </a:p>
          <a:p>
            <a:pPr marL="742950" lvl="1" indent="-285750" eaLnBrk="1" hangingPunct="1">
              <a:spcBef>
                <a:spcPct val="0"/>
              </a:spcBef>
              <a:buFont typeface="Wingdings" pitchFamily="2" charset="2"/>
              <a:buChar char="²"/>
            </a:pPr>
            <a:r>
              <a:rPr lang="en-US" altLang="en-US" sz="1600" smtClean="0">
                <a:solidFill>
                  <a:srgbClr val="595959"/>
                </a:solidFill>
                <a:latin typeface="Gill Sans MT" pitchFamily="34" charset="0"/>
              </a:rPr>
              <a:t>informal sector</a:t>
            </a:r>
          </a:p>
          <a:p>
            <a:pPr marL="742950" lvl="1" indent="-285750" eaLnBrk="1" hangingPunct="1">
              <a:spcBef>
                <a:spcPct val="0"/>
              </a:spcBef>
              <a:buFont typeface="Wingdings" pitchFamily="2" charset="2"/>
              <a:buNone/>
            </a:pPr>
            <a:endParaRPr lang="en-US" altLang="en-US" sz="1800" smtClean="0">
              <a:solidFill>
                <a:srgbClr val="595959"/>
              </a:solidFill>
              <a:latin typeface="Gill Sans MT" pitchFamily="34" charset="0"/>
            </a:endParaRPr>
          </a:p>
        </p:txBody>
      </p:sp>
      <p:sp>
        <p:nvSpPr>
          <p:cNvPr id="304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EEF46DDD-A918-4955-88C1-64641D55D554}" type="slidenum">
              <a:rPr lang="en-US" altLang="en-US" smtClean="0"/>
              <a:pPr eaLnBrk="1" hangingPunct="1"/>
              <a:t>29</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3</a:t>
            </a:fld>
            <a:endParaRPr lang="en-US" dirty="0" smtClean="0">
              <a:solidFill>
                <a:prstClr val="black"/>
              </a:solidFill>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1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1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A0972150-F89B-4F67-9E85-6586A70F6A06}" type="slidenum">
              <a:rPr lang="en-US" altLang="en-US" smtClean="0"/>
              <a:pPr eaLnBrk="1" hangingPunct="1"/>
              <a:t>31</a:t>
            </a:fld>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0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0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221C231-2561-4A16-853A-8130CCF65879}" type="slidenum">
              <a:rPr lang="en-US" altLang="en-US" smtClean="0"/>
              <a:pPr eaLnBrk="1" hangingPunct="1"/>
              <a:t>32</a:t>
            </a:fld>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1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708A414A-5991-4BB7-B619-BF22E3C4E373}" type="slidenum">
              <a:rPr lang="en-US" altLang="en-US" smtClean="0"/>
              <a:pPr eaLnBrk="1" hangingPunct="1"/>
              <a:t>33</a:t>
            </a:fld>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smtClean="0"/>
              <a:t>Provide a brief overview of the governance challenges associated with this issue. Explain why the issue matters and what’s at stake. </a:t>
            </a:r>
          </a:p>
          <a:p>
            <a:pPr marL="171450" indent="-171450" eaLnBrk="1" hangingPunct="1">
              <a:spcBef>
                <a:spcPct val="0"/>
              </a:spcBef>
              <a:buFontTx/>
              <a:buChar char="•"/>
            </a:pPr>
            <a:r>
              <a:rPr lang="en-US" altLang="en-US" smtClean="0"/>
              <a:t>When explaining these challenges, refer back to the problems identified by participants during the game which will have preceded this session.</a:t>
            </a:r>
          </a:p>
          <a:p>
            <a:pPr marL="171450" indent="-171450" eaLnBrk="1" hangingPunct="1">
              <a:spcBef>
                <a:spcPct val="0"/>
              </a:spcBef>
            </a:pPr>
            <a:endParaRPr lang="en-US" altLang="en-US" smtClean="0"/>
          </a:p>
          <a:p>
            <a:pPr marL="171450" indent="-171450" eaLnBrk="1" hangingPunct="1">
              <a:spcBef>
                <a:spcPct val="0"/>
              </a:spcBef>
            </a:pPr>
            <a:endParaRPr lang="en-US" altLang="en-US" smtClean="0"/>
          </a:p>
          <a:p>
            <a:pPr marL="628650" lvl="1" indent="-171450" eaLnBrk="1" hangingPunct="1">
              <a:spcBef>
                <a:spcPct val="0"/>
              </a:spcBef>
              <a:buFontTx/>
              <a:buChar char="•"/>
            </a:pPr>
            <a:endParaRPr lang="en-CA"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4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Transfers§4.2(e) </a:t>
            </a:r>
          </a:p>
          <a:p>
            <a:pPr marL="742950" lvl="1" indent="-285750" eaLnBrk="1" hangingPunct="1">
              <a:spcBef>
                <a:spcPct val="0"/>
              </a:spcBef>
              <a:buFont typeface="Wingdings" pitchFamily="2" charset="2"/>
              <a:buChar char="§"/>
            </a:pPr>
            <a:r>
              <a:rPr lang="en-GB" altLang="en-US" smtClean="0">
                <a:solidFill>
                  <a:srgbClr val="595959"/>
                </a:solidFill>
                <a:latin typeface="Gill Sans MT" pitchFamily="34" charset="0"/>
              </a:rPr>
              <a:t>Where resource revenue is mandated by constitution, statute or revenue sharing mechanism</a:t>
            </a:r>
          </a:p>
          <a:p>
            <a:pPr marL="1143000" lvl="2" indent="-285750" eaLnBrk="1" hangingPunct="1">
              <a:spcBef>
                <a:spcPct val="0"/>
              </a:spcBef>
              <a:buFont typeface="Wingdings" pitchFamily="2" charset="2"/>
              <a:buChar char="§"/>
            </a:pPr>
            <a:r>
              <a:rPr lang="en-GB" altLang="en-US" smtClean="0">
                <a:solidFill>
                  <a:srgbClr val="595959"/>
                </a:solidFill>
                <a:latin typeface="Gill Sans MT" pitchFamily="34" charset="0"/>
              </a:rPr>
              <a:t>Transfer amounts</a:t>
            </a:r>
          </a:p>
          <a:p>
            <a:pPr marL="1143000" lvl="2" indent="-285750" eaLnBrk="1" hangingPunct="1">
              <a:spcBef>
                <a:spcPct val="0"/>
              </a:spcBef>
              <a:buFont typeface="Wingdings" pitchFamily="2" charset="2"/>
              <a:buChar char="§"/>
            </a:pPr>
            <a:r>
              <a:rPr lang="en-GB" altLang="en-US" smtClean="0">
                <a:solidFill>
                  <a:srgbClr val="595959"/>
                </a:solidFill>
                <a:latin typeface="Gill Sans MT" pitchFamily="34" charset="0"/>
              </a:rPr>
              <a:t>Revenue sharing formula</a:t>
            </a:r>
          </a:p>
          <a:p>
            <a:pPr marL="1143000" lvl="2" indent="-285750" eaLnBrk="1" hangingPunct="1">
              <a:spcBef>
                <a:spcPct val="0"/>
              </a:spcBef>
              <a:buFont typeface="Wingdings" pitchFamily="2" charset="2"/>
              <a:buChar char="§"/>
            </a:pPr>
            <a:r>
              <a:rPr lang="en-GB" altLang="en-US" smtClean="0">
                <a:solidFill>
                  <a:srgbClr val="595959"/>
                </a:solidFill>
                <a:latin typeface="Gill Sans MT" pitchFamily="34" charset="0"/>
              </a:rPr>
              <a:t>Discrepancy between calculated and transferred amount</a:t>
            </a:r>
          </a:p>
          <a:p>
            <a:pPr marL="1143000" lvl="2" indent="-285750" eaLnBrk="1" hangingPunct="1">
              <a:spcBef>
                <a:spcPct val="0"/>
              </a:spcBef>
              <a:buFont typeface="Wingdings" pitchFamily="2" charset="2"/>
              <a:buChar char="ü"/>
            </a:pPr>
            <a:r>
              <a:rPr lang="en-GB" altLang="en-US" smtClean="0">
                <a:solidFill>
                  <a:srgbClr val="595959"/>
                </a:solidFill>
                <a:latin typeface="Gill Sans MT" pitchFamily="34" charset="0"/>
              </a:rPr>
              <a:t>Reconciliation of transfers</a:t>
            </a:r>
          </a:p>
          <a:p>
            <a:pPr marL="1143000" lvl="2" indent="-285750" eaLnBrk="1" hangingPunct="1">
              <a:spcBef>
                <a:spcPct val="0"/>
              </a:spcBef>
              <a:buFont typeface="Wingdings" pitchFamily="2" charset="2"/>
              <a:buChar char="ü"/>
            </a:pPr>
            <a:r>
              <a:rPr lang="en-GB" altLang="en-US" smtClean="0">
                <a:solidFill>
                  <a:srgbClr val="595959"/>
                </a:solidFill>
                <a:latin typeface="Gill Sans MT" pitchFamily="34" charset="0"/>
              </a:rPr>
              <a:t>Reconciliation of ad hoc or discretionary transfers</a:t>
            </a:r>
            <a:endParaRPr lang="en-US" altLang="en-US" smtClean="0">
              <a:solidFill>
                <a:srgbClr val="595959"/>
              </a:solidFill>
              <a:latin typeface="Gill Sans MT" pitchFamily="34" charset="0"/>
            </a:endParaRPr>
          </a:p>
          <a:p>
            <a:pPr marL="285750" indent="-285750" eaLnBrk="1" hangingPunct="1">
              <a:spcBef>
                <a:spcPct val="0"/>
              </a:spcBef>
            </a:pPr>
            <a:endParaRPr lang="en-US" altLang="en-US" sz="2000" smtClean="0">
              <a:solidFill>
                <a:srgbClr val="000000"/>
              </a:solidFill>
              <a:latin typeface="Gill Sans MT" pitchFamily="34" charset="0"/>
            </a:endParaRPr>
          </a:p>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Transfers§4.2(e) </a:t>
            </a:r>
          </a:p>
          <a:p>
            <a:pPr marL="742950" lvl="1" indent="-285750" eaLnBrk="1" hangingPunct="1">
              <a:spcBef>
                <a:spcPct val="0"/>
              </a:spcBef>
              <a:buFont typeface="Wingdings" pitchFamily="2" charset="2"/>
              <a:buChar char="²"/>
            </a:pPr>
            <a:r>
              <a:rPr lang="en-US" altLang="en-US" smtClean="0">
                <a:solidFill>
                  <a:srgbClr val="595959"/>
                </a:solidFill>
                <a:latin typeface="Gill Sans MT" pitchFamily="34" charset="0"/>
              </a:rPr>
              <a:t>Authorized assignments</a:t>
            </a:r>
          </a:p>
          <a:p>
            <a:pPr marL="742950" lvl="1" indent="-285750" eaLnBrk="1" hangingPunct="1">
              <a:spcBef>
                <a:spcPct val="0"/>
              </a:spcBef>
              <a:buFont typeface="Wingdings" pitchFamily="2" charset="2"/>
              <a:buChar char="²"/>
            </a:pPr>
            <a:r>
              <a:rPr lang="en-US" altLang="en-US" smtClean="0">
                <a:solidFill>
                  <a:srgbClr val="595959"/>
                </a:solidFill>
                <a:latin typeface="Gill Sans MT" pitchFamily="34" charset="0"/>
              </a:rPr>
              <a:t>Materiality to take into account scale and be regularly reviewed</a:t>
            </a:r>
          </a:p>
          <a:p>
            <a:pPr marL="742950" lvl="1" indent="-285750" eaLnBrk="1" hangingPunct="1">
              <a:spcBef>
                <a:spcPct val="0"/>
              </a:spcBef>
              <a:buFont typeface="Wingdings" pitchFamily="2" charset="2"/>
              <a:buChar char="²"/>
            </a:pPr>
            <a:r>
              <a:rPr lang="en-GB" altLang="en-US" smtClean="0">
                <a:solidFill>
                  <a:srgbClr val="595959"/>
                </a:solidFill>
                <a:latin typeface="Gill Sans MT" pitchFamily="34" charset="0"/>
              </a:rPr>
              <a:t>Tax base, tax rate and price if useful and timelines for transfers</a:t>
            </a:r>
          </a:p>
          <a:p>
            <a:pPr marL="742950" lvl="1" indent="-285750" eaLnBrk="1" hangingPunct="1">
              <a:spcBef>
                <a:spcPct val="0"/>
              </a:spcBef>
              <a:buFont typeface="Wingdings" pitchFamily="2" charset="2"/>
              <a:buChar char="²"/>
            </a:pPr>
            <a:r>
              <a:rPr lang="en-GB" altLang="en-US" smtClean="0">
                <a:solidFill>
                  <a:srgbClr val="595959"/>
                </a:solidFill>
                <a:latin typeface="Gill Sans MT" pitchFamily="34" charset="0"/>
              </a:rPr>
              <a:t>Legislation and institutional arrangements</a:t>
            </a:r>
          </a:p>
        </p:txBody>
      </p:sp>
      <p:sp>
        <p:nvSpPr>
          <p:cNvPr id="324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F8ECC949-F6E9-48E0-B13A-7CBBFDA02E59}" type="slidenum">
              <a:rPr lang="en-US" altLang="en-US" smtClean="0"/>
              <a:pPr eaLnBrk="1" hangingPunct="1"/>
              <a:t>36</a:t>
            </a:fld>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6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Direct Payments/Receipts §4.2(d) </a:t>
            </a:r>
          </a:p>
          <a:p>
            <a:pPr marL="742950" lvl="1" indent="-285750" eaLnBrk="1" hangingPunct="1">
              <a:spcBef>
                <a:spcPct val="0"/>
              </a:spcBef>
              <a:buFont typeface="Wingdings" pitchFamily="2" charset="2"/>
              <a:buChar char="§"/>
            </a:pPr>
            <a:r>
              <a:rPr lang="en-US" altLang="en-US" smtClean="0">
                <a:solidFill>
                  <a:srgbClr val="595959"/>
                </a:solidFill>
                <a:latin typeface="Gill Sans MT" pitchFamily="34" charset="0"/>
              </a:rPr>
              <a:t>Where material disclosure and reconciliation of</a:t>
            </a:r>
          </a:p>
          <a:p>
            <a:pPr marL="1143000" lvl="2" indent="-285750" eaLnBrk="1" hangingPunct="1">
              <a:spcBef>
                <a:spcPct val="0"/>
              </a:spcBef>
              <a:buFont typeface="Wingdings" pitchFamily="2" charset="2"/>
              <a:buChar char="§"/>
            </a:pPr>
            <a:r>
              <a:rPr lang="en-US" altLang="en-US" sz="1700" smtClean="0">
                <a:solidFill>
                  <a:srgbClr val="595959"/>
                </a:solidFill>
                <a:latin typeface="Gill Sans MT" pitchFamily="34" charset="0"/>
              </a:rPr>
              <a:t>company payments to SN govts </a:t>
            </a:r>
          </a:p>
          <a:p>
            <a:pPr marL="1143000" lvl="2" indent="-285750" eaLnBrk="1" hangingPunct="1">
              <a:spcBef>
                <a:spcPct val="0"/>
              </a:spcBef>
              <a:buFont typeface="Wingdings" pitchFamily="2" charset="2"/>
              <a:buChar char="§"/>
            </a:pPr>
            <a:r>
              <a:rPr lang="en-US" altLang="en-US" sz="1700" smtClean="0">
                <a:solidFill>
                  <a:srgbClr val="595959"/>
                </a:solidFill>
                <a:latin typeface="Gill Sans MT" pitchFamily="34" charset="0"/>
              </a:rPr>
              <a:t>Receipts</a:t>
            </a:r>
            <a:endParaRPr lang="en-GB" altLang="en-US" sz="1700" smtClean="0">
              <a:solidFill>
                <a:srgbClr val="595959"/>
              </a:solidFill>
              <a:latin typeface="Gill Sans MT" pitchFamily="34" charset="0"/>
            </a:endParaRPr>
          </a:p>
          <a:p>
            <a:pPr marL="1143000" lvl="2" indent="-285750" eaLnBrk="1" hangingPunct="1">
              <a:spcBef>
                <a:spcPct val="0"/>
              </a:spcBef>
              <a:buFont typeface="Wingdings" pitchFamily="2" charset="2"/>
              <a:buChar char="§"/>
            </a:pPr>
            <a:endParaRPr lang="en-GB" altLang="en-US" sz="1700" smtClean="0">
              <a:solidFill>
                <a:srgbClr val="595959"/>
              </a:solidFill>
              <a:latin typeface="Gill Sans MT" pitchFamily="34" charset="0"/>
            </a:endParaRPr>
          </a:p>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Direct Payments/Receipts §4.2(d) </a:t>
            </a:r>
          </a:p>
          <a:p>
            <a:pPr marL="742950" lvl="1" indent="-285750" eaLnBrk="1" hangingPunct="1">
              <a:spcBef>
                <a:spcPct val="0"/>
              </a:spcBef>
              <a:buFont typeface="Wingdings" pitchFamily="2" charset="2"/>
              <a:buChar char="²"/>
            </a:pPr>
            <a:r>
              <a:rPr lang="en-US" altLang="en-US" smtClean="0">
                <a:solidFill>
                  <a:srgbClr val="595959"/>
                </a:solidFill>
                <a:latin typeface="Gill Sans MT" pitchFamily="34" charset="0"/>
              </a:rPr>
              <a:t>Materiality to take into account scale and different  revenue streams</a:t>
            </a:r>
          </a:p>
          <a:p>
            <a:pPr marL="742950" lvl="1" indent="-285750" eaLnBrk="1" hangingPunct="1">
              <a:spcBef>
                <a:spcPct val="0"/>
              </a:spcBef>
              <a:buFont typeface="Wingdings" pitchFamily="2" charset="2"/>
              <a:buChar char="²"/>
            </a:pPr>
            <a:r>
              <a:rPr lang="en-GB" altLang="en-US" smtClean="0">
                <a:solidFill>
                  <a:srgbClr val="595959"/>
                </a:solidFill>
                <a:latin typeface="Gill Sans MT" pitchFamily="34" charset="0"/>
              </a:rPr>
              <a:t>Regular review of materiality</a:t>
            </a:r>
            <a:endParaRPr lang="en-US" altLang="en-US" smtClean="0">
              <a:solidFill>
                <a:srgbClr val="595959"/>
              </a:solidFill>
              <a:latin typeface="Gill Sans MT" pitchFamily="34" charset="0"/>
            </a:endParaRPr>
          </a:p>
          <a:p>
            <a:pPr marL="742950" lvl="1" indent="-285750" eaLnBrk="1" hangingPunct="1">
              <a:spcBef>
                <a:spcPct val="0"/>
              </a:spcBef>
              <a:buFont typeface="Wingdings" pitchFamily="2" charset="2"/>
              <a:buChar char="²"/>
            </a:pPr>
            <a:r>
              <a:rPr lang="en-GB" altLang="en-US" smtClean="0">
                <a:solidFill>
                  <a:srgbClr val="595959"/>
                </a:solidFill>
                <a:latin typeface="Gill Sans MT" pitchFamily="34" charset="0"/>
              </a:rPr>
              <a:t>Disaggregated reporting</a:t>
            </a:r>
            <a:endParaRPr lang="en-US" altLang="en-US" smtClean="0">
              <a:solidFill>
                <a:srgbClr val="595959"/>
              </a:solidFill>
              <a:latin typeface="Gill Sans MT" pitchFamily="34" charset="0"/>
            </a:endParaRPr>
          </a:p>
          <a:p>
            <a:pPr marL="742950" lvl="1" indent="-285750" eaLnBrk="1" hangingPunct="1">
              <a:spcBef>
                <a:spcPct val="0"/>
              </a:spcBef>
              <a:buFont typeface="Wingdings" pitchFamily="2" charset="2"/>
              <a:buChar char="²"/>
            </a:pPr>
            <a:r>
              <a:rPr lang="en-US" altLang="en-US" smtClean="0">
                <a:solidFill>
                  <a:srgbClr val="595959"/>
                </a:solidFill>
                <a:latin typeface="Gill Sans MT" pitchFamily="34" charset="0"/>
              </a:rPr>
              <a:t>Extractive revenue expenditure figures</a:t>
            </a:r>
          </a:p>
          <a:p>
            <a:pPr marL="285750" indent="-285750" eaLnBrk="1" hangingPunct="1">
              <a:spcBef>
                <a:spcPct val="0"/>
              </a:spcBef>
            </a:pPr>
            <a:endParaRPr lang="en-US" altLang="en-US" smtClean="0"/>
          </a:p>
          <a:p>
            <a:pPr marL="285750" indent="-285750" eaLnBrk="1" hangingPunct="1">
              <a:spcBef>
                <a:spcPct val="0"/>
              </a:spcBef>
            </a:pPr>
            <a:r>
              <a:rPr lang="en-US" altLang="en-US" smtClean="0"/>
              <a:t>The subnational direct payments materiality threshold should be set with the local level in mind. A payment that is immaterial at the national level may have significant impacts for a local government.</a:t>
            </a:r>
          </a:p>
          <a:p>
            <a:pPr marL="285750" indent="-285750" eaLnBrk="1" hangingPunct="1">
              <a:spcBef>
                <a:spcPct val="0"/>
              </a:spcBef>
            </a:pPr>
            <a:r>
              <a:rPr lang="en-US" altLang="en-US" smtClean="0"/>
              <a:t>The subnational materiality threshold should take the following revenue streams into consideration:</a:t>
            </a:r>
          </a:p>
          <a:p>
            <a:pPr marL="742950" lvl="1" indent="-285750" eaLnBrk="1" hangingPunct="1">
              <a:spcBef>
                <a:spcPct val="0"/>
              </a:spcBef>
            </a:pPr>
            <a:r>
              <a:rPr lang="en-US" altLang="en-US" smtClean="0"/>
              <a:t>Proceeds sharing: where sub-national jurisdictions (e.g., government authorities, local land owners, recognized indigenous peoples with collective asset ownership) have rights to a share of equity, royalties, signatory or bonus payments, or other forms of proceeds sharing.</a:t>
            </a:r>
          </a:p>
          <a:p>
            <a:pPr marL="742950" lvl="1" indent="-285750" eaLnBrk="1" hangingPunct="1">
              <a:spcBef>
                <a:spcPct val="0"/>
              </a:spcBef>
            </a:pPr>
            <a:r>
              <a:rPr lang="en-US" altLang="en-US" smtClean="0"/>
              <a:t>Sub-national raising of taxes: Sub-national tax raising powers where the choice of tax base and tax rate is determined by the national authorities, or where the tax is effectively a surcharge on national taxes and utilizes the tax base defined by national (or state) governments.</a:t>
            </a:r>
          </a:p>
          <a:p>
            <a:pPr marL="742950" lvl="1" indent="-285750" eaLnBrk="1" hangingPunct="1">
              <a:spcBef>
                <a:spcPct val="0"/>
              </a:spcBef>
            </a:pPr>
            <a:r>
              <a:rPr lang="en-US" altLang="en-US" smtClean="0"/>
              <a:t>Charges, fees, levees, fines: other non-tax charges raised at the sub-national level, e.g. for environmental permitting, business registration.</a:t>
            </a:r>
          </a:p>
          <a:p>
            <a:pPr marL="285750" indent="-285750" eaLnBrk="1" hangingPunct="1">
              <a:spcBef>
                <a:spcPct val="0"/>
              </a:spcBef>
            </a:pPr>
            <a:r>
              <a:rPr lang="en-US" altLang="en-US" smtClean="0"/>
              <a:t>Contracts should be disclosed in order to reveal what payments are due to subnational governments.</a:t>
            </a:r>
          </a:p>
          <a:p>
            <a:pPr marL="285750" indent="-285750" eaLnBrk="1" hangingPunct="1">
              <a:spcBef>
                <a:spcPct val="0"/>
              </a:spcBef>
            </a:pPr>
            <a:r>
              <a:rPr lang="en-US" altLang="en-US" smtClean="0"/>
              <a:t>The government should indicate to the MSG what percentage of overall subnational direct payments and what percentage of operating companies will be captured using the materiality threshold. Materiality thresholds should be regularly reviewed to ensure that no significant payments or companies are omitted from the process.</a:t>
            </a:r>
          </a:p>
          <a:p>
            <a:pPr marL="285750" indent="-285750" eaLnBrk="1" hangingPunct="1">
              <a:spcBef>
                <a:spcPct val="0"/>
              </a:spcBef>
            </a:pPr>
            <a:r>
              <a:rPr lang="en-US" altLang="en-US" smtClean="0"/>
              <a:t>Subnational-level reporting should be disaggregated by company, agency, revenue stream and project. Reporting should be consistent and comparable across jurisdictions.</a:t>
            </a:r>
          </a:p>
          <a:p>
            <a:pPr marL="285750" indent="-285750" eaLnBrk="1" hangingPunct="1">
              <a:spcBef>
                <a:spcPct val="0"/>
              </a:spcBef>
            </a:pPr>
            <a:endParaRPr lang="en-US" altLang="en-US" smtClean="0"/>
          </a:p>
          <a:p>
            <a:pPr marL="285750" indent="-285750" eaLnBrk="1" hangingPunct="1">
              <a:spcBef>
                <a:spcPct val="0"/>
              </a:spcBef>
            </a:pPr>
            <a:r>
              <a:rPr lang="en-US" altLang="en-US" smtClean="0"/>
              <a:t>Subnational governments should indicate what percentage of their total revenues comes from extractive payments and transfers, and how the extractive revenues are spent.</a:t>
            </a:r>
          </a:p>
          <a:p>
            <a:pPr marL="285750" indent="-285750" eaLnBrk="1" hangingPunct="1">
              <a:spcBef>
                <a:spcPct val="0"/>
              </a:spcBef>
            </a:pPr>
            <a:r>
              <a:rPr lang="en-US" altLang="en-US" smtClean="0"/>
              <a:t>In jurisdictions that receive large extractive revenues, a subnational multi-stakeholder group can improve linkages with the national EITI process; improve accountability over the collection and use of funds; and build trust across key constituencies</a:t>
            </a:r>
          </a:p>
          <a:p>
            <a:pPr marL="1143000" lvl="2" indent="-285750" eaLnBrk="1" hangingPunct="1">
              <a:spcBef>
                <a:spcPct val="0"/>
              </a:spcBef>
              <a:buFont typeface="Wingdings" pitchFamily="2" charset="2"/>
              <a:buChar char="§"/>
            </a:pPr>
            <a:endParaRPr lang="en-US" altLang="en-US" sz="1700" smtClean="0">
              <a:solidFill>
                <a:srgbClr val="595959"/>
              </a:solidFill>
              <a:latin typeface="Gill Sans MT" pitchFamily="34" charset="0"/>
            </a:endParaRPr>
          </a:p>
        </p:txBody>
      </p:sp>
      <p:sp>
        <p:nvSpPr>
          <p:cNvPr id="326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FC0E000E-DA00-4CF4-9415-1C608F26A30F}" type="slidenum">
              <a:rPr lang="en-US" altLang="en-US" smtClean="0"/>
              <a:pPr eaLnBrk="1" hangingPunct="1"/>
              <a:t>37</a:t>
            </a:fld>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2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32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1F8C0CCE-927D-4541-BEAF-08003E8944C1}" type="slidenum">
              <a:rPr lang="en-US" altLang="en-US" smtClean="0"/>
              <a:pPr eaLnBrk="1" hangingPunct="1"/>
              <a:t>38</a:t>
            </a:fld>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38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smtClean="0"/>
              <a:t>Discuss any commonly raised arguments against disclosure on this policy issue, issues that are often raised but don’t fit squarely into the EITI framework, and/or common challenges faced in making/using this disclosed  information. Provide suggestions for mitigating and overcoming such challenges.</a:t>
            </a:r>
          </a:p>
          <a:p>
            <a:pPr marL="171450" indent="-171450" eaLnBrk="1" hangingPunct="1">
              <a:spcBef>
                <a:spcPct val="0"/>
              </a:spcBef>
            </a:pPr>
            <a:endParaRPr lang="en-US" altLang="en-US" smtClean="0"/>
          </a:p>
          <a:p>
            <a:pPr marL="628650" lvl="1" indent="-171450" eaLnBrk="1" hangingPunct="1">
              <a:spcBef>
                <a:spcPct val="0"/>
              </a:spcBef>
              <a:buFontTx/>
              <a:buChar char="•"/>
            </a:pPr>
            <a:endParaRPr lang="en-CA"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5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Employment §3.4(d) </a:t>
            </a:r>
          </a:p>
          <a:p>
            <a:pPr marL="742950" lvl="1" indent="-285750" eaLnBrk="1" hangingPunct="1">
              <a:spcBef>
                <a:spcPct val="0"/>
              </a:spcBef>
              <a:buFont typeface="Wingdings" pitchFamily="2" charset="2"/>
              <a:buChar char="§"/>
            </a:pPr>
            <a:r>
              <a:rPr lang="en-US" altLang="en-US" smtClean="0">
                <a:solidFill>
                  <a:srgbClr val="595959"/>
                </a:solidFill>
                <a:latin typeface="Gill Sans MT" pitchFamily="34" charset="0"/>
              </a:rPr>
              <a:t>Where available disclosure  of </a:t>
            </a:r>
          </a:p>
          <a:p>
            <a:pPr marL="1143000" lvl="2" indent="-285750" eaLnBrk="1" hangingPunct="1">
              <a:spcBef>
                <a:spcPct val="0"/>
              </a:spcBef>
              <a:buFont typeface="Wingdings" pitchFamily="2" charset="2"/>
              <a:buChar char="§"/>
            </a:pPr>
            <a:r>
              <a:rPr lang="en-US" altLang="en-US" sz="1700" smtClean="0">
                <a:solidFill>
                  <a:srgbClr val="595959"/>
                </a:solidFill>
                <a:latin typeface="Gill Sans MT" pitchFamily="34" charset="0"/>
              </a:rPr>
              <a:t>Contribution of extractive sector to economy: absolute extractive sector employment, as percentage of total employment</a:t>
            </a:r>
          </a:p>
          <a:p>
            <a:pPr marL="1143000" lvl="2" indent="-285750" eaLnBrk="1" hangingPunct="1">
              <a:spcBef>
                <a:spcPct val="0"/>
              </a:spcBef>
            </a:pPr>
            <a:endParaRPr lang="en-US" altLang="en-US" sz="1700" smtClean="0">
              <a:solidFill>
                <a:srgbClr val="595959"/>
              </a:solidFill>
              <a:latin typeface="Gill Sans MT" pitchFamily="34" charset="0"/>
            </a:endParaRPr>
          </a:p>
          <a:p>
            <a:pPr marL="285750" indent="-285750" eaLnBrk="1" hangingPunct="1">
              <a:spcBef>
                <a:spcPct val="0"/>
              </a:spcBef>
              <a:buFont typeface="Wingdings" pitchFamily="2" charset="2"/>
              <a:buChar char="§"/>
            </a:pPr>
            <a:r>
              <a:rPr lang="en-US" altLang="en-US" b="1" smtClean="0">
                <a:solidFill>
                  <a:srgbClr val="595959"/>
                </a:solidFill>
                <a:latin typeface="Gill Sans MT" pitchFamily="34" charset="0"/>
              </a:rPr>
              <a:t>Social Expenditures§4.1(e) </a:t>
            </a:r>
          </a:p>
          <a:p>
            <a:pPr marL="742950" lvl="1" indent="-285750">
              <a:spcBef>
                <a:spcPct val="0"/>
              </a:spcBef>
              <a:buFont typeface="Wingdings" pitchFamily="2" charset="2"/>
              <a:buChar char="§"/>
            </a:pPr>
            <a:r>
              <a:rPr lang="en-US" altLang="en-US" smtClean="0">
                <a:solidFill>
                  <a:srgbClr val="595959"/>
                </a:solidFill>
                <a:latin typeface="Gill Sans MT" pitchFamily="34" charset="0"/>
              </a:rPr>
              <a:t>For mandated social expenditures:</a:t>
            </a:r>
          </a:p>
          <a:p>
            <a:pPr marL="1143000" lvl="2" indent="-285750">
              <a:spcBef>
                <a:spcPct val="0"/>
              </a:spcBef>
              <a:buFont typeface="Wingdings" pitchFamily="2" charset="2"/>
              <a:buChar char="§"/>
            </a:pPr>
            <a:r>
              <a:rPr lang="en-US" altLang="en-US" smtClean="0">
                <a:solidFill>
                  <a:srgbClr val="595959"/>
                </a:solidFill>
                <a:latin typeface="Gill Sans MT" pitchFamily="34" charset="0"/>
              </a:rPr>
              <a:t>Nature and deemed value of in-kind transactions </a:t>
            </a:r>
          </a:p>
          <a:p>
            <a:pPr marL="1143000" lvl="2" indent="-285750">
              <a:spcBef>
                <a:spcPct val="0"/>
              </a:spcBef>
              <a:buFont typeface="Wingdings" pitchFamily="2" charset="2"/>
              <a:buChar char="§"/>
            </a:pPr>
            <a:r>
              <a:rPr lang="en-US" altLang="en-US" smtClean="0">
                <a:solidFill>
                  <a:srgbClr val="595959"/>
                </a:solidFill>
                <a:latin typeface="Gill Sans MT" pitchFamily="34" charset="0"/>
              </a:rPr>
              <a:t>Name and function of third party beneficiaries </a:t>
            </a:r>
          </a:p>
          <a:p>
            <a:pPr marL="1143000" lvl="2" indent="-285750">
              <a:spcBef>
                <a:spcPct val="0"/>
              </a:spcBef>
              <a:buFont typeface="Wingdings" pitchFamily="2" charset="2"/>
              <a:buChar char="§"/>
            </a:pPr>
            <a:r>
              <a:rPr lang="en-US" altLang="en-US" smtClean="0">
                <a:solidFill>
                  <a:srgbClr val="595959"/>
                </a:solidFill>
                <a:latin typeface="Gill Sans MT" pitchFamily="34" charset="0"/>
              </a:rPr>
              <a:t>Where reconciliation is not feasible, unilateral disclosure</a:t>
            </a:r>
          </a:p>
          <a:p>
            <a:pPr marL="742950" lvl="1" indent="-285750">
              <a:spcBef>
                <a:spcPct val="0"/>
              </a:spcBef>
              <a:buFont typeface="Wingdings" pitchFamily="2" charset="2"/>
              <a:buChar char="ü"/>
            </a:pPr>
            <a:r>
              <a:rPr lang="en-US" altLang="en-US" smtClean="0">
                <a:solidFill>
                  <a:srgbClr val="595959"/>
                </a:solidFill>
                <a:latin typeface="Gill Sans MT" pitchFamily="34" charset="0"/>
              </a:rPr>
              <a:t>Material discretionary social expenditures and transfers </a:t>
            </a:r>
          </a:p>
          <a:p>
            <a:pPr marL="742950" lvl="1" indent="-285750">
              <a:spcBef>
                <a:spcPct val="0"/>
              </a:spcBef>
              <a:buFont typeface="Wingdings" pitchFamily="2" charset="2"/>
              <a:buChar char="ü"/>
            </a:pPr>
            <a:r>
              <a:rPr lang="en-US" altLang="en-US" smtClean="0">
                <a:solidFill>
                  <a:srgbClr val="595959"/>
                </a:solidFill>
                <a:latin typeface="Gill Sans MT" pitchFamily="34" charset="0"/>
              </a:rPr>
              <a:t>Voluntary unilateral company and/or government disclosures</a:t>
            </a:r>
            <a:endParaRPr lang="es-ES" altLang="en-US" smtClean="0">
              <a:solidFill>
                <a:srgbClr val="595959"/>
              </a:solidFill>
              <a:latin typeface="Gill Sans MT" pitchFamily="34" charset="0"/>
            </a:endParaRPr>
          </a:p>
          <a:p>
            <a:pPr marL="1143000" lvl="2" indent="-285750" eaLnBrk="1" hangingPunct="1">
              <a:spcBef>
                <a:spcPct val="0"/>
              </a:spcBef>
              <a:buFont typeface="Wingdings" pitchFamily="2" charset="2"/>
              <a:buChar char="§"/>
            </a:pPr>
            <a:endParaRPr lang="en-US" altLang="en-US" sz="1700" smtClean="0">
              <a:solidFill>
                <a:srgbClr val="595959"/>
              </a:solidFill>
              <a:latin typeface="Gill Sans MT" pitchFamily="34" charset="0"/>
            </a:endParaRPr>
          </a:p>
          <a:p>
            <a:pPr marL="285750" indent="-285750" eaLnBrk="1" hangingPunct="1">
              <a:spcBef>
                <a:spcPct val="0"/>
              </a:spcBef>
            </a:pPr>
            <a:endParaRPr lang="en-US" altLang="en-US" smtClean="0"/>
          </a:p>
          <a:p>
            <a:pPr marL="285750" indent="-285750" eaLnBrk="1" hangingPunct="1">
              <a:spcBef>
                <a:spcPct val="0"/>
              </a:spcBef>
              <a:buFont typeface="Wingdings" pitchFamily="2" charset="2"/>
              <a:buChar char="§"/>
            </a:pPr>
            <a:endParaRPr lang="en-GB" altLang="en-US" smtClean="0">
              <a:solidFill>
                <a:srgbClr val="595959"/>
              </a:solidFill>
              <a:latin typeface="Gill Sans MT" pitchFamily="34" charset="0"/>
            </a:endParaRPr>
          </a:p>
        </p:txBody>
      </p:sp>
      <p:sp>
        <p:nvSpPr>
          <p:cNvPr id="335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5C74D59-24CF-44C1-A465-4415C6ED60CD}" type="slidenum">
              <a:rPr lang="en-US" altLang="en-US" smtClean="0"/>
              <a:pPr eaLnBrk="1" hangingPunct="1"/>
              <a:t>40</a:t>
            </a:fld>
            <a:endParaRPr lang="en-US"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smtClean="0"/>
              <a:t>In addition to mandated social expenditures, reporting should also cover discretionary social expenditures.</a:t>
            </a:r>
            <a:endParaRPr lang="en-US" altLang="en-US" sz="1600" smtClean="0"/>
          </a:p>
          <a:p>
            <a:pPr marL="171450" indent="-171450" eaLnBrk="1" hangingPunct="1">
              <a:spcBef>
                <a:spcPct val="0"/>
              </a:spcBef>
              <a:buFontTx/>
              <a:buChar char="•"/>
            </a:pPr>
            <a:r>
              <a:rPr lang="en-US" altLang="en-US" smtClean="0"/>
              <a:t>Reconciliation should be pursued whenever possible, even though companies may use several mechanisms to disburse funding (requiring different types of reporting) and there may be several types of beneficiaries.</a:t>
            </a:r>
            <a:endParaRPr lang="en-US" altLang="en-US" sz="1600" smtClean="0"/>
          </a:p>
          <a:p>
            <a:pPr marL="171450" indent="-171450" eaLnBrk="1" hangingPunct="1">
              <a:spcBef>
                <a:spcPct val="0"/>
              </a:spcBef>
              <a:buFontTx/>
              <a:buChar char="•"/>
            </a:pPr>
            <a:r>
              <a:rPr lang="en-US" altLang="en-US" smtClean="0"/>
              <a:t>Social expenditure reporting should be disaggregated by company, recipient, type and associated extractive project.</a:t>
            </a:r>
            <a:endParaRPr lang="en-US" altLang="en-US" sz="1600" smtClean="0"/>
          </a:p>
          <a:p>
            <a:pPr marL="171450" indent="-171450" eaLnBrk="1" hangingPunct="1">
              <a:spcBef>
                <a:spcPct val="0"/>
              </a:spcBef>
              <a:buFontTx/>
              <a:buChar char="•"/>
            </a:pPr>
            <a:r>
              <a:rPr lang="en-US" altLang="en-US" u="sng" smtClean="0"/>
              <a:t>Contract disclosure is necessary in order to determine whether there are mandated social expenditures</a:t>
            </a:r>
            <a:r>
              <a:rPr lang="en-US" altLang="en-US" smtClean="0"/>
              <a:t> that are required to be included in EITI Reports. </a:t>
            </a:r>
            <a:endParaRPr lang="en-US" altLang="en-US" sz="1600" smtClean="0"/>
          </a:p>
          <a:p>
            <a:pPr marL="171450" indent="-171450" eaLnBrk="1" hangingPunct="1">
              <a:spcBef>
                <a:spcPct val="0"/>
              </a:spcBef>
              <a:buFontTx/>
              <a:buChar char="•"/>
            </a:pPr>
            <a:r>
              <a:rPr lang="en-US" altLang="en-US" smtClean="0"/>
              <a:t>The company should disclose the actual cost of in-kind contributions, such as the amount paid to contractors who built a road for a community. When actual amounts are not available, the methodology for assigning values to in-kind contributions should be fully explained. </a:t>
            </a:r>
            <a:endParaRPr lang="en-US" altLang="en-US" sz="1600" smtClean="0"/>
          </a:p>
          <a:p>
            <a:pPr marL="171450" indent="-171450" eaLnBrk="1" hangingPunct="1">
              <a:spcBef>
                <a:spcPct val="0"/>
              </a:spcBef>
              <a:buFontTx/>
              <a:buChar char="•"/>
            </a:pPr>
            <a:r>
              <a:rPr lang="en-US" altLang="en-US" smtClean="0"/>
              <a:t>The materiality threshold for social expenditures should be considered relative to other revenue streams with a view to determining whether social expenditures are substantial. </a:t>
            </a:r>
            <a:endParaRPr lang="en-US" altLang="en-US" sz="1600" smtClean="0"/>
          </a:p>
          <a:p>
            <a:pPr marL="171450" indent="-171450" eaLnBrk="1" hangingPunct="1">
              <a:spcBef>
                <a:spcPct val="0"/>
              </a:spcBef>
              <a:buFontTx/>
              <a:buChar char="•"/>
            </a:pPr>
            <a:r>
              <a:rPr lang="en-US" altLang="en-US" smtClean="0"/>
              <a:t>The institution, organization or entity responsible for allocating and disbursing resources in the community should be identified.</a:t>
            </a:r>
            <a:endParaRPr lang="en-US" altLang="en-US" sz="1600" smtClean="0"/>
          </a:p>
          <a:p>
            <a:pPr marL="171450" indent="-171450" eaLnBrk="1" hangingPunct="1">
              <a:spcBef>
                <a:spcPct val="0"/>
              </a:spcBef>
              <a:buFontTx/>
              <a:buChar char="•"/>
            </a:pPr>
            <a:r>
              <a:rPr lang="en-US" altLang="en-US" smtClean="0"/>
              <a:t>It is important that companies disclose the objective of each project. This information is essential to measure outcomes and also impact.</a:t>
            </a:r>
            <a:endParaRPr lang="en-US" altLang="en-US" sz="1600" smtClean="0"/>
          </a:p>
          <a:p>
            <a:pPr marL="171450" indent="-171450" eaLnBrk="1" hangingPunct="1">
              <a:spcBef>
                <a:spcPct val="0"/>
              </a:spcBef>
              <a:buFontTx/>
              <a:buChar char="•"/>
            </a:pPr>
            <a:r>
              <a:rPr lang="en-US" altLang="en-US" smtClean="0"/>
              <a:t>In order to appreciate the costs of extraction, environmental and social impact assessment information should be disclosed:</a:t>
            </a:r>
            <a:endParaRPr lang="en-US" altLang="en-US" sz="1600" smtClean="0"/>
          </a:p>
          <a:p>
            <a:pPr marL="628650" lvl="1" indent="-171450" eaLnBrk="1" hangingPunct="1">
              <a:spcBef>
                <a:spcPct val="0"/>
              </a:spcBef>
              <a:buFontTx/>
              <a:buChar char="•"/>
            </a:pPr>
            <a:r>
              <a:rPr lang="en-US" altLang="en-US" smtClean="0"/>
              <a:t>Governments should disclose environment impact assessments and resettlement and rehabilitation plans.</a:t>
            </a:r>
            <a:endParaRPr lang="en-US" altLang="en-US" sz="1600" smtClean="0"/>
          </a:p>
          <a:p>
            <a:pPr marL="628650" lvl="1" indent="-171450" eaLnBrk="1" hangingPunct="1">
              <a:spcBef>
                <a:spcPct val="0"/>
              </a:spcBef>
              <a:buFontTx/>
              <a:buChar char="•"/>
            </a:pPr>
            <a:r>
              <a:rPr lang="en-US" altLang="en-US" smtClean="0"/>
              <a:t>Companies should disclose information about the environmental and social impacts of their operations.</a:t>
            </a:r>
            <a:endParaRPr lang="en-US" altLang="en-US" sz="1600" smtClean="0"/>
          </a:p>
          <a:p>
            <a:pPr marL="171450" indent="-171450" eaLnBrk="1" hangingPunct="1">
              <a:spcBef>
                <a:spcPct val="0"/>
              </a:spcBef>
              <a:buFont typeface="Wingdings" pitchFamily="2" charset="2"/>
              <a:buChar char="§"/>
            </a:pPr>
            <a:endParaRPr lang="en-GB" altLang="en-US" smtClean="0">
              <a:solidFill>
                <a:srgbClr val="595959"/>
              </a:solidFill>
              <a:latin typeface="Gill Sans MT" pitchFamily="34" charset="0"/>
            </a:endParaRPr>
          </a:p>
        </p:txBody>
      </p:sp>
      <p:sp>
        <p:nvSpPr>
          <p:cNvPr id="337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E3B2041C-6394-4D1B-9CCF-CC5922C47356}" type="slidenum">
              <a:rPr lang="en-US" altLang="en-US" smtClean="0"/>
              <a:pPr eaLnBrk="1" hangingPunct="1"/>
              <a:t>41</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r>
              <a:rPr lang="en-US" dirty="0" smtClean="0"/>
              <a:t>Why was change needed?</a:t>
            </a:r>
          </a:p>
          <a:p>
            <a:pPr marL="0" lvl="1" defTabSz="924458">
              <a:defRPr/>
            </a:pPr>
            <a:r>
              <a:rPr lang="en-US" dirty="0" smtClean="0"/>
              <a:t>-Movement</a:t>
            </a:r>
            <a:r>
              <a:rPr lang="en-US" baseline="0" dirty="0" smtClean="0"/>
              <a:t> of the field – EITI innovations, global changes</a:t>
            </a:r>
          </a:p>
          <a:p>
            <a:pPr marL="0" lvl="1" defTabSz="924458">
              <a:defRPr/>
            </a:pPr>
            <a:r>
              <a:rPr lang="en-US" baseline="0" dirty="0" smtClean="0"/>
              <a:t>-Revenue transparency not enough</a:t>
            </a:r>
          </a:p>
          <a:p>
            <a:pPr marL="0" lvl="1" defTabSz="924458">
              <a:defRPr/>
            </a:pPr>
            <a:r>
              <a:rPr lang="en-US" baseline="0" dirty="0" smtClean="0"/>
              <a:t>-Impact limited in advancing EITI principles</a:t>
            </a:r>
          </a:p>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4</a:t>
            </a:fld>
            <a:endParaRPr lang="en-US" dirty="0" smtClean="0">
              <a:solidFill>
                <a:prstClr val="black"/>
              </a:solidFill>
              <a:latin typeface="Calibri"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43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EAE42895-D922-462E-9859-F6204ECD17D2}" type="slidenum">
              <a:rPr lang="en-US" altLang="en-US" smtClean="0"/>
              <a:pPr eaLnBrk="1" hangingPunct="1"/>
              <a:t>42</a:t>
            </a:fld>
            <a:endParaRPr lang="en-US"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7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There are effective ways to manage this  see how norway smoothes the budget by saving at peaks and spending during dips – but this takes a lot of restraint even in norway opposition is building that the country is no longer in danger of dd and should be spending more of it’s savings </a:t>
            </a:r>
          </a:p>
        </p:txBody>
      </p:sp>
      <p:sp>
        <p:nvSpPr>
          <p:cNvPr id="347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A927ECE3-B004-43F6-BB68-5DC4918350CB}" type="slidenum">
              <a:rPr lang="en-US" altLang="en-US" smtClean="0"/>
              <a:pPr eaLnBrk="1" hangingPunct="1"/>
              <a:t>43</a:t>
            </a:fld>
            <a:endParaRPr lang="en-US"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9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Mineral revenues are like an inheritance they do not belong to one generation – in most countries the mineral wealth belongs to the people including your children and hopefully  for your grandchildren</a:t>
            </a:r>
          </a:p>
        </p:txBody>
      </p:sp>
      <p:sp>
        <p:nvSpPr>
          <p:cNvPr id="349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814C2C22-9B20-459D-B5CF-7311CFF701CE}" type="slidenum">
              <a:rPr lang="en-US" altLang="en-US" smtClean="0"/>
              <a:pPr eaLnBrk="1" hangingPunct="1"/>
              <a:t>44</a:t>
            </a:fld>
            <a:endParaRPr lang="en-US"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02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US" altLang="en-US" smtClean="0"/>
              <a:t>Provide a brief overview of the governance challenges associated with this issue. Explain why the issue matters and what’s at stake. </a:t>
            </a:r>
          </a:p>
          <a:p>
            <a:pPr marL="171450" indent="-171450" eaLnBrk="1" hangingPunct="1">
              <a:spcBef>
                <a:spcPct val="0"/>
              </a:spcBef>
              <a:buFontTx/>
              <a:buChar char="•"/>
            </a:pPr>
            <a:r>
              <a:rPr lang="en-US" altLang="en-US" smtClean="0"/>
              <a:t>When explaining these challenges, refer back to the problems identified by participants during the game which will have preceded this session.</a:t>
            </a:r>
          </a:p>
          <a:p>
            <a:pPr marL="171450" indent="-171450" eaLnBrk="1" hangingPunct="1">
              <a:spcBef>
                <a:spcPct val="0"/>
              </a:spcBef>
            </a:pPr>
            <a:endParaRPr lang="en-US" altLang="en-US" smtClean="0"/>
          </a:p>
          <a:p>
            <a:pPr marL="171450" indent="-171450" eaLnBrk="1" hangingPunct="1">
              <a:spcBef>
                <a:spcPct val="0"/>
              </a:spcBef>
            </a:pPr>
            <a:endParaRPr lang="en-US" altLang="en-US" smtClean="0"/>
          </a:p>
          <a:p>
            <a:pPr marL="628650" lvl="1" indent="-171450" eaLnBrk="1" hangingPunct="1">
              <a:spcBef>
                <a:spcPct val="0"/>
              </a:spcBef>
              <a:buFontTx/>
              <a:buChar char="•"/>
            </a:pPr>
            <a:endParaRPr lang="en-CA"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2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Distribution of Revenues§3.7 and §3.8</a:t>
            </a:r>
            <a:endParaRPr lang="en-US" altLang="en-US" smtClean="0"/>
          </a:p>
          <a:p>
            <a:pPr eaLnBrk="1" hangingPunct="1">
              <a:spcBef>
                <a:spcPct val="0"/>
              </a:spcBef>
            </a:pPr>
            <a:r>
              <a:rPr lang="en-US" altLang="en-US" smtClean="0"/>
              <a:t>EITI Reports should include all of the disclosures encouraged in §3.7(b) and §3.8. </a:t>
            </a:r>
          </a:p>
          <a:p>
            <a:pPr eaLnBrk="1" hangingPunct="1">
              <a:spcBef>
                <a:spcPct val="0"/>
              </a:spcBef>
            </a:pPr>
            <a:r>
              <a:rPr lang="en-US" altLang="en-US" smtClean="0"/>
              <a:t>Any legislation relating to revenue allocation policies should be explained in the EITI report along with a link to where the full legislation can be found</a:t>
            </a:r>
          </a:p>
          <a:p>
            <a:pPr eaLnBrk="1" hangingPunct="1">
              <a:spcBef>
                <a:spcPct val="0"/>
              </a:spcBef>
            </a:pPr>
            <a:endParaRPr lang="en-US" altLang="en-US" smtClean="0"/>
          </a:p>
          <a:p>
            <a:pPr eaLnBrk="1" hangingPunct="1">
              <a:spcBef>
                <a:spcPct val="0"/>
              </a:spcBef>
            </a:pPr>
            <a:r>
              <a:rPr lang="en-US" altLang="en-US" smtClean="0"/>
              <a:t>EITI reports should contain or provide references to full information about natural resource funds such as: </a:t>
            </a:r>
          </a:p>
          <a:p>
            <a:pPr eaLnBrk="1" hangingPunct="1">
              <a:spcBef>
                <a:spcPct val="0"/>
              </a:spcBef>
            </a:pPr>
            <a:r>
              <a:rPr lang="en-US" altLang="en-US" smtClean="0"/>
              <a:t>The rules which govern fund deposits, investments and withdrawals</a:t>
            </a:r>
          </a:p>
          <a:p>
            <a:pPr eaLnBrk="1" hangingPunct="1">
              <a:spcBef>
                <a:spcPct val="0"/>
              </a:spcBef>
            </a:pPr>
            <a:r>
              <a:rPr lang="en-US" altLang="en-US" smtClean="0"/>
              <a:t>Deposits, withdrawals, principal and returns</a:t>
            </a:r>
          </a:p>
          <a:p>
            <a:pPr eaLnBrk="1" hangingPunct="1">
              <a:spcBef>
                <a:spcPct val="0"/>
              </a:spcBef>
            </a:pPr>
            <a:r>
              <a:rPr lang="en-US" altLang="en-US" smtClean="0"/>
              <a:t>Information on fund managers and external managers, including fees paid</a:t>
            </a:r>
          </a:p>
          <a:p>
            <a:pPr eaLnBrk="1" hangingPunct="1">
              <a:spcBef>
                <a:spcPct val="0"/>
              </a:spcBef>
            </a:pPr>
            <a:r>
              <a:rPr lang="en-US" altLang="en-US" smtClean="0"/>
              <a:t>Disaggregated data on specific investments</a:t>
            </a:r>
          </a:p>
          <a:p>
            <a:pPr eaLnBrk="1" hangingPunct="1">
              <a:spcBef>
                <a:spcPct val="0"/>
              </a:spcBef>
            </a:pPr>
            <a:r>
              <a:rPr lang="en-US" altLang="en-US" smtClean="0"/>
              <a:t>Given their vulnerability to abuse, EITI reports should contain detailed explanations of any non-statutory extra-budgetary spending of resource revenues</a:t>
            </a:r>
          </a:p>
          <a:p>
            <a:pPr eaLnBrk="1" hangingPunct="1">
              <a:spcBef>
                <a:spcPct val="0"/>
              </a:spcBef>
              <a:buFont typeface="Wingdings" pitchFamily="2" charset="2"/>
              <a:buChar char="§"/>
            </a:pPr>
            <a:endParaRPr lang="en-GB" altLang="en-US" smtClean="0">
              <a:solidFill>
                <a:srgbClr val="595959"/>
              </a:solidFill>
              <a:latin typeface="Gill Sans MT" pitchFamily="34" charset="0"/>
            </a:endParaRPr>
          </a:p>
        </p:txBody>
      </p:sp>
      <p:sp>
        <p:nvSpPr>
          <p:cNvPr id="352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50366E21-B4D3-4A6D-A1FD-39F174E5B9F0}" type="slidenum">
              <a:rPr lang="en-US" altLang="en-US" smtClean="0"/>
              <a:pPr eaLnBrk="1" hangingPunct="1"/>
              <a:t>46</a:t>
            </a:fld>
            <a:endParaRPr lang="en-US"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47</a:t>
            </a:fld>
            <a:endParaRPr lang="en-US" dirty="0" smtClean="0">
              <a:solidFill>
                <a:prstClr val="black"/>
              </a:solidFill>
              <a:latin typeface="Calibri"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48</a:t>
            </a:fld>
            <a:endParaRPr lang="en-US" dirty="0" smtClean="0">
              <a:solidFill>
                <a:prstClr val="black"/>
              </a:solidFill>
              <a:latin typeface="Calibri"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49</a:t>
            </a:fld>
            <a:endParaRPr lang="en-US" dirty="0" smtClean="0">
              <a:solidFill>
                <a:prstClr val="black"/>
              </a:solidFill>
              <a:latin typeface="Calibri"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50</a:t>
            </a:fld>
            <a:endParaRPr lang="en-US" dirty="0" smtClean="0">
              <a:solidFill>
                <a:prstClr val="black"/>
              </a:solidFill>
              <a:latin typeface="Calibri"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51</a:t>
            </a:fld>
            <a:endParaRPr lang="en-US" dirty="0" smtClean="0">
              <a:solidFill>
                <a:prstClr val="black"/>
              </a:solidFill>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8899" name="Notes Placeholder 2"/>
          <p:cNvSpPr>
            <a:spLocks noGrp="1"/>
          </p:cNvSpPr>
          <p:nvPr>
            <p:ph type="body" idx="1"/>
          </p:nvPr>
        </p:nvSpPr>
        <p:spPr bwMode="auto">
          <a:xfrm>
            <a:off x="687388" y="4416425"/>
            <a:ext cx="5680075" cy="441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sng" strike="noStrike" kern="1200" baseline="0" dirty="0" smtClean="0">
                <a:solidFill>
                  <a:schemeClr val="tx1"/>
                </a:solidFill>
                <a:latin typeface="+mn-lt"/>
                <a:ea typeface="MS PGothic" pitchFamily="34" charset="-128"/>
                <a:cs typeface="ＭＳ Ｐゴシック" charset="0"/>
              </a:rPr>
              <a:t>KEY MESSAGES:</a:t>
            </a:r>
          </a:p>
          <a:p>
            <a:pPr marL="0" indent="0" eaLnBrk="1" hangingPunct="1">
              <a:spcBef>
                <a:spcPct val="0"/>
              </a:spcBef>
              <a:buFontTx/>
              <a:buNone/>
            </a:pPr>
            <a:r>
              <a:rPr lang="en-US" altLang="en-US" dirty="0" smtClean="0"/>
              <a:t>This slide</a:t>
            </a:r>
            <a:r>
              <a:rPr lang="en-US" altLang="en-US" baseline="0" dirty="0" smtClean="0"/>
              <a:t> is an adapted value chain which lays out the requirements of the 2013 Standard as a series of inter-related policies that help countries get from having valuable resources to deploying them to benefit  the sustainable development of the country. Explain to audiences that there are different value chains related to extraction. This one follows the  logical flow common to all value chains mapping out policies that enable governments to capture the value of their resources and redistribute the benefits for development. </a:t>
            </a:r>
          </a:p>
          <a:p>
            <a:pPr marL="171450" indent="-171450" eaLnBrk="1" hangingPunct="1">
              <a:spcBef>
                <a:spcPct val="0"/>
              </a:spcBef>
              <a:buFontTx/>
              <a:buChar char="•"/>
            </a:pPr>
            <a:r>
              <a:rPr lang="en-US" altLang="en-US" dirty="0" smtClean="0"/>
              <a:t>If the ultimate goal of this process is to increase accountability and development… </a:t>
            </a:r>
          </a:p>
          <a:p>
            <a:pPr marL="171450" indent="-171450" eaLnBrk="1" hangingPunct="1">
              <a:spcBef>
                <a:spcPct val="0"/>
              </a:spcBef>
              <a:buFontTx/>
              <a:buChar char="•"/>
            </a:pPr>
            <a:r>
              <a:rPr lang="en-US" altLang="en-US" i="1" dirty="0" smtClean="0"/>
              <a:t>Click 1</a:t>
            </a:r>
            <a:r>
              <a:rPr lang="en-US" altLang="en-US" dirty="0" smtClean="0"/>
              <a:t>: </a:t>
            </a:r>
            <a:r>
              <a:rPr lang="en-US" altLang="en-US" u="sng" dirty="0" smtClean="0"/>
              <a:t>Then we need to know  </a:t>
            </a:r>
            <a:r>
              <a:rPr lang="en-US" altLang="en-US" dirty="0" smtClean="0"/>
              <a:t>- how do countries move from</a:t>
            </a:r>
            <a:r>
              <a:rPr lang="en-US" altLang="en-US" baseline="0" dirty="0" smtClean="0"/>
              <a:t> having valuable </a:t>
            </a:r>
            <a:r>
              <a:rPr lang="en-US" altLang="en-US" dirty="0" smtClean="0"/>
              <a:t>resources in the ground to turning</a:t>
            </a:r>
            <a:r>
              <a:rPr lang="en-US" altLang="en-US" baseline="0" dirty="0" smtClean="0"/>
              <a:t> that into</a:t>
            </a:r>
            <a:r>
              <a:rPr lang="en-US" altLang="en-US" dirty="0" smtClean="0"/>
              <a:t> </a:t>
            </a:r>
            <a:r>
              <a:rPr lang="en-US" altLang="en-US" dirty="0" smtClean="0">
                <a:sym typeface="Wingdings" pitchFamily="2" charset="2"/>
              </a:rPr>
              <a:t>sustainable </a:t>
            </a:r>
            <a:r>
              <a:rPr lang="en-US" altLang="en-US" dirty="0" smtClean="0"/>
              <a:t>development for the public good? </a:t>
            </a:r>
          </a:p>
          <a:p>
            <a:pPr marL="171450" indent="-171450" eaLnBrk="1" hangingPunct="1">
              <a:spcBef>
                <a:spcPct val="0"/>
              </a:spcBef>
              <a:buFontTx/>
              <a:buChar char="•"/>
            </a:pPr>
            <a:r>
              <a:rPr lang="en-US" altLang="en-US" dirty="0" smtClean="0"/>
              <a:t>The </a:t>
            </a:r>
            <a:r>
              <a:rPr lang="en-US" altLang="en-US" u="sng" dirty="0" smtClean="0"/>
              <a:t>state has to get a number of inter-related policies right </a:t>
            </a:r>
            <a:r>
              <a:rPr lang="en-US" altLang="en-US" dirty="0" smtClean="0"/>
              <a:t>in order to make sure it’</a:t>
            </a:r>
            <a:r>
              <a:rPr lang="en-US" altLang="ja-JP" dirty="0" smtClean="0"/>
              <a:t>s benefiting from extraction effectively.</a:t>
            </a:r>
          </a:p>
          <a:p>
            <a:pPr marL="171450" indent="-171450" eaLnBrk="1" hangingPunct="1">
              <a:spcBef>
                <a:spcPct val="0"/>
              </a:spcBef>
              <a:buFontTx/>
              <a:buChar char="•"/>
            </a:pPr>
            <a:r>
              <a:rPr lang="en-US" altLang="en-US" i="1" dirty="0" smtClean="0"/>
              <a:t>Click 2 </a:t>
            </a:r>
            <a:r>
              <a:rPr lang="en-US" altLang="en-US" dirty="0" smtClean="0"/>
              <a:t>: This</a:t>
            </a:r>
            <a:r>
              <a:rPr lang="en-US" altLang="en-US" baseline="0" dirty="0" smtClean="0"/>
              <a:t> </a:t>
            </a:r>
            <a:r>
              <a:rPr lang="en-US" altLang="en-US" dirty="0" smtClean="0"/>
              <a:t>begins</a:t>
            </a:r>
            <a:r>
              <a:rPr lang="en-US" altLang="en-US" baseline="0" dirty="0" smtClean="0"/>
              <a:t> </a:t>
            </a:r>
            <a:r>
              <a:rPr lang="en-US" altLang="en-US" dirty="0" smtClean="0"/>
              <a:t>with allocating rights to extract  resources (licenses, permits and contracts) </a:t>
            </a:r>
          </a:p>
          <a:p>
            <a:pPr marL="171450" indent="-171450" eaLnBrk="1" hangingPunct="1">
              <a:spcBef>
                <a:spcPct val="0"/>
              </a:spcBef>
              <a:buFontTx/>
              <a:buChar char="•"/>
            </a:pPr>
            <a:r>
              <a:rPr lang="en-US" altLang="en-US" i="1" dirty="0" smtClean="0"/>
              <a:t>Click 3 </a:t>
            </a:r>
            <a:r>
              <a:rPr lang="en-US" altLang="en-US" dirty="0" smtClean="0"/>
              <a:t>: </a:t>
            </a:r>
            <a:r>
              <a:rPr lang="en-US" altLang="en-US" dirty="0" smtClean="0">
                <a:sym typeface="Wingdings" pitchFamily="2" charset="2"/>
              </a:rPr>
              <a:t>Once a project goes</a:t>
            </a:r>
            <a:r>
              <a:rPr lang="en-US" altLang="en-US" baseline="0" dirty="0" smtClean="0">
                <a:sym typeface="Wingdings" pitchFamily="2" charset="2"/>
              </a:rPr>
              <a:t> into production governments need to be able to effectively monitor the quantity and quality of extraction to ensure compliance with policies and the companies obligations</a:t>
            </a:r>
            <a:r>
              <a:rPr lang="en-US" altLang="en-US" dirty="0" smtClean="0">
                <a:sym typeface="Wingdings" pitchFamily="2" charset="2"/>
              </a:rPr>
              <a:t> </a:t>
            </a:r>
          </a:p>
          <a:p>
            <a:pPr marL="171450" indent="-171450" eaLnBrk="1" hangingPunct="1">
              <a:spcBef>
                <a:spcPct val="0"/>
              </a:spcBef>
              <a:buFontTx/>
              <a:buChar char="•"/>
            </a:pPr>
            <a:r>
              <a:rPr lang="en-US" altLang="en-US" i="1" dirty="0" smtClean="0"/>
              <a:t>Click 4 </a:t>
            </a:r>
            <a:r>
              <a:rPr lang="en-US" altLang="en-US" dirty="0" smtClean="0"/>
              <a:t>: Adequate</a:t>
            </a:r>
            <a:r>
              <a:rPr lang="en-US" altLang="en-US" baseline="0" dirty="0" smtClean="0"/>
              <a:t> r</a:t>
            </a:r>
            <a:r>
              <a:rPr lang="en-US" altLang="en-US" dirty="0" smtClean="0">
                <a:sym typeface="Wingdings" pitchFamily="2" charset="2"/>
              </a:rPr>
              <a:t>evenue</a:t>
            </a:r>
            <a:r>
              <a:rPr lang="en-US" altLang="en-US" baseline="0" dirty="0" smtClean="0">
                <a:sym typeface="Wingdings" pitchFamily="2" charset="2"/>
              </a:rPr>
              <a:t> collection will depend in part on how well the government manages licensing and production as well as the effectiveness of tax collecting agencies</a:t>
            </a:r>
            <a:endParaRPr lang="en-US" altLang="en-US" dirty="0" smtClean="0">
              <a:sym typeface="Wingdings" pitchFamily="2" charset="2"/>
            </a:endParaRPr>
          </a:p>
          <a:p>
            <a:pPr marL="171450" indent="-171450" eaLnBrk="1" hangingPunct="1">
              <a:spcBef>
                <a:spcPct val="0"/>
              </a:spcBef>
              <a:buFontTx/>
              <a:buChar char="•"/>
            </a:pPr>
            <a:r>
              <a:rPr lang="en-US" altLang="en-US" i="1" dirty="0" smtClean="0"/>
              <a:t>Click 5 </a:t>
            </a:r>
            <a:r>
              <a:rPr lang="en-US" altLang="en-US" dirty="0" smtClean="0"/>
              <a:t>: </a:t>
            </a:r>
            <a:r>
              <a:rPr lang="en-US" altLang="en-US" dirty="0" smtClean="0">
                <a:sym typeface="Wingdings" pitchFamily="2" charset="2"/>
              </a:rPr>
              <a:t>state-owned enterprises are often engaged in revenue collection</a:t>
            </a:r>
            <a:r>
              <a:rPr lang="en-US" altLang="en-US" baseline="0" dirty="0" smtClean="0">
                <a:sym typeface="Wingdings" pitchFamily="2" charset="2"/>
              </a:rPr>
              <a:t> as state agents, revenue generation as businesses</a:t>
            </a:r>
            <a:r>
              <a:rPr lang="en-US" altLang="en-US" dirty="0" smtClean="0">
                <a:sym typeface="Wingdings" pitchFamily="2" charset="2"/>
              </a:rPr>
              <a:t> and in some cases spending of public revenues , which is </a:t>
            </a:r>
            <a:r>
              <a:rPr lang="en-US" altLang="ja-JP" dirty="0" smtClean="0">
                <a:sym typeface="Wingdings" pitchFamily="2" charset="2"/>
              </a:rPr>
              <a:t>why SOEs  are in the middle of this chain </a:t>
            </a:r>
          </a:p>
          <a:p>
            <a:pPr marL="171450" indent="-171450" eaLnBrk="1" hangingPunct="1">
              <a:spcBef>
                <a:spcPct val="0"/>
              </a:spcBef>
              <a:buFontTx/>
              <a:buChar char="•"/>
            </a:pPr>
            <a:r>
              <a:rPr lang="en-US" altLang="en-US" i="1" dirty="0" smtClean="0"/>
              <a:t>Click 6 </a:t>
            </a:r>
            <a:r>
              <a:rPr lang="en-US" altLang="en-US" dirty="0" smtClean="0"/>
              <a:t>: To contribute</a:t>
            </a:r>
            <a:r>
              <a:rPr lang="en-US" altLang="en-US" baseline="0" dirty="0" smtClean="0"/>
              <a:t> to local development, </a:t>
            </a:r>
            <a:r>
              <a:rPr lang="en-US" altLang="en-US" dirty="0" smtClean="0"/>
              <a:t>revenues are often</a:t>
            </a:r>
            <a:r>
              <a:rPr lang="en-US" altLang="en-US" baseline="0" dirty="0" smtClean="0"/>
              <a:t> shared at the local level either through the delegation of tax collecting authority or through </a:t>
            </a:r>
            <a:r>
              <a:rPr lang="en-US" altLang="en-US" baseline="0" dirty="0" err="1" smtClean="0"/>
              <a:t>redistributional</a:t>
            </a:r>
            <a:r>
              <a:rPr lang="en-US" altLang="en-US" baseline="0" dirty="0" smtClean="0"/>
              <a:t> formulas.  Thus </a:t>
            </a:r>
            <a:r>
              <a:rPr lang="en-US" altLang="en-US" dirty="0" smtClean="0">
                <a:sym typeface="Wingdings" pitchFamily="2" charset="2"/>
              </a:rPr>
              <a:t>subnational revenues are an important part of </a:t>
            </a:r>
            <a:r>
              <a:rPr lang="en-US" altLang="en-US" baseline="0" dirty="0" smtClean="0">
                <a:sym typeface="Wingdings" pitchFamily="2" charset="2"/>
              </a:rPr>
              <a:t> understanding where benefits go</a:t>
            </a:r>
          </a:p>
          <a:p>
            <a:pPr marL="171450" indent="-171450" eaLnBrk="1" hangingPunct="1">
              <a:spcBef>
                <a:spcPct val="0"/>
              </a:spcBef>
              <a:buFontTx/>
              <a:buChar char="•"/>
            </a:pPr>
            <a:r>
              <a:rPr lang="en-US" altLang="en-US" i="1" dirty="0" smtClean="0"/>
              <a:t>Click 7 </a:t>
            </a:r>
            <a:r>
              <a:rPr lang="en-US" altLang="en-US" dirty="0" smtClean="0"/>
              <a:t>: </a:t>
            </a:r>
            <a:r>
              <a:rPr lang="en-US" altLang="en-US" dirty="0" smtClean="0">
                <a:sym typeface="Wingdings" pitchFamily="2" charset="2"/>
              </a:rPr>
              <a:t>The</a:t>
            </a:r>
            <a:r>
              <a:rPr lang="en-US" altLang="en-US" baseline="0" dirty="0" smtClean="0">
                <a:sym typeface="Wingdings" pitchFamily="2" charset="2"/>
              </a:rPr>
              <a:t> direct</a:t>
            </a:r>
            <a:r>
              <a:rPr lang="en-US" altLang="en-US" dirty="0" smtClean="0">
                <a:sym typeface="Wingdings" pitchFamily="2" charset="2"/>
              </a:rPr>
              <a:t> social impact</a:t>
            </a:r>
            <a:r>
              <a:rPr lang="en-US" altLang="en-US" baseline="0" dirty="0" smtClean="0">
                <a:sym typeface="Wingdings" pitchFamily="2" charset="2"/>
              </a:rPr>
              <a:t> </a:t>
            </a:r>
            <a:r>
              <a:rPr lang="en-US" altLang="en-US" dirty="0" smtClean="0">
                <a:sym typeface="Wingdings" pitchFamily="2" charset="2"/>
              </a:rPr>
              <a:t>of extraction, refers</a:t>
            </a:r>
            <a:r>
              <a:rPr lang="en-US" altLang="en-US" baseline="0" dirty="0" smtClean="0">
                <a:sym typeface="Wingdings" pitchFamily="2" charset="2"/>
              </a:rPr>
              <a:t> to </a:t>
            </a:r>
            <a:r>
              <a:rPr lang="en-US" altLang="en-US" dirty="0" smtClean="0">
                <a:sym typeface="Wingdings" pitchFamily="2" charset="2"/>
              </a:rPr>
              <a:t>revenues and benefits that go directly to communities</a:t>
            </a:r>
          </a:p>
          <a:p>
            <a:pPr marL="171450" indent="-171450" eaLnBrk="1" hangingPunct="1">
              <a:spcBef>
                <a:spcPct val="0"/>
              </a:spcBef>
              <a:buFontTx/>
              <a:buChar char="•"/>
            </a:pPr>
            <a:r>
              <a:rPr lang="en-US" altLang="en-US" i="1" dirty="0" smtClean="0"/>
              <a:t>Click 8 </a:t>
            </a:r>
            <a:r>
              <a:rPr lang="en-US" altLang="en-US" dirty="0" smtClean="0"/>
              <a:t>: </a:t>
            </a:r>
            <a:r>
              <a:rPr lang="en-US" altLang="en-US" dirty="0" smtClean="0">
                <a:sym typeface="Wingdings" pitchFamily="2" charset="2"/>
              </a:rPr>
              <a:t>Lastly revenue management, refers to</a:t>
            </a:r>
            <a:r>
              <a:rPr lang="en-US" altLang="en-US" baseline="0" dirty="0" smtClean="0">
                <a:sym typeface="Wingdings" pitchFamily="2" charset="2"/>
              </a:rPr>
              <a:t> </a:t>
            </a:r>
            <a:r>
              <a:rPr lang="en-US" altLang="en-US" dirty="0" smtClean="0">
                <a:sym typeface="Wingdings" pitchFamily="2" charset="2"/>
              </a:rPr>
              <a:t>the allocation of extractive revenues in the budget and how they get distributed. </a:t>
            </a:r>
          </a:p>
          <a:p>
            <a:pPr marL="171450" indent="-171450" eaLnBrk="1" hangingPunct="1">
              <a:spcBef>
                <a:spcPct val="0"/>
              </a:spcBef>
              <a:buFontTx/>
              <a:buChar char="•"/>
            </a:pPr>
            <a:r>
              <a:rPr lang="en-US" altLang="en-US" dirty="0" smtClean="0">
                <a:sym typeface="Wingdings" pitchFamily="2" charset="2"/>
              </a:rPr>
              <a:t>In short these policies cover the key questions of </a:t>
            </a:r>
            <a:r>
              <a:rPr lang="en-US" altLang="ja-JP" dirty="0" smtClean="0">
                <a:sym typeface="Wingdings" pitchFamily="2" charset="2"/>
              </a:rPr>
              <a:t>:</a:t>
            </a:r>
          </a:p>
          <a:p>
            <a:pPr marL="628650" lvl="1" indent="-171450" eaLnBrk="1" hangingPunct="1">
              <a:spcBef>
                <a:spcPct val="0"/>
              </a:spcBef>
              <a:buFontTx/>
              <a:buChar char="•"/>
            </a:pPr>
            <a:r>
              <a:rPr lang="en-US" altLang="en-US" i="1" dirty="0" smtClean="0">
                <a:sym typeface="Wingdings" pitchFamily="2" charset="2"/>
              </a:rPr>
              <a:t>Click 9</a:t>
            </a:r>
            <a:r>
              <a:rPr lang="en-US" altLang="en-US" dirty="0" smtClean="0">
                <a:sym typeface="Wingdings" pitchFamily="2" charset="2"/>
              </a:rPr>
              <a:t>: One is how is value captured?</a:t>
            </a:r>
          </a:p>
          <a:p>
            <a:pPr marL="628650" lvl="1" indent="-171450" eaLnBrk="1" hangingPunct="1">
              <a:spcBef>
                <a:spcPct val="0"/>
              </a:spcBef>
              <a:buFontTx/>
              <a:buChar char="•"/>
            </a:pPr>
            <a:r>
              <a:rPr lang="en-US" altLang="en-US" i="1" dirty="0" smtClean="0">
                <a:sym typeface="Wingdings" pitchFamily="2" charset="2"/>
              </a:rPr>
              <a:t>Click 10</a:t>
            </a:r>
            <a:r>
              <a:rPr lang="en-US" altLang="en-US" dirty="0" smtClean="0">
                <a:sym typeface="Wingdings" pitchFamily="2" charset="2"/>
              </a:rPr>
              <a:t>: Another is where do the benefits go?</a:t>
            </a:r>
          </a:p>
          <a:p>
            <a:pPr marL="171450" indent="-171450" eaLnBrk="1" hangingPunct="1">
              <a:spcBef>
                <a:spcPct val="0"/>
              </a:spcBef>
              <a:buFontTx/>
              <a:buChar char="•"/>
            </a:pPr>
            <a:endParaRPr lang="en-US" altLang="en-US" dirty="0" smtClean="0"/>
          </a:p>
          <a:p>
            <a:pPr marL="171450" indent="-171450" eaLnBrk="1" hangingPunct="1">
              <a:spcBef>
                <a:spcPct val="0"/>
              </a:spcBef>
              <a:buFontTx/>
              <a:buChar char="•"/>
            </a:pPr>
            <a:endParaRPr lang="en-US" altLang="en-US" dirty="0" smtClean="0"/>
          </a:p>
        </p:txBody>
      </p:sp>
      <p:sp>
        <p:nvSpPr>
          <p:cNvPr id="208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038E9F8-7AA6-4B3D-8A4B-FC1024D3DB36}" type="slidenum">
              <a:rPr lang="en-US" altLang="en-US" smtClean="0"/>
              <a:pPr eaLnBrk="1" hangingPunct="1"/>
              <a:t>5</a:t>
            </a:fld>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2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sng" strike="noStrike" kern="1200" baseline="0" dirty="0" smtClean="0">
                <a:solidFill>
                  <a:schemeClr val="tx1"/>
                </a:solidFill>
                <a:latin typeface="+mn-lt"/>
                <a:ea typeface="MS PGothic" pitchFamily="34" charset="-128"/>
                <a:cs typeface="ＭＳ Ｐゴシック" charset="0"/>
              </a:rPr>
              <a:t>KEY MESSAGES:</a:t>
            </a:r>
          </a:p>
          <a:p>
            <a:pPr marL="0" marR="0" indent="0" algn="l" defTabSz="914400" rtl="0" eaLnBrk="1" fontAlgn="base" latinLnBrk="0" hangingPunct="1">
              <a:lnSpc>
                <a:spcPct val="100000"/>
              </a:lnSpc>
              <a:spcBef>
                <a:spcPct val="0"/>
              </a:spcBef>
              <a:spcAft>
                <a:spcPct val="0"/>
              </a:spcAft>
              <a:buClrTx/>
              <a:buSzTx/>
              <a:buFontTx/>
              <a:buNone/>
              <a:tabLst/>
              <a:defRPr/>
            </a:pPr>
            <a:r>
              <a:rPr lang="en-CA" altLang="en-US" dirty="0" smtClean="0"/>
              <a:t>In</a:t>
            </a:r>
            <a:r>
              <a:rPr lang="en-CA" altLang="en-US" baseline="0" dirty="0" smtClean="0"/>
              <a:t> summary, this table shows you all the policy areas covered under the 2013 EITI Standard. </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en-CA" altLang="en-US" baseline="0" dirty="0" smtClean="0"/>
              <a:t>NOTE: </a:t>
            </a:r>
            <a:r>
              <a:rPr lang="en-CA" altLang="en-US" dirty="0" smtClean="0"/>
              <a:t>Elements in lighter relief are </a:t>
            </a:r>
            <a:r>
              <a:rPr lang="en-CA" altLang="en-US" i="1" dirty="0" smtClean="0"/>
              <a:t>encouraged</a:t>
            </a:r>
            <a:r>
              <a:rPr lang="en-CA" altLang="en-US" dirty="0" smtClean="0"/>
              <a:t> under the new Standard, rather than required.</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en-CA" altLang="en-US" dirty="0" smtClean="0"/>
              <a:t>Together these</a:t>
            </a:r>
            <a:r>
              <a:rPr lang="en-CA" altLang="en-US" baseline="0" dirty="0" smtClean="0"/>
              <a:t> requirements are like a starting point to making the EI sector more transparent. </a:t>
            </a:r>
            <a:r>
              <a:rPr lang="en-CA" altLang="en-US" dirty="0" smtClean="0"/>
              <a:t>In this</a:t>
            </a:r>
            <a:r>
              <a:rPr lang="en-CA" altLang="en-US" baseline="0" dirty="0" smtClean="0"/>
              <a:t> training we will also discuss ways in which we can adapt and strengthen EITI reporting to address the challenges in specific countries – these constitutes RWI’s recommendations on the EITI standard.</a:t>
            </a:r>
            <a:endParaRPr lang="en-CA" altLang="en-US" dirty="0" smtClean="0"/>
          </a:p>
          <a:p>
            <a:pPr marL="171450" indent="-171450" eaLnBrk="1" hangingPunct="1">
              <a:spcBef>
                <a:spcPct val="0"/>
              </a:spcBef>
              <a:buFontTx/>
              <a:buChar char="•"/>
            </a:pPr>
            <a:endParaRPr lang="en-CA" altLang="en-US" dirty="0" smtClean="0"/>
          </a:p>
          <a:p>
            <a:pPr marL="171450" indent="-171450" eaLnBrk="1" hangingPunct="1">
              <a:spcBef>
                <a:spcPct val="0"/>
              </a:spcBef>
              <a:buFontTx/>
              <a:buChar char="•"/>
            </a:pPr>
            <a:r>
              <a:rPr lang="en-CA" altLang="en-US" dirty="0" smtClean="0"/>
              <a:t>*Section references refer to the applicable sections of the new Standard.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baseline="0" dirty="0" smtClean="0"/>
          </a:p>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53</a:t>
            </a:fld>
            <a:endParaRPr lang="en-US" dirty="0" smtClean="0">
              <a:solidFill>
                <a:prstClr val="black"/>
              </a:solidFill>
              <a:latin typeface="Calibri"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24458">
              <a:defRPr/>
            </a:pPr>
            <a:endParaRPr 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7077" indent="-283490" eaLnBrk="0" hangingPunct="0">
              <a:defRPr>
                <a:solidFill>
                  <a:schemeClr val="tx1"/>
                </a:solidFill>
                <a:latin typeface="Arial" charset="0"/>
                <a:ea typeface="ＭＳ Ｐゴシック" pitchFamily="34" charset="-128"/>
              </a:defRPr>
            </a:lvl2pPr>
            <a:lvl3pPr marL="1133964" indent="-226793" eaLnBrk="0" hangingPunct="0">
              <a:defRPr>
                <a:solidFill>
                  <a:schemeClr val="tx1"/>
                </a:solidFill>
                <a:latin typeface="Arial" charset="0"/>
                <a:ea typeface="ＭＳ Ｐゴシック" pitchFamily="34" charset="-128"/>
              </a:defRPr>
            </a:lvl3pPr>
            <a:lvl4pPr marL="1587549" indent="-226793" eaLnBrk="0" hangingPunct="0">
              <a:defRPr>
                <a:solidFill>
                  <a:schemeClr val="tx1"/>
                </a:solidFill>
                <a:latin typeface="Arial" charset="0"/>
                <a:ea typeface="ＭＳ Ｐゴシック" pitchFamily="34" charset="-128"/>
              </a:defRPr>
            </a:lvl4pPr>
            <a:lvl5pPr marL="2041135" indent="-226793" eaLnBrk="0" hangingPunct="0">
              <a:defRPr>
                <a:solidFill>
                  <a:schemeClr val="tx1"/>
                </a:solidFill>
                <a:latin typeface="Arial" charset="0"/>
                <a:ea typeface="ＭＳ Ｐゴシック" pitchFamily="34" charset="-128"/>
              </a:defRPr>
            </a:lvl5pPr>
            <a:lvl6pPr marL="2494720" indent="-226793" defTabSz="905596" eaLnBrk="0" fontAlgn="base" hangingPunct="0">
              <a:spcBef>
                <a:spcPct val="0"/>
              </a:spcBef>
              <a:spcAft>
                <a:spcPct val="0"/>
              </a:spcAft>
              <a:defRPr>
                <a:solidFill>
                  <a:schemeClr val="tx1"/>
                </a:solidFill>
                <a:latin typeface="Arial" charset="0"/>
                <a:ea typeface="ＭＳ Ｐゴシック" pitchFamily="34" charset="-128"/>
              </a:defRPr>
            </a:lvl6pPr>
            <a:lvl7pPr marL="2948305" indent="-226793" defTabSz="905596" eaLnBrk="0" fontAlgn="base" hangingPunct="0">
              <a:spcBef>
                <a:spcPct val="0"/>
              </a:spcBef>
              <a:spcAft>
                <a:spcPct val="0"/>
              </a:spcAft>
              <a:defRPr>
                <a:solidFill>
                  <a:schemeClr val="tx1"/>
                </a:solidFill>
                <a:latin typeface="Arial" charset="0"/>
                <a:ea typeface="ＭＳ Ｐゴシック" pitchFamily="34" charset="-128"/>
              </a:defRPr>
            </a:lvl7pPr>
            <a:lvl8pPr marL="3401892" indent="-226793" defTabSz="905596" eaLnBrk="0" fontAlgn="base" hangingPunct="0">
              <a:spcBef>
                <a:spcPct val="0"/>
              </a:spcBef>
              <a:spcAft>
                <a:spcPct val="0"/>
              </a:spcAft>
              <a:defRPr>
                <a:solidFill>
                  <a:schemeClr val="tx1"/>
                </a:solidFill>
                <a:latin typeface="Arial" charset="0"/>
                <a:ea typeface="ＭＳ Ｐゴシック" pitchFamily="34" charset="-128"/>
              </a:defRPr>
            </a:lvl8pPr>
            <a:lvl9pPr marL="3855477" indent="-226793" defTabSz="9055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A190466-FF66-464C-BFAB-EA682E109561}" type="slidenum">
              <a:rPr lang="en-US" smtClean="0">
                <a:solidFill>
                  <a:prstClr val="black"/>
                </a:solidFill>
                <a:latin typeface="Calibri" pitchFamily="34" charset="0"/>
              </a:rPr>
              <a:pPr eaLnBrk="1" hangingPunct="1"/>
              <a:t>54</a:t>
            </a:fld>
            <a:endParaRPr lang="en-US" dirty="0" smtClean="0">
              <a:solidFill>
                <a:prstClr val="black"/>
              </a:solidFill>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2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sng" strike="noStrike" kern="1200" baseline="0" dirty="0" smtClean="0">
                <a:solidFill>
                  <a:schemeClr val="tx1"/>
                </a:solidFill>
                <a:latin typeface="+mn-lt"/>
                <a:ea typeface="MS PGothic" pitchFamily="34" charset="-128"/>
                <a:cs typeface="ＭＳ Ｐゴシック" charset="0"/>
              </a:rPr>
              <a:t>KEY MESSAGES:</a:t>
            </a:r>
          </a:p>
          <a:p>
            <a:pPr marL="0" marR="0" indent="0" algn="l" defTabSz="914400" rtl="0" eaLnBrk="1" fontAlgn="base" latinLnBrk="0" hangingPunct="1">
              <a:lnSpc>
                <a:spcPct val="100000"/>
              </a:lnSpc>
              <a:spcBef>
                <a:spcPct val="0"/>
              </a:spcBef>
              <a:spcAft>
                <a:spcPct val="0"/>
              </a:spcAft>
              <a:buClrTx/>
              <a:buSzTx/>
              <a:buFontTx/>
              <a:buNone/>
              <a:tabLst/>
              <a:defRPr/>
            </a:pPr>
            <a:r>
              <a:rPr lang="en-CA" altLang="en-US" dirty="0" smtClean="0"/>
              <a:t>In</a:t>
            </a:r>
            <a:r>
              <a:rPr lang="en-CA" altLang="en-US" baseline="0" dirty="0" smtClean="0"/>
              <a:t> summary, this table shows you all the policy areas covered under the 2013 EITI Standard. </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en-CA" altLang="en-US" baseline="0" dirty="0" smtClean="0"/>
              <a:t>NOTE: </a:t>
            </a:r>
            <a:r>
              <a:rPr lang="en-CA" altLang="en-US" dirty="0" smtClean="0"/>
              <a:t>Elements in lighter relief are </a:t>
            </a:r>
            <a:r>
              <a:rPr lang="en-CA" altLang="en-US" i="1" dirty="0" smtClean="0"/>
              <a:t>encouraged</a:t>
            </a:r>
            <a:r>
              <a:rPr lang="en-CA" altLang="en-US" dirty="0" smtClean="0"/>
              <a:t> under the new Standard, rather than required.</a:t>
            </a:r>
          </a:p>
          <a:p>
            <a:pPr marL="171450" marR="0" indent="-171450" algn="l" defTabSz="914400" rtl="0" eaLnBrk="1" fontAlgn="base" latinLnBrk="0" hangingPunct="1">
              <a:lnSpc>
                <a:spcPct val="100000"/>
              </a:lnSpc>
              <a:spcBef>
                <a:spcPct val="0"/>
              </a:spcBef>
              <a:spcAft>
                <a:spcPct val="0"/>
              </a:spcAft>
              <a:buClrTx/>
              <a:buSzTx/>
              <a:buFontTx/>
              <a:buChar char="•"/>
              <a:tabLst/>
              <a:defRPr/>
            </a:pPr>
            <a:r>
              <a:rPr lang="en-CA" altLang="en-US" dirty="0" smtClean="0"/>
              <a:t>Together these</a:t>
            </a:r>
            <a:r>
              <a:rPr lang="en-CA" altLang="en-US" baseline="0" dirty="0" smtClean="0"/>
              <a:t> requirements are like a starting point to making the EI sector more transparent. </a:t>
            </a:r>
            <a:r>
              <a:rPr lang="en-CA" altLang="en-US" dirty="0" smtClean="0"/>
              <a:t>In this</a:t>
            </a:r>
            <a:r>
              <a:rPr lang="en-CA" altLang="en-US" baseline="0" dirty="0" smtClean="0"/>
              <a:t> training we will also discuss ways in which we can adapt and strengthen EITI reporting to address the challenges in specific countries – these constitutes RWI’s recommendations on the EITI standard.</a:t>
            </a:r>
            <a:endParaRPr lang="en-CA" altLang="en-US" dirty="0" smtClean="0"/>
          </a:p>
          <a:p>
            <a:pPr marL="171450" indent="-171450" eaLnBrk="1" hangingPunct="1">
              <a:spcBef>
                <a:spcPct val="0"/>
              </a:spcBef>
              <a:buFontTx/>
              <a:buChar char="•"/>
            </a:pPr>
            <a:endParaRPr lang="en-CA" altLang="en-US" dirty="0" smtClean="0"/>
          </a:p>
          <a:p>
            <a:pPr marL="171450" indent="-171450" eaLnBrk="1" hangingPunct="1">
              <a:spcBef>
                <a:spcPct val="0"/>
              </a:spcBef>
              <a:buFontTx/>
              <a:buChar char="•"/>
            </a:pPr>
            <a:r>
              <a:rPr lang="en-CA" altLang="en-US" dirty="0" smtClean="0"/>
              <a:t>*Section references refer to the applicable sections of the new Standard.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23925" rtl="0" eaLnBrk="1" fontAlgn="base" latinLnBrk="0" hangingPunct="1">
              <a:lnSpc>
                <a:spcPct val="100000"/>
              </a:lnSpc>
              <a:spcBef>
                <a:spcPct val="0"/>
              </a:spcBef>
              <a:spcAft>
                <a:spcPct val="0"/>
              </a:spcAft>
              <a:buClrTx/>
              <a:buSzTx/>
              <a:buFont typeface="Arial" pitchFamily="34" charset="0"/>
              <a:buNone/>
              <a:tabLst/>
              <a:defRPr/>
            </a:pPr>
            <a:r>
              <a:rPr lang="en-US" sz="1200" b="0" i="0" u="sng" strike="noStrike" kern="1200" baseline="0" dirty="0" smtClean="0">
                <a:solidFill>
                  <a:schemeClr val="tx1"/>
                </a:solidFill>
                <a:latin typeface="+mn-lt"/>
                <a:ea typeface="MS PGothic" pitchFamily="34" charset="-128"/>
                <a:cs typeface="ＭＳ Ｐゴシック" charset="0"/>
              </a:rPr>
              <a:t>KEY MESSAGES:</a:t>
            </a:r>
          </a:p>
          <a:p>
            <a:pPr marL="0" marR="0" lvl="1" indent="0" algn="l" defTabSz="923925" rtl="0" eaLnBrk="1" fontAlgn="base" latinLnBrk="0" hangingPunct="1">
              <a:lnSpc>
                <a:spcPct val="100000"/>
              </a:lnSpc>
              <a:spcBef>
                <a:spcPct val="0"/>
              </a:spcBef>
              <a:spcAft>
                <a:spcPct val="0"/>
              </a:spcAft>
              <a:buClrTx/>
              <a:buSzTx/>
              <a:buFont typeface="Arial" pitchFamily="34" charset="0"/>
              <a:buNone/>
              <a:tabLst/>
              <a:defRPr/>
            </a:pPr>
            <a:r>
              <a:rPr lang="en-US" baseline="0" dirty="0" smtClean="0"/>
              <a:t>As the EITI enters an important phase, encompassing stronger policy linkages and a broader range of issues, stakeholders will need to identify how the EITI Standard links to the policy objectives that are most relevant to their country’s extractive sector. MSGs will also need to develop disclosure methods that reflect best practice and generate information of maximum value to national reform and oversight processes. </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baseline="0" dirty="0" smtClean="0"/>
              <a:t>To support these objectives RWI has developed an online guide to key Policy and Process requirements of  the 2013 EITI standard</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baseline="0" dirty="0" smtClean="0"/>
              <a:t>The guide on EITI process complements requirement 1 in the 2013 standard by explaining and providing best practice in the role and governance of the MSG. It also has a special section on the role of CSOs in the EITI including recommendations on how to maximize their participation</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baseline="0" dirty="0" smtClean="0"/>
              <a:t>On the policy side the Guide complements requirements 3-4 in the 2013 standard. It follows the same structure along 7 policy areas as this training. </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baseline="0" dirty="0" smtClean="0"/>
              <a:t>Let’s explore briefly how you can use this tool:</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baseline="0" dirty="0" smtClean="0"/>
              <a:t>On </a:t>
            </a:r>
            <a:r>
              <a:rPr lang="en-US" i="1" baseline="0" dirty="0" smtClean="0"/>
              <a:t>click 1</a:t>
            </a:r>
            <a:r>
              <a:rPr lang="en-US" i="0" baseline="0" dirty="0" smtClean="0"/>
              <a:t>: (A cursor appears over “Allocation of Rights”)</a:t>
            </a:r>
          </a:p>
          <a:p>
            <a:pPr marL="171450" marR="0" lvl="1" indent="-171450" algn="l" defTabSz="923925" rtl="0" eaLnBrk="1" fontAlgn="base" latinLnBrk="0" hangingPunct="1">
              <a:lnSpc>
                <a:spcPct val="100000"/>
              </a:lnSpc>
              <a:spcBef>
                <a:spcPct val="0"/>
              </a:spcBef>
              <a:spcAft>
                <a:spcPct val="0"/>
              </a:spcAft>
              <a:buClrTx/>
              <a:buSzTx/>
              <a:buFont typeface="Arial" pitchFamily="34" charset="0"/>
              <a:buChar char="•"/>
              <a:tabLst/>
              <a:defRPr/>
            </a:pPr>
            <a:r>
              <a:rPr lang="en-US" i="0" baseline="0" dirty="0" smtClean="0"/>
              <a:t>You can click on any of the policy areas we will discuss in this training and explore the issue in depth</a:t>
            </a:r>
            <a:endParaRPr lang="en-US" i="1" baseline="0" dirty="0" smtClean="0"/>
          </a:p>
        </p:txBody>
      </p:sp>
      <p:sp>
        <p:nvSpPr>
          <p:cNvPr id="4" name="Slide Number Placeholder 3"/>
          <p:cNvSpPr>
            <a:spLocks noGrp="1"/>
          </p:cNvSpPr>
          <p:nvPr>
            <p:ph type="sldNum" sz="quarter" idx="10"/>
          </p:nvPr>
        </p:nvSpPr>
        <p:spPr/>
        <p:txBody>
          <a:bodyPr/>
          <a:lstStyle/>
          <a:p>
            <a:pPr>
              <a:defRPr/>
            </a:pPr>
            <a:fld id="{3D24B017-A9B1-4197-B4F5-0FA7BBC1339A}" type="slidenum">
              <a:rPr lang="en-US" altLang="en-US" smtClean="0"/>
              <a:pPr>
                <a:defRPr/>
              </a:pPr>
              <a:t>7</a:t>
            </a:fld>
            <a:endParaRPr lang="en-US" altLang="en-US" dirty="0"/>
          </a:p>
        </p:txBody>
      </p:sp>
    </p:spTree>
    <p:extLst>
      <p:ext uri="{BB962C8B-B14F-4D97-AF65-F5344CB8AC3E}">
        <p14:creationId xmlns:p14="http://schemas.microsoft.com/office/powerpoint/2010/main" val="1505154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S PGothic" pitchFamily="34" charset="-128"/>
                <a:cs typeface="ＭＳ Ｐゴシック" charset="0"/>
              </a:rPr>
              <a:t>SESSION: Allocation of Rights</a:t>
            </a:r>
          </a:p>
          <a:p>
            <a:r>
              <a:rPr lang="en-US" sz="1200" b="0" i="0" u="none" strike="noStrike" kern="1200" baseline="0" dirty="0" smtClean="0">
                <a:solidFill>
                  <a:schemeClr val="tx1"/>
                </a:solidFill>
                <a:latin typeface="+mn-lt"/>
                <a:ea typeface="MS PGothic" pitchFamily="34" charset="-128"/>
                <a:cs typeface="ＭＳ Ｐゴシック" charset="0"/>
              </a:rPr>
              <a:t>OBJECTIVES:</a:t>
            </a:r>
          </a:p>
          <a:p>
            <a:pPr marL="171450" indent="-171450">
              <a:buFont typeface="Arial" pitchFamily="34" charset="0"/>
              <a:buChar char="•"/>
            </a:pPr>
            <a:r>
              <a:rPr lang="en-US" sz="1200" b="0" i="0" u="none" strike="noStrike" kern="1200" baseline="0" dirty="0" smtClean="0">
                <a:solidFill>
                  <a:schemeClr val="tx1"/>
                </a:solidFill>
                <a:latin typeface="+mn-lt"/>
                <a:ea typeface="MS PGothic" pitchFamily="34" charset="-128"/>
                <a:cs typeface="ＭＳ Ｐゴシック" charset="0"/>
              </a:rPr>
              <a:t>To explain the importance of policies that govern how extraction rights are allocated and managed. </a:t>
            </a:r>
          </a:p>
          <a:p>
            <a:pPr marL="171450" indent="-171450">
              <a:buFont typeface="Arial" pitchFamily="34" charset="0"/>
              <a:buChar char="•"/>
            </a:pPr>
            <a:r>
              <a:rPr lang="en-US" sz="1200" b="0" i="0" u="none" strike="noStrike" kern="1200" baseline="0" dirty="0" smtClean="0">
                <a:solidFill>
                  <a:schemeClr val="tx1"/>
                </a:solidFill>
                <a:latin typeface="+mn-lt"/>
                <a:ea typeface="MS PGothic" pitchFamily="34" charset="-128"/>
                <a:cs typeface="ＭＳ Ｐゴシック" charset="0"/>
              </a:rPr>
              <a:t>Transparency and accountability in these decisions can affect who gets licenses, the quality of production,  the maximum capture of value as well as the mitigation of harms and costs</a:t>
            </a:r>
          </a:p>
          <a:p>
            <a:endParaRPr lang="en-US" sz="1200" b="0" i="0" u="none" strike="noStrike" kern="1200" baseline="0" dirty="0" smtClean="0">
              <a:solidFill>
                <a:schemeClr val="tx1"/>
              </a:solidFill>
              <a:latin typeface="+mn-lt"/>
              <a:ea typeface="MS PGothic" pitchFamily="34" charset="-128"/>
              <a:cs typeface="ＭＳ Ｐゴシック" charset="0"/>
            </a:endParaRPr>
          </a:p>
          <a:p>
            <a:r>
              <a:rPr lang="en-US" sz="1200" b="0" i="0" u="none" strike="noStrike" kern="1200" baseline="0" dirty="0" smtClean="0">
                <a:solidFill>
                  <a:schemeClr val="tx1"/>
                </a:solidFill>
                <a:latin typeface="+mn-lt"/>
                <a:ea typeface="MS PGothic" pitchFamily="34" charset="-128"/>
                <a:cs typeface="ＭＳ Ｐゴシック" charset="0"/>
              </a:rPr>
              <a:t>NOTES/ ADAPTATION</a:t>
            </a:r>
          </a:p>
          <a:p>
            <a:r>
              <a:rPr lang="en-US" sz="1200" b="0" i="0" u="none" strike="noStrike" kern="1200" baseline="0" dirty="0" smtClean="0">
                <a:solidFill>
                  <a:schemeClr val="tx1"/>
                </a:solidFill>
                <a:latin typeface="+mn-lt"/>
                <a:ea typeface="MS PGothic" pitchFamily="34" charset="-128"/>
                <a:cs typeface="ＭＳ Ｐゴシック" charset="0"/>
              </a:rPr>
              <a:t>In each of the 7 policy sessions start by contextualizing the topic :	</a:t>
            </a:r>
          </a:p>
          <a:p>
            <a:r>
              <a:rPr lang="en-US" sz="1200" b="0" i="0" u="none" strike="noStrike" kern="1200" baseline="0" dirty="0" smtClean="0">
                <a:solidFill>
                  <a:schemeClr val="tx1"/>
                </a:solidFill>
                <a:latin typeface="+mn-lt"/>
                <a:ea typeface="MS PGothic" pitchFamily="34" charset="-128"/>
                <a:cs typeface="ＭＳ Ｐゴシック" charset="0"/>
              </a:rPr>
              <a:t>1. Anchor the specific policy issue in the broader resources to development chain. </a:t>
            </a:r>
          </a:p>
          <a:p>
            <a:r>
              <a:rPr lang="en-US" sz="1200" b="0" i="0" u="none" strike="noStrike" kern="1200" baseline="0" dirty="0" smtClean="0">
                <a:solidFill>
                  <a:schemeClr val="tx1"/>
                </a:solidFill>
                <a:latin typeface="+mn-lt"/>
                <a:ea typeface="MS PGothic" pitchFamily="34" charset="-128"/>
                <a:cs typeface="ＭＳ Ｐゴシック" charset="0"/>
              </a:rPr>
              <a:t>2. Facilitate a discussion on why the </a:t>
            </a:r>
            <a:r>
              <a:rPr lang="en-US" sz="1200" b="0" i="1" u="none" strike="noStrike" kern="1200" baseline="0" dirty="0" smtClean="0">
                <a:solidFill>
                  <a:schemeClr val="tx1"/>
                </a:solidFill>
                <a:latin typeface="+mn-lt"/>
                <a:ea typeface="MS PGothic" pitchFamily="34" charset="-128"/>
                <a:cs typeface="ＭＳ Ｐゴシック" charset="0"/>
              </a:rPr>
              <a:t>policy issue </a:t>
            </a:r>
            <a:r>
              <a:rPr lang="en-US" sz="1200" b="0" i="0" u="none" strike="noStrike" kern="1200" baseline="0" dirty="0" smtClean="0">
                <a:solidFill>
                  <a:schemeClr val="tx1"/>
                </a:solidFill>
                <a:latin typeface="+mn-lt"/>
                <a:ea typeface="MS PGothic" pitchFamily="34" charset="-128"/>
                <a:cs typeface="ＭＳ Ｐゴシック" charset="0"/>
              </a:rPr>
              <a:t>is important. </a:t>
            </a:r>
          </a:p>
          <a:p>
            <a:r>
              <a:rPr lang="en-US" sz="1200" b="0" i="0" u="none" strike="noStrike" kern="1200" baseline="0" dirty="0" smtClean="0">
                <a:solidFill>
                  <a:schemeClr val="tx1"/>
                </a:solidFill>
                <a:latin typeface="+mn-lt"/>
                <a:ea typeface="MS PGothic" pitchFamily="34" charset="-128"/>
                <a:cs typeface="ＭＳ Ｐゴシック" charset="0"/>
              </a:rPr>
              <a:t>3. Provide an overview of the governance challenges associated with this policy issue, making linkages with the response from participants in the facilitated discussion. </a:t>
            </a:r>
          </a:p>
          <a:p>
            <a:r>
              <a:rPr lang="en-US" sz="1200" b="0" i="0" u="none" strike="noStrike" kern="1200" baseline="0" dirty="0" smtClean="0">
                <a:solidFill>
                  <a:schemeClr val="tx1"/>
                </a:solidFill>
                <a:latin typeface="+mn-lt"/>
                <a:ea typeface="MS PGothic" pitchFamily="34" charset="-128"/>
                <a:cs typeface="ＭＳ Ｐゴシック" charset="0"/>
              </a:rPr>
              <a:t>4. Provide an overview of what the EITI disclosure requirements related to this policy issue can tell us. </a:t>
            </a:r>
          </a:p>
          <a:p>
            <a:r>
              <a:rPr lang="en-US" sz="1200" b="0" i="0" u="none" strike="noStrike" kern="1200" baseline="0" dirty="0" smtClean="0">
                <a:solidFill>
                  <a:schemeClr val="tx1"/>
                </a:solidFill>
                <a:latin typeface="+mn-lt"/>
                <a:ea typeface="MS PGothic" pitchFamily="34" charset="-128"/>
                <a:cs typeface="ＭＳ Ｐゴシック" charset="0"/>
              </a:rPr>
              <a:t>5. For each EITI disclosure requirement/ encouragement, do a brief discussion in plenary on why the </a:t>
            </a:r>
            <a:r>
              <a:rPr lang="en-US" sz="1200" b="0" i="1" u="none" strike="noStrike" kern="1200" baseline="0" dirty="0" smtClean="0">
                <a:solidFill>
                  <a:schemeClr val="tx1"/>
                </a:solidFill>
                <a:latin typeface="+mn-lt"/>
                <a:ea typeface="MS PGothic" pitchFamily="34" charset="-128"/>
                <a:cs typeface="ＭＳ Ｐゴシック" charset="0"/>
              </a:rPr>
              <a:t>disclosure </a:t>
            </a:r>
            <a:r>
              <a:rPr lang="en-US" sz="1200" b="0" i="0" u="none" strike="noStrike" kern="1200" baseline="0" dirty="0" smtClean="0">
                <a:solidFill>
                  <a:schemeClr val="tx1"/>
                </a:solidFill>
                <a:latin typeface="+mn-lt"/>
                <a:ea typeface="MS PGothic" pitchFamily="34" charset="-128"/>
                <a:cs typeface="ＭＳ Ｐゴシック" charset="0"/>
              </a:rPr>
              <a:t>is important. </a:t>
            </a:r>
          </a:p>
          <a:p>
            <a:r>
              <a:rPr lang="en-US" sz="1200" b="0" i="0" u="none" strike="noStrike" kern="1200" baseline="0" dirty="0" smtClean="0">
                <a:solidFill>
                  <a:schemeClr val="tx1"/>
                </a:solidFill>
                <a:latin typeface="+mn-lt"/>
                <a:ea typeface="MS PGothic" pitchFamily="34" charset="-128"/>
                <a:cs typeface="ＭＳ Ｐゴシック" charset="0"/>
              </a:rPr>
              <a:t>6. Provide an overview of EITI requirements and encouraged areas, as well as RWI recommendations on each disclosure. </a:t>
            </a:r>
          </a:p>
          <a:p>
            <a:r>
              <a:rPr lang="en-US" sz="1200" b="0" i="0" u="none" strike="noStrike" kern="1200" baseline="0" dirty="0" smtClean="0">
                <a:solidFill>
                  <a:schemeClr val="tx1"/>
                </a:solidFill>
                <a:latin typeface="+mn-lt"/>
                <a:ea typeface="MS PGothic" pitchFamily="34" charset="-128"/>
                <a:cs typeface="ＭＳ Ｐゴシック" charset="0"/>
              </a:rPr>
              <a:t>7. Explain country example of the relevant element of the disclosure. </a:t>
            </a:r>
          </a:p>
          <a:p>
            <a:r>
              <a:rPr lang="en-US" sz="1200" b="0" i="0" u="none" strike="noStrike" kern="1200" baseline="0" dirty="0" smtClean="0">
                <a:solidFill>
                  <a:schemeClr val="tx1"/>
                </a:solidFill>
                <a:latin typeface="+mn-lt"/>
                <a:ea typeface="MS PGothic" pitchFamily="34" charset="-128"/>
                <a:cs typeface="ＭＳ Ｐゴシック" charset="0"/>
              </a:rPr>
              <a:t>8. Leave time for pop quiz (see answers in Annex A of the Facilitator’s Handbook) and to discuss any questions. </a:t>
            </a:r>
          </a:p>
          <a:p>
            <a:r>
              <a:rPr lang="en-US" sz="1200" b="0" i="0" u="none" strike="noStrike" kern="1200" baseline="0" dirty="0" smtClean="0">
                <a:solidFill>
                  <a:schemeClr val="tx1"/>
                </a:solidFill>
                <a:latin typeface="+mn-lt"/>
                <a:ea typeface="MS PGothic" pitchFamily="34" charset="-128"/>
                <a:cs typeface="ＭＳ Ｐゴシック" charset="0"/>
              </a:rPr>
              <a:t>	</a:t>
            </a:r>
          </a:p>
          <a:p>
            <a:pPr eaLnBrk="1" hangingPunct="1">
              <a:spcBef>
                <a:spcPct val="0"/>
              </a:spcBef>
            </a:pPr>
            <a:endParaRPr lang="en-US" altLang="en-US" dirty="0" smtClean="0"/>
          </a:p>
        </p:txBody>
      </p:sp>
      <p:sp>
        <p:nvSpPr>
          <p:cNvPr id="239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D3F3483-7745-4703-8233-BC4F651CB0F5}" type="slidenum">
              <a:rPr lang="en-US" altLang="en-US" smtClean="0"/>
              <a:pPr eaLnBrk="1" hangingPunct="1"/>
              <a:t>8</a:t>
            </a:fld>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dirty="0" smtClean="0"/>
              <a:t>Provide a brief overview of the governance challenges associated with this issue. Explain why the issue matters and what’s at stake. </a:t>
            </a:r>
          </a:p>
          <a:p>
            <a:pPr eaLnBrk="1" hangingPunct="1">
              <a:spcBef>
                <a:spcPct val="0"/>
              </a:spcBef>
              <a:buFontTx/>
              <a:buChar char="•"/>
            </a:pPr>
            <a:r>
              <a:rPr lang="en-US" altLang="en-US" dirty="0" smtClean="0"/>
              <a:t>Refer back to the problems identified by participants</a:t>
            </a:r>
            <a:r>
              <a:rPr lang="en-US" altLang="en-US" baseline="0" dirty="0" smtClean="0"/>
              <a:t> during the prioritization exercise</a:t>
            </a:r>
            <a:endParaRPr lang="en-US" altLang="en-US" dirty="0" smtClean="0"/>
          </a:p>
          <a:p>
            <a:pPr marL="0" marR="0" indent="0" algn="l" defTabSz="914400" rtl="0" eaLnBrk="1" fontAlgn="base" latinLnBrk="0" hangingPunct="1">
              <a:lnSpc>
                <a:spcPct val="100000"/>
              </a:lnSpc>
              <a:spcBef>
                <a:spcPct val="0"/>
              </a:spcBef>
              <a:spcAft>
                <a:spcPct val="0"/>
              </a:spcAft>
              <a:buClrTx/>
              <a:buSzTx/>
              <a:buFontTx/>
              <a:buNone/>
              <a:tabLst/>
              <a:defRPr/>
            </a:pPr>
            <a:endParaRPr lang="en-US" altLang="en-US" b="0" u="sng"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b="0" u="sng" dirty="0" smtClean="0"/>
              <a:t>Key Messages: </a:t>
            </a:r>
          </a:p>
          <a:p>
            <a:pPr fontAlgn="base"/>
            <a:r>
              <a:rPr lang="en-US" sz="1200" b="0" i="0" kern="1200" dirty="0" smtClean="0">
                <a:solidFill>
                  <a:schemeClr val="tx1"/>
                </a:solidFill>
                <a:effectLst/>
                <a:latin typeface="+mn-lt"/>
                <a:ea typeface="MS PGothic" pitchFamily="34" charset="-128"/>
                <a:cs typeface="ＭＳ Ｐゴシック" charset="0"/>
              </a:rPr>
              <a:t>Policy decisions regarding the allocation of rights to extract natural resources can either lay the foundation for successful sector management or set countries on a path towards misuse. Governance challenges associated with the allocation of rights include </a:t>
            </a:r>
            <a:r>
              <a:rPr lang="en-US" sz="1200" b="1" i="0" kern="1200" dirty="0" smtClean="0">
                <a:solidFill>
                  <a:schemeClr val="tx1"/>
                </a:solidFill>
                <a:effectLst/>
                <a:latin typeface="+mn-lt"/>
                <a:ea typeface="MS PGothic" pitchFamily="34" charset="-128"/>
                <a:cs typeface="ＭＳ Ｐゴシック" charset="0"/>
              </a:rPr>
              <a:t>bribery of public officials</a:t>
            </a:r>
            <a:r>
              <a:rPr lang="en-US" sz="1200" b="0" i="0" kern="1200" dirty="0" smtClean="0">
                <a:solidFill>
                  <a:schemeClr val="tx1"/>
                </a:solidFill>
                <a:effectLst/>
                <a:latin typeface="+mn-lt"/>
                <a:ea typeface="MS PGothic" pitchFamily="34" charset="-128"/>
                <a:cs typeface="ＭＳ Ｐゴシック" charset="0"/>
              </a:rPr>
              <a:t> to gain access to extractive rights; license and/or contract </a:t>
            </a:r>
            <a:r>
              <a:rPr lang="en-US" sz="1200" b="1" i="0" kern="1200" dirty="0" smtClean="0">
                <a:solidFill>
                  <a:schemeClr val="tx1"/>
                </a:solidFill>
                <a:effectLst/>
                <a:latin typeface="+mn-lt"/>
                <a:ea typeface="MS PGothic" pitchFamily="34" charset="-128"/>
                <a:cs typeface="ＭＳ Ｐゴシック" charset="0"/>
              </a:rPr>
              <a:t>allocations to politically exposed persons</a:t>
            </a:r>
            <a:r>
              <a:rPr lang="en-US" sz="1200" b="0" i="0" kern="1200" dirty="0" smtClean="0">
                <a:solidFill>
                  <a:schemeClr val="tx1"/>
                </a:solidFill>
                <a:effectLst/>
                <a:latin typeface="+mn-lt"/>
                <a:ea typeface="MS PGothic" pitchFamily="34" charset="-128"/>
                <a:cs typeface="ＭＳ Ｐゴシック" charset="0"/>
              </a:rPr>
              <a:t>; foregone social and economic benefits resulting from </a:t>
            </a:r>
            <a:r>
              <a:rPr lang="en-US" sz="1200" b="1" i="0" kern="1200" dirty="0" smtClean="0">
                <a:solidFill>
                  <a:schemeClr val="tx1"/>
                </a:solidFill>
                <a:effectLst/>
                <a:latin typeface="+mn-lt"/>
                <a:ea typeface="MS PGothic" pitchFamily="34" charset="-128"/>
                <a:cs typeface="ＭＳ Ｐゴシック" charset="0"/>
              </a:rPr>
              <a:t>poor negotiation</a:t>
            </a:r>
            <a:r>
              <a:rPr lang="en-US" sz="1200" b="0" i="0" kern="1200" dirty="0" smtClean="0">
                <a:solidFill>
                  <a:schemeClr val="tx1"/>
                </a:solidFill>
                <a:effectLst/>
                <a:latin typeface="+mn-lt"/>
                <a:ea typeface="MS PGothic" pitchFamily="34" charset="-128"/>
                <a:cs typeface="ＭＳ Ｐゴシック" charset="0"/>
              </a:rPr>
              <a:t> of fiscal, social and economic terms; and </a:t>
            </a:r>
            <a:r>
              <a:rPr lang="en-US" sz="1200" b="1" i="0" kern="1200" dirty="0" smtClean="0">
                <a:solidFill>
                  <a:schemeClr val="tx1"/>
                </a:solidFill>
                <a:effectLst/>
                <a:latin typeface="+mn-lt"/>
                <a:ea typeface="MS PGothic" pitchFamily="34" charset="-128"/>
                <a:cs typeface="ＭＳ Ｐゴシック" charset="0"/>
              </a:rPr>
              <a:t>lack of oversight</a:t>
            </a:r>
            <a:r>
              <a:rPr lang="en-US" sz="1200" b="0" i="0" kern="1200" dirty="0" smtClean="0">
                <a:solidFill>
                  <a:schemeClr val="tx1"/>
                </a:solidFill>
                <a:effectLst/>
                <a:latin typeface="+mn-lt"/>
                <a:ea typeface="MS PGothic" pitchFamily="34" charset="-128"/>
                <a:cs typeface="ＭＳ Ｐゴシック" charset="0"/>
              </a:rPr>
              <a:t> of the fulfillment of contract terms.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1" i="0" kern="1200" dirty="0" smtClean="0">
                <a:solidFill>
                  <a:schemeClr val="tx1"/>
                </a:solidFill>
                <a:effectLst/>
                <a:latin typeface="+mn-lt"/>
                <a:ea typeface="MS PGothic" pitchFamily="34" charset="-128"/>
                <a:cs typeface="ＭＳ Ｐゴシック" charset="0"/>
              </a:rPr>
              <a:t>Licenses</a:t>
            </a:r>
            <a:r>
              <a:rPr lang="en-US" sz="1200" b="0" i="0" kern="1200" dirty="0" smtClean="0">
                <a:solidFill>
                  <a:schemeClr val="tx1"/>
                </a:solidFill>
                <a:effectLst/>
                <a:latin typeface="+mn-lt"/>
                <a:ea typeface="MS PGothic" pitchFamily="34" charset="-128"/>
                <a:cs typeface="ＭＳ Ｐゴシック" charset="0"/>
              </a:rPr>
              <a:t> and </a:t>
            </a:r>
            <a:r>
              <a:rPr lang="en-US" sz="1200" b="1" i="0" kern="1200" dirty="0" smtClean="0">
                <a:solidFill>
                  <a:schemeClr val="tx1"/>
                </a:solidFill>
                <a:effectLst/>
                <a:latin typeface="+mn-lt"/>
                <a:ea typeface="MS PGothic" pitchFamily="34" charset="-128"/>
                <a:cs typeface="ＭＳ Ｐゴシック" charset="0"/>
              </a:rPr>
              <a:t>contracts</a:t>
            </a:r>
            <a:r>
              <a:rPr lang="en-US" sz="1200" b="0" i="0" kern="1200" dirty="0" smtClean="0">
                <a:solidFill>
                  <a:schemeClr val="tx1"/>
                </a:solidFill>
                <a:effectLst/>
                <a:latin typeface="+mn-lt"/>
                <a:ea typeface="MS PGothic" pitchFamily="34" charset="-128"/>
                <a:cs typeface="ＭＳ Ｐゴシック" charset="0"/>
              </a:rPr>
              <a:t> detail the commitments between governments and companies that determine the net public benefits derived from extraction, and citizens need access to these agreements to understand these obligations and monitor whether they are being met. Disclosure of license holders, including the </a:t>
            </a:r>
            <a:r>
              <a:rPr lang="en-US" sz="1200" b="1" i="0" kern="1200" dirty="0" smtClean="0">
                <a:solidFill>
                  <a:schemeClr val="tx1"/>
                </a:solidFill>
                <a:effectLst/>
                <a:latin typeface="+mn-lt"/>
                <a:ea typeface="MS PGothic" pitchFamily="34" charset="-128"/>
                <a:cs typeface="ＭＳ Ｐゴシック" charset="0"/>
              </a:rPr>
              <a:t>beneficial owners</a:t>
            </a:r>
            <a:r>
              <a:rPr lang="en-US" sz="1200" b="0" i="0" kern="1200" dirty="0" smtClean="0">
                <a:solidFill>
                  <a:schemeClr val="tx1"/>
                </a:solidFill>
                <a:effectLst/>
                <a:latin typeface="+mn-lt"/>
                <a:ea typeface="MS PGothic" pitchFamily="34" charset="-128"/>
                <a:cs typeface="ＭＳ Ｐゴシック" charset="0"/>
              </a:rPr>
              <a:t> of extracting companies, guards against manipulation of allocation processes as well as the misuse of shell companies.</a:t>
            </a:r>
          </a:p>
          <a:p>
            <a:pPr fontAlgn="base"/>
            <a:r>
              <a:rPr lang="en-US" sz="1200" b="0" i="0" kern="1200" dirty="0" smtClean="0">
                <a:solidFill>
                  <a:schemeClr val="tx1"/>
                </a:solidFill>
                <a:effectLst/>
                <a:latin typeface="+mn-lt"/>
                <a:ea typeface="MS PGothic" pitchFamily="34" charset="-128"/>
                <a:cs typeface="ＭＳ Ｐゴシック" charset="0"/>
              </a:rPr>
              <a:t> </a:t>
            </a:r>
          </a:p>
          <a:p>
            <a:pPr fontAlgn="base"/>
            <a:r>
              <a:rPr lang="en-US" sz="1200" b="0" i="0" kern="1200" dirty="0" smtClean="0">
                <a:solidFill>
                  <a:schemeClr val="tx1"/>
                </a:solidFill>
                <a:effectLst/>
                <a:latin typeface="+mn-lt"/>
                <a:ea typeface="MS PGothic" pitchFamily="34" charset="-128"/>
                <a:cs typeface="ＭＳ Ｐゴシック" charset="0"/>
              </a:rPr>
              <a:t>EITI reporting in this area could contribute to reforms including the installation of more open and competitive </a:t>
            </a:r>
            <a:r>
              <a:rPr lang="en-US" sz="1200" b="1" i="0" kern="1200" dirty="0" smtClean="0">
                <a:solidFill>
                  <a:schemeClr val="tx1"/>
                </a:solidFill>
                <a:effectLst/>
                <a:latin typeface="+mn-lt"/>
                <a:ea typeface="MS PGothic" pitchFamily="34" charset="-128"/>
                <a:cs typeface="ＭＳ Ｐゴシック" charset="0"/>
              </a:rPr>
              <a:t>bidding rounds</a:t>
            </a:r>
            <a:r>
              <a:rPr lang="en-US" sz="1200" b="0" i="0" kern="1200" dirty="0" smtClean="0">
                <a:solidFill>
                  <a:schemeClr val="tx1"/>
                </a:solidFill>
                <a:effectLst/>
                <a:latin typeface="+mn-lt"/>
                <a:ea typeface="MS PGothic" pitchFamily="34" charset="-128"/>
                <a:cs typeface="ＭＳ Ｐゴシック" charset="0"/>
              </a:rPr>
              <a:t> for the allocation of extraction rights; developing </a:t>
            </a:r>
            <a:r>
              <a:rPr lang="en-US" sz="1200" b="1" i="0" kern="1200" dirty="0" smtClean="0">
                <a:solidFill>
                  <a:schemeClr val="tx1"/>
                </a:solidFill>
                <a:effectLst/>
                <a:latin typeface="+mn-lt"/>
                <a:ea typeface="MS PGothic" pitchFamily="34" charset="-128"/>
                <a:cs typeface="ＭＳ Ｐゴシック" charset="0"/>
              </a:rPr>
              <a:t>local content</a:t>
            </a:r>
            <a:r>
              <a:rPr lang="en-US" sz="1200" b="0" i="0" kern="1200" dirty="0" smtClean="0">
                <a:solidFill>
                  <a:schemeClr val="tx1"/>
                </a:solidFill>
                <a:effectLst/>
                <a:latin typeface="+mn-lt"/>
                <a:ea typeface="MS PGothic" pitchFamily="34" charset="-128"/>
                <a:cs typeface="ＭＳ Ｐゴシック" charset="0"/>
              </a:rPr>
              <a:t> requirements for new contracts; and </a:t>
            </a:r>
            <a:r>
              <a:rPr lang="en-US" sz="1200" b="0" i="0" kern="1200" dirty="0" err="1" smtClean="0">
                <a:solidFill>
                  <a:schemeClr val="tx1"/>
                </a:solidFill>
                <a:effectLst/>
                <a:latin typeface="+mn-lt"/>
                <a:ea typeface="MS PGothic" pitchFamily="34" charset="-128"/>
                <a:cs typeface="ＭＳ Ｐゴシック" charset="0"/>
              </a:rPr>
              <a:t>increasing</a:t>
            </a:r>
            <a:r>
              <a:rPr lang="en-US" sz="1200" b="1" i="0" kern="1200" dirty="0" err="1" smtClean="0">
                <a:solidFill>
                  <a:schemeClr val="tx1"/>
                </a:solidFill>
                <a:effectLst/>
                <a:latin typeface="+mn-lt"/>
                <a:ea typeface="MS PGothic" pitchFamily="34" charset="-128"/>
                <a:cs typeface="ＭＳ Ｐゴシック" charset="0"/>
              </a:rPr>
              <a:t>parliamentary</a:t>
            </a:r>
            <a:r>
              <a:rPr lang="en-US" sz="1200" b="1" i="0" kern="1200" dirty="0" smtClean="0">
                <a:solidFill>
                  <a:schemeClr val="tx1"/>
                </a:solidFill>
                <a:effectLst/>
                <a:latin typeface="+mn-lt"/>
                <a:ea typeface="MS PGothic" pitchFamily="34" charset="-128"/>
                <a:cs typeface="ＭＳ Ｐゴシック" charset="0"/>
              </a:rPr>
              <a:t> oversight</a:t>
            </a:r>
            <a:r>
              <a:rPr lang="en-US" sz="1200" b="0" i="0" kern="1200" dirty="0" smtClean="0">
                <a:solidFill>
                  <a:schemeClr val="tx1"/>
                </a:solidFill>
                <a:effectLst/>
                <a:latin typeface="+mn-lt"/>
                <a:ea typeface="MS PGothic" pitchFamily="34" charset="-128"/>
                <a:cs typeface="ＭＳ Ｐゴシック" charset="0"/>
              </a:rPr>
              <a:t> of contracts before and after signature.</a:t>
            </a:r>
          </a:p>
          <a:p>
            <a:pPr eaLnBrk="1" hangingPunct="1">
              <a:spcBef>
                <a:spcPct val="0"/>
              </a:spcBef>
            </a:pPr>
            <a:endParaRPr lang="en-US"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Title 6"/>
          <p:cNvSpPr>
            <a:spLocks noGrp="1"/>
          </p:cNvSpPr>
          <p:nvPr>
            <p:ph type="title"/>
          </p:nvPr>
        </p:nvSpPr>
        <p:spPr>
          <a:xfrm>
            <a:off x="533400" y="2514600"/>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74655017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9323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0" y="1411288"/>
            <a:ext cx="533400" cy="244475"/>
          </a:xfrm>
          <a:prstGeom prst="rect">
            <a:avLst/>
          </a:prstGeom>
        </p:spPr>
        <p:txBody>
          <a:bodyPr vert="horz" wrap="square" lIns="91429" tIns="45714" rIns="91429" bIns="45714" numCol="1" anchor="t" anchorCtr="0" compatLnSpc="1">
            <a:prstTxWarp prst="textNoShape">
              <a:avLst/>
            </a:prstTxWarp>
          </a:bodyPr>
          <a:lstStyle>
            <a:lvl1pPr>
              <a:defRPr/>
            </a:lvl1pPr>
          </a:lstStyle>
          <a:p>
            <a:pPr>
              <a:defRPr/>
            </a:pPr>
            <a:fld id="{C568B1A2-79CB-4D6C-B485-0DA11B04D37B}" type="slidenum">
              <a:rPr lang="en-US" altLang="en-US"/>
              <a:pPr>
                <a:defRPr/>
              </a:pPr>
              <a:t>‹#›</a:t>
            </a:fld>
            <a:endParaRPr lang="en-US" altLang="en-US" dirty="0"/>
          </a:p>
        </p:txBody>
      </p:sp>
    </p:spTree>
    <p:extLst>
      <p:ext uri="{BB962C8B-B14F-4D97-AF65-F5344CB8AC3E}">
        <p14:creationId xmlns:p14="http://schemas.microsoft.com/office/powerpoint/2010/main" val="146402642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912813">
              <a:defRPr>
                <a:latin typeface="Arial" pitchFamily="34" charset="0"/>
              </a:defRPr>
            </a:lvl1pPr>
          </a:lstStyle>
          <a:p>
            <a:pPr>
              <a:defRPr/>
            </a:pPr>
            <a:fld id="{03D99F10-A01F-4C89-95ED-D2DA4913B8CB}" type="datetime1">
              <a:rPr lang="en-US" altLang="en-US"/>
              <a:pPr>
                <a:defRPr/>
              </a:pPr>
              <a:t>9/17/2014</a:t>
            </a:fld>
            <a:endParaRPr lang="en-US" alt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912813" fontAlgn="base">
              <a:spcBef>
                <a:spcPct val="0"/>
              </a:spcBef>
              <a:spcAft>
                <a:spcPct val="0"/>
              </a:spcAft>
              <a:defRPr>
                <a:latin typeface="Arial"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912813">
              <a:defRPr>
                <a:latin typeface="Arial" pitchFamily="34" charset="0"/>
              </a:defRPr>
            </a:lvl1pPr>
          </a:lstStyle>
          <a:p>
            <a:pPr>
              <a:defRPr/>
            </a:pPr>
            <a:fld id="{E43AB119-57C2-42E0-9D5D-5718C61D5BD2}" type="slidenum">
              <a:rPr lang="en-US" altLang="en-US"/>
              <a:pPr>
                <a:defRPr/>
              </a:pPr>
              <a:t>‹#›</a:t>
            </a:fld>
            <a:endParaRPr lang="en-US" altLang="en-US" dirty="0"/>
          </a:p>
        </p:txBody>
      </p:sp>
    </p:spTree>
    <p:extLst>
      <p:ext uri="{BB962C8B-B14F-4D97-AF65-F5344CB8AC3E}">
        <p14:creationId xmlns:p14="http://schemas.microsoft.com/office/powerpoint/2010/main" val="3059164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a:xfrm>
            <a:off x="415637" y="941294"/>
            <a:ext cx="8229023" cy="1143000"/>
          </a:xfrm>
          <a:prstGeom prst="rect">
            <a:avLst/>
          </a:prstGeom>
        </p:spPr>
        <p:txBody>
          <a:bodyPr lIns="82058" tIns="41029" rIns="82058" bIns="41029"/>
          <a:lstStyle/>
          <a:p>
            <a:r>
              <a:rPr lang="en-US" smtClean="0"/>
              <a:t>Click to edit Master title style</a:t>
            </a:r>
            <a:endParaRPr lang="en-US"/>
          </a:p>
        </p:txBody>
      </p:sp>
    </p:spTree>
    <p:extLst>
      <p:ext uri="{BB962C8B-B14F-4D97-AF65-F5344CB8AC3E}">
        <p14:creationId xmlns:p14="http://schemas.microsoft.com/office/powerpoint/2010/main" val="14932116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44000"/>
          </a:schemeClr>
        </a:solidFill>
        <a:effectLst/>
      </p:bgPr>
    </p:bg>
    <p:spTree>
      <p:nvGrpSpPr>
        <p:cNvPr id="1" name=""/>
        <p:cNvGrpSpPr/>
        <p:nvPr/>
      </p:nvGrpSpPr>
      <p:grpSpPr>
        <a:xfrm>
          <a:off x="0" y="0"/>
          <a:ext cx="0" cy="0"/>
          <a:chOff x="0" y="0"/>
          <a:chExt cx="0" cy="0"/>
        </a:xfrm>
      </p:grpSpPr>
      <p:pic>
        <p:nvPicPr>
          <p:cNvPr id="6" name="Picture 6" descr="rwi_color.tif"/>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6356518"/>
            <a:ext cx="1219200" cy="38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0" y="6250938"/>
            <a:ext cx="9144000" cy="607062"/>
          </a:xfrm>
          <a:prstGeom prst="roundRect">
            <a:avLst/>
          </a:prstGeom>
          <a:solidFill>
            <a:schemeClr val="bg2">
              <a:lumMod val="90000"/>
              <a:alpha val="32000"/>
            </a:schemeClr>
          </a:solidFill>
          <a:ln>
            <a:noFill/>
          </a:ln>
          <a:effectLst>
            <a:glow>
              <a:schemeClr val="bg1">
                <a:alpha val="5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1315129"/>
      </p:ext>
    </p:extLst>
  </p:cSld>
  <p:clrMap bg1="lt1" tx1="dk1" bg2="lt2" tx2="dk2" accent1="accent1" accent2="accent2" accent3="accent3" accent4="accent4" accent5="accent5" accent6="accent6" hlink="hlink" folHlink="folHlink"/>
  <p:sldLayoutIdLst>
    <p:sldLayoutId id="2147483719" r:id="rId1"/>
    <p:sldLayoutId id="2147483721" r:id="rId2"/>
    <p:sldLayoutId id="2147483722" r:id="rId3"/>
    <p:sldLayoutId id="2147483723" r:id="rId4"/>
    <p:sldLayoutId id="2147483724" r:id="rId5"/>
  </p:sldLayoutIdLst>
  <p:timing>
    <p:tnLst>
      <p:par>
        <p:cTn id="1" dur="indefinite" restart="never" nodeType="tmRoot"/>
      </p:par>
    </p:tnLst>
  </p:timing>
  <p:hf hdr="0" ftr="0" dt="0"/>
  <p:txStyles>
    <p:title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p:titleStyle>
    <p:bodyStyle>
      <a:lvl1pPr marL="342900" indent="-342900" algn="l" defTabSz="819150" rtl="0" eaLnBrk="0" fontAlgn="base" hangingPunct="0">
        <a:spcBef>
          <a:spcPct val="20000"/>
        </a:spcBef>
        <a:spcAft>
          <a:spcPct val="0"/>
        </a:spcAft>
        <a:buFont typeface="Arial" charset="0"/>
        <a:defRPr sz="2900" kern="1200">
          <a:solidFill>
            <a:schemeClr val="tx1"/>
          </a:solidFill>
          <a:latin typeface="+mn-lt"/>
          <a:ea typeface="ＭＳ Ｐゴシック" charset="-128"/>
          <a:cs typeface="+mn-cs"/>
        </a:defRPr>
      </a:lvl1pPr>
      <a:lvl2pPr marL="665163" indent="-255588" algn="l" defTabSz="819150" rtl="0" eaLnBrk="0" fontAlgn="base" hangingPunct="0">
        <a:spcBef>
          <a:spcPct val="20000"/>
        </a:spcBef>
        <a:spcAft>
          <a:spcPct val="0"/>
        </a:spcAft>
        <a:buFont typeface="Arial" charset="0"/>
        <a:buChar char="–"/>
        <a:defRPr sz="2500" kern="1200">
          <a:solidFill>
            <a:schemeClr val="tx1"/>
          </a:solidFill>
          <a:latin typeface="+mn-lt"/>
          <a:ea typeface="ＭＳ Ｐゴシック" charset="-128"/>
          <a:cs typeface="+mn-cs"/>
        </a:defRPr>
      </a:lvl2pPr>
      <a:lvl3pPr marL="1025525" indent="-204788" algn="l" defTabSz="819150" rtl="0" eaLnBrk="0" fontAlgn="base" hangingPunct="0">
        <a:spcBef>
          <a:spcPct val="20000"/>
        </a:spcBef>
        <a:spcAft>
          <a:spcPct val="0"/>
        </a:spcAft>
        <a:buFont typeface="Arial" charset="0"/>
        <a:buChar char="•"/>
        <a:defRPr sz="2200" kern="1200">
          <a:solidFill>
            <a:schemeClr val="tx1"/>
          </a:solidFill>
          <a:latin typeface="+mn-lt"/>
          <a:ea typeface="ＭＳ Ｐゴシック" charset="-128"/>
          <a:cs typeface="+mn-cs"/>
        </a:defRPr>
      </a:lvl3pPr>
      <a:lvl4pPr marL="1435100" indent="-204788" algn="l" defTabSz="819150" rtl="0" eaLnBrk="0" fontAlgn="base" hangingPunct="0">
        <a:spcBef>
          <a:spcPct val="20000"/>
        </a:spcBef>
        <a:spcAft>
          <a:spcPct val="0"/>
        </a:spcAft>
        <a:buFont typeface="Arial" charset="0"/>
        <a:buChar char="–"/>
        <a:defRPr kern="1200">
          <a:solidFill>
            <a:schemeClr val="tx1"/>
          </a:solidFill>
          <a:latin typeface="+mn-lt"/>
          <a:ea typeface="ＭＳ Ｐゴシック" charset="-128"/>
          <a:cs typeface="+mn-cs"/>
        </a:defRPr>
      </a:lvl4pPr>
      <a:lvl5pPr marL="1846263" indent="-204788" algn="l" defTabSz="819150" rtl="0" eaLnBrk="0" fontAlgn="base" hangingPunct="0">
        <a:spcBef>
          <a:spcPct val="20000"/>
        </a:spcBef>
        <a:spcAft>
          <a:spcPct val="0"/>
        </a:spcAft>
        <a:buFont typeface="Arial" charset="0"/>
        <a:buChar char="»"/>
        <a:defRPr kern="1200">
          <a:solidFill>
            <a:schemeClr val="tx1"/>
          </a:solidFill>
          <a:latin typeface="+mn-lt"/>
          <a:ea typeface="ＭＳ Ｐゴシック" charset="-128"/>
          <a:cs typeface="+mn-cs"/>
        </a:defRPr>
      </a:lvl5pPr>
      <a:lvl6pPr marL="2256602"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66893"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77185"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87476"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audio" Target="../media/audio1.bin"/><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1.xml.rels><?xml version="1.0" encoding="UTF-8" standalone="yes"?>
<Relationships xmlns="http://schemas.openxmlformats.org/package/2006/relationships"><Relationship Id="rId8" Type="http://schemas.openxmlformats.org/officeDocument/2006/relationships/audio" Target="../media/audio1.bin"/><Relationship Id="rId3" Type="http://schemas.openxmlformats.org/officeDocument/2006/relationships/tags" Target="../tags/tag18.xml"/><Relationship Id="rId7" Type="http://schemas.openxmlformats.org/officeDocument/2006/relationships/image" Target="../media/image9.png"/><Relationship Id="rId12" Type="http://schemas.openxmlformats.org/officeDocument/2006/relationships/image" Target="../media/image3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3.png"/><Relationship Id="rId11" Type="http://schemas.openxmlformats.org/officeDocument/2006/relationships/image" Target="../media/image33.png"/><Relationship Id="rId5" Type="http://schemas.openxmlformats.org/officeDocument/2006/relationships/notesSlide" Target="../notesSlides/notesSlide21.xml"/><Relationship Id="rId10" Type="http://schemas.openxmlformats.org/officeDocument/2006/relationships/image" Target="../media/image11.emf"/><Relationship Id="rId4" Type="http://schemas.openxmlformats.org/officeDocument/2006/relationships/slideLayout" Target="../slideLayouts/slideLayout3.xml"/><Relationship Id="rId9" Type="http://schemas.openxmlformats.org/officeDocument/2006/relationships/image" Target="../media/image10.jpeg"/></Relationships>
</file>

<file path=ppt/slides/_rels/slide2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notesSlide" Target="../notesSlides/notesSlide22.xml"/><Relationship Id="rId7" Type="http://schemas.openxmlformats.org/officeDocument/2006/relationships/audio" Target="../media/audio1.bin"/><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9.png"/><Relationship Id="rId5" Type="http://schemas.openxmlformats.org/officeDocument/2006/relationships/image" Target="../media/image11.emf"/><Relationship Id="rId4" Type="http://schemas.openxmlformats.org/officeDocument/2006/relationships/image" Target="../media/image13.gif"/><Relationship Id="rId9"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0.jpeg"/><Relationship Id="rId4" Type="http://schemas.openxmlformats.org/officeDocument/2006/relationships/audio" Target="../media/audio1.bin"/></Relationships>
</file>

<file path=ppt/slides/_rels/slide32.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21.png"/><Relationship Id="rId3" Type="http://schemas.openxmlformats.org/officeDocument/2006/relationships/slideLayout" Target="../slideLayouts/slideLayout3.xml"/><Relationship Id="rId7" Type="http://schemas.openxmlformats.org/officeDocument/2006/relationships/audio" Target="../media/audio1.bin"/><Relationship Id="rId12" Type="http://schemas.openxmlformats.org/officeDocument/2006/relationships/image" Target="../media/image18.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9.png"/><Relationship Id="rId11" Type="http://schemas.openxmlformats.org/officeDocument/2006/relationships/image" Target="../media/image17.png"/><Relationship Id="rId5" Type="http://schemas.openxmlformats.org/officeDocument/2006/relationships/image" Target="../media/image3.png"/><Relationship Id="rId10" Type="http://schemas.openxmlformats.org/officeDocument/2006/relationships/image" Target="../media/image11.emf"/><Relationship Id="rId4" Type="http://schemas.openxmlformats.org/officeDocument/2006/relationships/notesSlide" Target="../notesSlides/notesSlide31.xml"/><Relationship Id="rId9" Type="http://schemas.openxmlformats.org/officeDocument/2006/relationships/image" Target="../media/image16.png"/><Relationship Id="rId14" Type="http://schemas.openxmlformats.org/officeDocument/2006/relationships/image" Target="../media/image22.png"/></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2.xml"/><Relationship Id="rId7"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tags" Target="../tags/tag29.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11.emf"/></Relationships>
</file>

<file path=ppt/slides/_rels/slide34.xml.rels><?xml version="1.0" encoding="UTF-8" standalone="yes"?>
<Relationships xmlns="http://schemas.openxmlformats.org/package/2006/relationships"><Relationship Id="rId8" Type="http://schemas.openxmlformats.org/officeDocument/2006/relationships/audio" Target="../media/audio1.bin"/><Relationship Id="rId3" Type="http://schemas.openxmlformats.org/officeDocument/2006/relationships/notesSlide" Target="../notesSlides/notesSlide33.xml"/><Relationship Id="rId7" Type="http://schemas.openxmlformats.org/officeDocument/2006/relationships/image" Target="../media/image11.emf"/><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9.png"/><Relationship Id="rId5"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10.jpeg"/></Relationships>
</file>

<file path=ppt/slides/_rels/slide35.xml.rels><?xml version="1.0" encoding="UTF-8" standalone="yes"?>
<Relationships xmlns="http://schemas.openxmlformats.org/package/2006/relationships"><Relationship Id="rId8" Type="http://schemas.openxmlformats.org/officeDocument/2006/relationships/audio" Target="../media/audio1.bin"/><Relationship Id="rId3" Type="http://schemas.openxmlformats.org/officeDocument/2006/relationships/image" Target="../media/image37.png"/><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9.png"/><Relationship Id="rId5"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10.jpeg"/></Relationships>
</file>

<file path=ppt/slides/_rels/slide3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34.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audio" Target="../media/audio1.bin"/><Relationship Id="rId9" Type="http://schemas.openxmlformats.org/officeDocument/2006/relationships/image" Target="../media/image11.emf"/></Relationships>
</file>

<file path=ppt/slides/_rels/slide3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notesSlide" Target="../notesSlides/notesSlide35.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audio" Target="../media/audio1.bin"/></Relationships>
</file>

<file path=ppt/slides/_rels/slide3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6.xml"/><Relationship Id="rId7"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audio" Target="../media/audio1.bin"/><Relationship Id="rId11" Type="http://schemas.openxmlformats.org/officeDocument/2006/relationships/image" Target="../media/image22.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11.emf"/></Relationships>
</file>

<file path=ppt/slides/_rels/slide3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7.xml"/><Relationship Id="rId7" Type="http://schemas.openxmlformats.org/officeDocument/2006/relationships/image" Target="../media/image11.emf"/><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audio" Target="../media/audio1.bin"/><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8.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audio" Target="../media/audio1.bin"/><Relationship Id="rId9" Type="http://schemas.openxmlformats.org/officeDocument/2006/relationships/image" Target="../media/image21.png"/></Relationships>
</file>

<file path=ppt/slides/_rels/slide4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9.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audio" Target="../media/audio1.bin"/><Relationship Id="rId9" Type="http://schemas.openxmlformats.org/officeDocument/2006/relationships/image" Target="../media/image21.png"/></Relationships>
</file>

<file path=ppt/slides/_rels/slide4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audio" Target="../media/audio1.bin"/><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8.xml"/><Relationship Id="rId4" Type="http://schemas.openxmlformats.org/officeDocument/2006/relationships/chart" Target="../charts/chart1.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0.png"/><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audio" Target="../media/audio1.bin"/><Relationship Id="rId13" Type="http://schemas.openxmlformats.org/officeDocument/2006/relationships/image" Target="../media/image14.jpeg"/><Relationship Id="rId18" Type="http://schemas.openxmlformats.org/officeDocument/2006/relationships/image" Target="../media/image19.png"/><Relationship Id="rId3" Type="http://schemas.openxmlformats.org/officeDocument/2006/relationships/tags" Target="../tags/tag3.xml"/><Relationship Id="rId21" Type="http://schemas.openxmlformats.org/officeDocument/2006/relationships/image" Target="../media/image22.png"/><Relationship Id="rId7" Type="http://schemas.openxmlformats.org/officeDocument/2006/relationships/image" Target="../media/image9.png"/><Relationship Id="rId12" Type="http://schemas.openxmlformats.org/officeDocument/2006/relationships/image" Target="../media/image13.gif"/><Relationship Id="rId17" Type="http://schemas.openxmlformats.org/officeDocument/2006/relationships/image" Target="../media/image18.png"/><Relationship Id="rId2" Type="http://schemas.openxmlformats.org/officeDocument/2006/relationships/tags" Target="../tags/tag2.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tags" Target="../tags/tag1.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notesSlide" Target="../notesSlides/notesSlide5.xml"/><Relationship Id="rId15" Type="http://schemas.openxmlformats.org/officeDocument/2006/relationships/image" Target="../media/image16.png"/><Relationship Id="rId10" Type="http://schemas.openxmlformats.org/officeDocument/2006/relationships/image" Target="../media/image11.emf"/><Relationship Id="rId19" Type="http://schemas.openxmlformats.org/officeDocument/2006/relationships/image" Target="../media/image20.png"/><Relationship Id="rId4" Type="http://schemas.openxmlformats.org/officeDocument/2006/relationships/slideLayout" Target="../slideLayouts/slideLayout3.xml"/><Relationship Id="rId9" Type="http://schemas.openxmlformats.org/officeDocument/2006/relationships/image" Target="../media/image10.jpeg"/><Relationship Id="rId1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21.png"/><Relationship Id="rId3" Type="http://schemas.openxmlformats.org/officeDocument/2006/relationships/tags" Target="../tags/tag41.xml"/><Relationship Id="rId7" Type="http://schemas.openxmlformats.org/officeDocument/2006/relationships/image" Target="../media/image14.jpeg"/><Relationship Id="rId12" Type="http://schemas.openxmlformats.org/officeDocument/2006/relationships/image" Target="../media/image22.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23.png"/><Relationship Id="rId11" Type="http://schemas.openxmlformats.org/officeDocument/2006/relationships/image" Target="../media/image16.png"/><Relationship Id="rId5" Type="http://schemas.openxmlformats.org/officeDocument/2006/relationships/notesSlide" Target="../notesSlides/notesSlide50.xml"/><Relationship Id="rId10" Type="http://schemas.openxmlformats.org/officeDocument/2006/relationships/image" Target="../media/image15.png"/><Relationship Id="rId4" Type="http://schemas.openxmlformats.org/officeDocument/2006/relationships/slideLayout" Target="../slideLayouts/slideLayout1.xml"/><Relationship Id="rId9" Type="http://schemas.openxmlformats.org/officeDocument/2006/relationships/image" Target="../media/image24.png"/><Relationship Id="rId14"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21.png"/><Relationship Id="rId3" Type="http://schemas.openxmlformats.org/officeDocument/2006/relationships/tags" Target="../tags/tag6.xml"/><Relationship Id="rId7" Type="http://schemas.openxmlformats.org/officeDocument/2006/relationships/image" Target="../media/image14.jpeg"/><Relationship Id="rId12" Type="http://schemas.openxmlformats.org/officeDocument/2006/relationships/image" Target="../media/image2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3.png"/><Relationship Id="rId11" Type="http://schemas.openxmlformats.org/officeDocument/2006/relationships/image" Target="../media/image16.png"/><Relationship Id="rId5" Type="http://schemas.openxmlformats.org/officeDocument/2006/relationships/notesSlide" Target="../notesSlides/notesSlide6.xml"/><Relationship Id="rId10" Type="http://schemas.openxmlformats.org/officeDocument/2006/relationships/image" Target="../media/image15.png"/><Relationship Id="rId4" Type="http://schemas.openxmlformats.org/officeDocument/2006/relationships/slideLayout" Target="../slideLayouts/slideLayout1.xml"/><Relationship Id="rId9" Type="http://schemas.openxmlformats.org/officeDocument/2006/relationships/image" Target="../media/image24.png"/><Relationship Id="rId1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audio" Target="../media/audio1.bin"/><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audio" Target="../media/audio1.bin"/><Relationship Id="rId5" Type="http://schemas.openxmlformats.org/officeDocument/2006/relationships/image" Target="../media/image9.png"/><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p:cNvSpPr>
            <a:spLocks noGrp="1"/>
          </p:cNvSpPr>
          <p:nvPr>
            <p:ph type="subTitle" idx="1"/>
          </p:nvPr>
        </p:nvSpPr>
        <p:spPr bwMode="auto">
          <a:xfrm>
            <a:off x="0" y="1864497"/>
            <a:ext cx="9144000" cy="2789226"/>
          </a:xfrm>
          <a:solidFill>
            <a:schemeClr val="bg2">
              <a:alpha val="75000"/>
            </a:schemeClr>
          </a:solidFill>
          <a:extLst/>
        </p:spPr>
        <p:txBody>
          <a:bodyPr vert="horz" wrap="square" numCol="1" anchor="t" anchorCtr="0" compatLnSpc="1">
            <a:prstTxWarp prst="textNoShape">
              <a:avLst/>
            </a:prstTxWarp>
            <a:noAutofit/>
          </a:bodyPr>
          <a:lstStyle/>
          <a:p>
            <a:pPr algn="l" eaLnBrk="1" hangingPunct="1">
              <a:spcBef>
                <a:spcPct val="0"/>
              </a:spcBef>
              <a:spcAft>
                <a:spcPts val="450"/>
              </a:spcAft>
              <a:defRPr/>
            </a:pPr>
            <a:r>
              <a:rPr lang="en-US" sz="5400" b="1" dirty="0" smtClean="0">
                <a:solidFill>
                  <a:schemeClr val="bg2">
                    <a:lumMod val="25000"/>
                  </a:schemeClr>
                </a:solidFill>
                <a:ea typeface="ＭＳ Ｐゴシック" pitchFamily="34" charset="-128"/>
                <a:cs typeface="Times New Roman" pitchFamily="18" charset="0"/>
              </a:rPr>
              <a:t>EXTRACTIVE INDUSTRIES TRANSPARENCY INITIATIVE</a:t>
            </a:r>
          </a:p>
          <a:p>
            <a:pPr algn="l" eaLnBrk="1" hangingPunct="1">
              <a:spcBef>
                <a:spcPct val="0"/>
              </a:spcBef>
              <a:spcAft>
                <a:spcPts val="450"/>
              </a:spcAft>
              <a:defRPr/>
            </a:pPr>
            <a:r>
              <a:rPr lang="en-US" sz="4400" dirty="0" smtClean="0">
                <a:solidFill>
                  <a:schemeClr val="bg2">
                    <a:lumMod val="25000"/>
                  </a:schemeClr>
                </a:solidFill>
                <a:ea typeface="ＭＳ Ｐゴシック" pitchFamily="34" charset="-128"/>
                <a:cs typeface="Times New Roman" pitchFamily="18" charset="0"/>
              </a:rPr>
              <a:t>2013 </a:t>
            </a:r>
            <a:r>
              <a:rPr lang="en-US" sz="4600" dirty="0" smtClean="0">
                <a:solidFill>
                  <a:schemeClr val="bg2">
                    <a:lumMod val="25000"/>
                  </a:schemeClr>
                </a:solidFill>
                <a:ea typeface="ＭＳ Ｐゴシック" pitchFamily="34" charset="-128"/>
                <a:cs typeface="Times New Roman" pitchFamily="18" charset="0"/>
              </a:rPr>
              <a:t>STANDARD</a:t>
            </a:r>
            <a:endParaRPr lang="en-US" sz="2800" dirty="0">
              <a:ea typeface="ＭＳ Ｐゴシック" pitchFamily="34" charset="-128"/>
              <a:cs typeface="Times New Roman" pitchFamily="18" charset="0"/>
            </a:endParaRPr>
          </a:p>
        </p:txBody>
      </p:sp>
      <p:pic>
        <p:nvPicPr>
          <p:cNvPr id="8" name="Picture 6" descr="rwi_color.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5525244"/>
            <a:ext cx="2937844" cy="92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9566" t="5272" r="5635" b="13465"/>
          <a:stretch/>
        </p:blipFill>
        <p:spPr bwMode="auto">
          <a:xfrm>
            <a:off x="7848600" y="519166"/>
            <a:ext cx="1160481" cy="92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2" name="Picture 17"/>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52401" y="304800"/>
            <a:ext cx="1066800" cy="135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818415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Graphic: Azerbaijani President Ilham Aliyev's family stake in the gold fields (click to enlarge)."/>
          <p:cNvPicPr>
            <a:picLocks noChangeAspect="1" noChangeArrowheads="1"/>
          </p:cNvPicPr>
          <p:nvPr/>
        </p:nvPicPr>
        <p:blipFill>
          <a:blip r:embed="rId3">
            <a:extLst>
              <a:ext uri="{28A0092B-C50C-407E-A947-70E740481C1C}">
                <a14:useLocalDpi xmlns:a14="http://schemas.microsoft.com/office/drawing/2010/main" val="0"/>
              </a:ext>
            </a:extLst>
          </a:blip>
          <a:srcRect l="4225" t="5447" r="4225" b="3864"/>
          <a:stretch>
            <a:fillRect/>
          </a:stretch>
        </p:blipFill>
        <p:spPr bwMode="auto">
          <a:xfrm>
            <a:off x="-26581" y="-10633"/>
            <a:ext cx="9144000" cy="6248400"/>
          </a:xfrm>
          <a:prstGeom prst="rect">
            <a:avLst/>
          </a:prstGeom>
          <a:solidFill>
            <a:schemeClr val="bg1">
              <a:lumMod val="95000"/>
            </a:schemeClr>
          </a:solidFill>
          <a:ln>
            <a:noFill/>
          </a:ln>
          <a:extLst/>
        </p:spPr>
      </p:pic>
      <p:sp>
        <p:nvSpPr>
          <p:cNvPr id="2" name="TextBox 1"/>
          <p:cNvSpPr txBox="1"/>
          <p:nvPr/>
        </p:nvSpPr>
        <p:spPr>
          <a:xfrm>
            <a:off x="0" y="6248400"/>
            <a:ext cx="8610600" cy="461963"/>
          </a:xfrm>
          <a:prstGeom prst="rect">
            <a:avLst/>
          </a:prstGeom>
          <a:noFill/>
        </p:spPr>
        <p:txBody>
          <a:bodyPr>
            <a:spAutoFit/>
          </a:bodyPr>
          <a:lstStyle/>
          <a:p>
            <a:pPr fontAlgn="auto">
              <a:spcBef>
                <a:spcPts val="0"/>
              </a:spcBef>
              <a:spcAft>
                <a:spcPts val="0"/>
              </a:spcAft>
              <a:defRPr/>
            </a:pPr>
            <a:r>
              <a:rPr lang="en-US" sz="1200" b="1" dirty="0">
                <a:solidFill>
                  <a:schemeClr val="bg2">
                    <a:lumMod val="75000"/>
                  </a:schemeClr>
                </a:solidFill>
                <a:latin typeface="+mn-lt"/>
                <a:ea typeface="+mn-ea"/>
              </a:rPr>
              <a:t>Source: Radio Free Europe/ Radio Liberty</a:t>
            </a:r>
          </a:p>
          <a:p>
            <a:pPr fontAlgn="auto">
              <a:spcBef>
                <a:spcPts val="0"/>
              </a:spcBef>
              <a:spcAft>
                <a:spcPts val="0"/>
              </a:spcAft>
              <a:defRPr/>
            </a:pPr>
            <a:r>
              <a:rPr lang="en-US" sz="1200" dirty="0">
                <a:solidFill>
                  <a:schemeClr val="bg2">
                    <a:lumMod val="75000"/>
                  </a:schemeClr>
                </a:solidFill>
                <a:latin typeface="+mn-lt"/>
                <a:ea typeface="+mn-ea"/>
              </a:rPr>
              <a:t>http://www.rferl.org/content/azerbaijan_gold-field_contract_awarded_to_presidents_family/24569192.html</a:t>
            </a:r>
            <a:endParaRPr lang="en-US" sz="1200" b="1" dirty="0">
              <a:solidFill>
                <a:schemeClr val="bg2">
                  <a:lumMod val="75000"/>
                </a:schemeClr>
              </a:solidFill>
              <a:latin typeface="+mn-lt"/>
              <a:ea typeface="+mn-ea"/>
            </a:endParaRPr>
          </a:p>
        </p:txBody>
      </p:sp>
      <p:sp>
        <p:nvSpPr>
          <p:cNvPr id="11" name="Freeform 10"/>
          <p:cNvSpPr/>
          <p:nvPr/>
        </p:nvSpPr>
        <p:spPr>
          <a:xfrm>
            <a:off x="4024423" y="-26582"/>
            <a:ext cx="5092996" cy="6294475"/>
          </a:xfrm>
          <a:custGeom>
            <a:avLst/>
            <a:gdLst>
              <a:gd name="connsiteX0" fmla="*/ 127591 w 5092996"/>
              <a:gd name="connsiteY0" fmla="*/ 4508205 h 6294475"/>
              <a:gd name="connsiteX1" fmla="*/ 127591 w 5092996"/>
              <a:gd name="connsiteY1" fmla="*/ 6283842 h 6294475"/>
              <a:gd name="connsiteX2" fmla="*/ 5092996 w 5092996"/>
              <a:gd name="connsiteY2" fmla="*/ 6294475 h 6294475"/>
              <a:gd name="connsiteX3" fmla="*/ 5092996 w 5092996"/>
              <a:gd name="connsiteY3" fmla="*/ 21266 h 6294475"/>
              <a:gd name="connsiteX4" fmla="*/ 1010093 w 5092996"/>
              <a:gd name="connsiteY4" fmla="*/ 0 h 6294475"/>
              <a:gd name="connsiteX5" fmla="*/ 1020726 w 5092996"/>
              <a:gd name="connsiteY5" fmla="*/ 2977117 h 6294475"/>
              <a:gd name="connsiteX6" fmla="*/ 0 w 5092996"/>
              <a:gd name="connsiteY6" fmla="*/ 2987749 h 6294475"/>
              <a:gd name="connsiteX7" fmla="*/ 138223 w 5092996"/>
              <a:gd name="connsiteY7" fmla="*/ 4603898 h 629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92996" h="6294475">
                <a:moveTo>
                  <a:pt x="127591" y="4508205"/>
                </a:moveTo>
                <a:lnTo>
                  <a:pt x="127591" y="6283842"/>
                </a:lnTo>
                <a:lnTo>
                  <a:pt x="5092996" y="6294475"/>
                </a:lnTo>
                <a:lnTo>
                  <a:pt x="5092996" y="21266"/>
                </a:lnTo>
                <a:lnTo>
                  <a:pt x="1010093" y="0"/>
                </a:lnTo>
                <a:cubicBezTo>
                  <a:pt x="1013637" y="992372"/>
                  <a:pt x="1017182" y="1984745"/>
                  <a:pt x="1020726" y="2977117"/>
                </a:cubicBezTo>
                <a:lnTo>
                  <a:pt x="0" y="2987749"/>
                </a:lnTo>
                <a:lnTo>
                  <a:pt x="138223" y="4603898"/>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G4A3AMBEQACEQEDEQH/xAAbAAEAAgMBAQAAAAAAAAAAAAAABQcCBAYDAf/EADUQAAEDAQYFAgUCBgMAAAAAAAABAgMEBRETUVOTBhUhktESMQdBYXGBMqEiYpGxwvAUI1L/xAAbAQEAAgMBAQAAAAAAAAAAAAAAAQMEBQYCB//EADQRAQABAQMLAgQGAwEAAAAAAAACAQMEBRESFRYXUlNUkaHRITETQVFhBkJxgbHxMsHwIv/aAAwDAQACEQMRAD8A0DpnAAAAAAAAAAAAAAAAAAAAAAAAAAAAAAAAAAAAAAAAAAAAAAAAAAAAAAAAAAAAAAAAAAAAAAAAAAAAAAAAAAAAAAAAAAAAAAAAAAAAAAAAAAAAAAAAAAAAAAAAAAAAAAAAAABq8ypcpe1PJqdLR3KvoGz6+caPfwcypcpe1PI0tHcqbPr5xo9/BzKlyl7U8jS0dyps+vnGj38HMqXKXtTyNLR3Kmz6+caPfwcypcpe1PI0tHcqbPr5xo9/BzKlyl7U8jS0dyps+vnGj38HMqXKXtTyNLR3Kmz6+caPfwcypcpe1PI0tHcqbPr5xo9/BzKlyl7U8jS0dyps+vnGj38HMqXKXtTyNLR3Kmz6+caPfwcypcpe1PI0tHcqbPr5xo9/BzKlyl7U8jS0dyqNn1740e/htUGJaMqx0FJV1D090ii9V3369BTFoV/LVVa/ga2sY51peIUp+6RlsK2Io8SSx69Gol63Rov7IpNcUjT8lWLH8JUlXJS9Q7+EM+ugje5j452vatytcy5UXL3POlobtWdT8AXutMtLaHdjzKlyl7U8k6WhuVTs+vnGj38HMqXKXtTyNLR3Kp2fXzjR7+DmVLlL2p5Glo7lTZ9fONHv4OZUuUvankaWjuVNn1840e/g5lS5S9qeRpaO5U2fXzjR7+DmVLlL2p5Glo7lTZ9fONHv4OZUuUvankaWjuVNn1840e/g5lS5S9qeRpaO5U2fXzjR7+DmVLlL2p5Glo7lTZ9fONHv4OZUuUvankaWjuVNn1840e/g5lS5S9qeRpaO5U2fXzjR7+DmVLlL2p5Glo7lTZ9fONHv4OZUuUvankaWjuVNn1840e/hDmlfVQAAAAAAAAAAAdNwLwu7iS0nJKrmUUCI6Z7fdb/ZqLmTGOdXI1WLYjS5WX/n/Kvt5WFxTxLQcGUcdmWTSwrVKy9kSJ/BGn/p13VVW77rmWylSPpFzNww+2xO0rbW0q5Pr86/aiuqnjjiSeVXutSVnW/0xta1E/Yqyy+rqIYNcYRyfDy/q1qu3prWZ6LaayeREuZVoxGytyRVT9Tfov4VCK5Vlnco3euW7+lPp8v2+lf+qjGUs0sE1QxirFCrUkens2/2/sQy62kYypCvvX/TxVLiVj4AAAAAAAAAAAAAAAAAAAAAAAAALw+FVNHDwfTytaiPqJJHvVPnc5W/4l1l/i4LH7Ssr9KNfy0p/GVUPENdLaFt11XK5VWSdypf8motyJ+EuQp965XZ3KxjY3eEKU9qU/hGhlJjhezLQtG1IlsyljqXwva57JHNRqtv63ovui9RkrX0owr/AHixsbKvxpZtK5VzxcJWMyzqyibRJFT1rmvmjY9bkVtyoiL8kRUL/hxyZHCSxO81tIWlZesMuSvlWXxCsKqs+0HTRWfFS2W1EjpsJzblzVU971W++8qlGtKuswa+WdrZZsp1raV98uX+sjjVPLeAAAAAAAAAAAAAAAAAAAAAAAABc3wktOKo4dWgR3/dSSLe3+Vyq5F/reW2VfTI4f8AENhWF6+J8pU70VxxtY8tj8RVcLmqkUj1lhX5Kxy39Pt7fgqrTNrWjp8LvUbxdY1pX1pTJX9kAGxbFnrC2tgdUrIkLZGuesX6rk6r6fqRWlK+6u2pKtnWkPf7+37rWp/iRTyWPaNUykw30ro208D5P4pUd06r9LlvLfi1yezj5YBaUt7OzzstJZctcnsrriu0qW2LXktKkZLH/wAhqLJHKt/oenRURfmnS/8AJXXJWuV02HXe0u1hSxnkrk9q0+dPKGDOAAAAAAAAAAAAAAAAAAAAAAAACSsC2quwrSjraJyepvRzHfpkb80UetK5aMW+XSzvVlWztP6Wk62OFeN7ObTWhK2lqU6tbI5GSROza5eip/qoW1lGdMlfRyNLpiGF2tZWdMsft60rT70cxXfDumh9UkXElAkF16LKqIt34U8Vhk+dG2ssdnP0rYSy/b+nO1sdkWZfHQ1TrSquqY2H6IY/q1F6uX6+33PFWzspXm39bSOZH6ZfWv6/Snf9EM5Vv6ks6lPRiEgAAAAAAAAAAAAdHhRaMW209ZkXwPWPFuYl1MKLRi22jMiax4tzEuphRaMW20ZkTWPFuYl1MKLRi22jMiax4tzEuphRaMW20ZkTWPFuYl1MKLRi22jMiax4tzEuphRaMW20ZkTWPFuYl1MKLRi22jMiax4tzEuphRaMW20ZkTWPFuYl1MKLRi22jMiax4tzEuphRaMW20ZkTWPFuYl1MKLRi22jMiax4tzEuphQ6MW20ZkTWPFuYl1MKHRi22kfDj9DWPFuYl1MKLRi22k5kTWPFuYl1MKLRi22jMiax4tzEuphRaMW20ZkTWPFuYl1MKLRi22jMiax4tzEuphRaMW20ZkTWPFuYl1MKLRi22jMiax4tzEuphRaMW20ZkTWPFuYl1MKLRi22jMiax4tzEuphRaMW20ZkTWPFuYl1MKLRi22jMiax4tzEuphRaMW20ZkTWPFuYl1MKLRi22jMiax4tzEuphRaMW20ZkTWPFuYl1MKLRi22jMiax4tzEurI9tIAAAAAAAAAAAAAAAAAAAAAAAAAAAAAAAAAAAAAAAAAAAAAAAAAAAAAAAAAAAAAAAAAAAAAAAAAAAAAAAAAAAAAAAAAAAAAAAAAAAAAAAAAAAAAAAAAAAAAAAAAAAAAAAAA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42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6378206"/>
            <a:ext cx="742950"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973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1500"/>
                                        <p:tgtEl>
                                          <p:spTgt spid="11"/>
                                        </p:tgtEl>
                                      </p:cBhvr>
                                    </p:animEffect>
                                    <p:set>
                                      <p:cBhvr>
                                        <p:cTn id="7" dur="1" fill="hold">
                                          <p:stCondLst>
                                            <p:cond delay="1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7"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Rectangle 2"/>
          <p:cNvSpPr>
            <a:spLocks noChangeArrowheads="1"/>
          </p:cNvSpPr>
          <p:nvPr/>
        </p:nvSpPr>
        <p:spPr bwMode="auto">
          <a:xfrm>
            <a:off x="954088" y="1516063"/>
            <a:ext cx="7961312"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License Registry: Basic Requirements </a:t>
            </a:r>
            <a:r>
              <a:rPr lang="en-US" altLang="en-US" sz="2800"/>
              <a:t>§3.9(a)/(b)/(c)</a:t>
            </a:r>
            <a:endParaRPr lang="en-US" altLang="en-US" sz="2800" b="1"/>
          </a:p>
        </p:txBody>
      </p:sp>
      <p:sp>
        <p:nvSpPr>
          <p:cNvPr id="7" name="Rounded Rectangle 6"/>
          <p:cNvSpPr/>
          <p:nvPr/>
        </p:nvSpPr>
        <p:spPr>
          <a:xfrm>
            <a:off x="976313" y="2133600"/>
            <a:ext cx="1830387" cy="12112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License Holder</a:t>
            </a:r>
          </a:p>
        </p:txBody>
      </p:sp>
      <p:sp>
        <p:nvSpPr>
          <p:cNvPr id="22" name="Rounded Rectangle 21"/>
          <p:cNvSpPr/>
          <p:nvPr/>
        </p:nvSpPr>
        <p:spPr>
          <a:xfrm>
            <a:off x="7237413" y="2114550"/>
            <a:ext cx="1830387" cy="12112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Commodity</a:t>
            </a:r>
          </a:p>
        </p:txBody>
      </p:sp>
      <p:sp>
        <p:nvSpPr>
          <p:cNvPr id="24" name="Rounded Rectangle 23"/>
          <p:cNvSpPr/>
          <p:nvPr/>
        </p:nvSpPr>
        <p:spPr>
          <a:xfrm>
            <a:off x="4800600" y="2133600"/>
            <a:ext cx="2336800" cy="12112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Dates: application/ award/duration</a:t>
            </a:r>
          </a:p>
        </p:txBody>
      </p:sp>
      <p:sp>
        <p:nvSpPr>
          <p:cNvPr id="26" name="Rounded Rectangle 25"/>
          <p:cNvSpPr/>
          <p:nvPr/>
        </p:nvSpPr>
        <p:spPr>
          <a:xfrm>
            <a:off x="2894013" y="2152650"/>
            <a:ext cx="1830387" cy="12112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Coordinates of license area</a:t>
            </a:r>
          </a:p>
        </p:txBody>
      </p:sp>
      <p:sp>
        <p:nvSpPr>
          <p:cNvPr id="62473" name="Rectangle 26"/>
          <p:cNvSpPr>
            <a:spLocks noChangeArrowheads="1"/>
          </p:cNvSpPr>
          <p:nvPr/>
        </p:nvSpPr>
        <p:spPr bwMode="auto">
          <a:xfrm>
            <a:off x="954088" y="3717925"/>
            <a:ext cx="7351712"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License Registry:  RWI Recommendations</a:t>
            </a:r>
          </a:p>
        </p:txBody>
      </p:sp>
      <p:sp>
        <p:nvSpPr>
          <p:cNvPr id="28" name="Rounded Rectangle 27"/>
          <p:cNvSpPr/>
          <p:nvPr/>
        </p:nvSpPr>
        <p:spPr>
          <a:xfrm>
            <a:off x="981075" y="4198938"/>
            <a:ext cx="1828800" cy="1211262"/>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Level of Ownership/</a:t>
            </a:r>
          </a:p>
          <a:p>
            <a:pPr algn="ctr" fontAlgn="auto">
              <a:spcBef>
                <a:spcPts val="0"/>
              </a:spcBef>
              <a:spcAft>
                <a:spcPts val="0"/>
              </a:spcAft>
              <a:defRPr/>
            </a:pPr>
            <a:r>
              <a:rPr lang="en-US" sz="2400" dirty="0">
                <a:solidFill>
                  <a:schemeClr val="accent6">
                    <a:lumMod val="75000"/>
                  </a:schemeClr>
                </a:solidFill>
              </a:rPr>
              <a:t>Operator</a:t>
            </a:r>
          </a:p>
        </p:txBody>
      </p:sp>
      <p:sp>
        <p:nvSpPr>
          <p:cNvPr id="31" name="Rounded Rectangle 30"/>
          <p:cNvSpPr/>
          <p:nvPr/>
        </p:nvSpPr>
        <p:spPr>
          <a:xfrm>
            <a:off x="2895600" y="4198938"/>
            <a:ext cx="1830388" cy="1211262"/>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GIS</a:t>
            </a:r>
          </a:p>
        </p:txBody>
      </p:sp>
      <p:sp>
        <p:nvSpPr>
          <p:cNvPr id="32" name="Rounded Rectangle 31"/>
          <p:cNvSpPr/>
          <p:nvPr/>
        </p:nvSpPr>
        <p:spPr>
          <a:xfrm>
            <a:off x="4800600" y="4183063"/>
            <a:ext cx="3733800" cy="1379537"/>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Beneficial  Ownership, contract, production levels, project level payments</a:t>
            </a:r>
          </a:p>
        </p:txBody>
      </p:sp>
      <p:sp>
        <p:nvSpPr>
          <p:cNvPr id="19" name="Content Placeholder 1"/>
          <p:cNvSpPr txBox="1">
            <a:spLocks/>
          </p:cNvSpPr>
          <p:nvPr/>
        </p:nvSpPr>
        <p:spPr bwMode="auto">
          <a:xfrm>
            <a:off x="73025" y="6172200"/>
            <a:ext cx="7427913" cy="609600"/>
          </a:xfrm>
          <a:prstGeom prst="rect">
            <a:avLst/>
          </a:prstGeom>
          <a:noFill/>
          <a:extLst/>
        </p:spPr>
        <p:txBody>
          <a:bodyPr/>
          <a:lstStyle>
            <a:lvl1pPr marL="342900" indent="-342900" algn="l" defTabSz="819150" rtl="0" eaLnBrk="0" fontAlgn="base" hangingPunct="0">
              <a:spcBef>
                <a:spcPct val="20000"/>
              </a:spcBef>
              <a:spcAft>
                <a:spcPct val="0"/>
              </a:spcAft>
              <a:buFont typeface="Arial" charset="0"/>
              <a:defRPr sz="2900" kern="1200">
                <a:solidFill>
                  <a:schemeClr val="tx1"/>
                </a:solidFill>
                <a:latin typeface="+mn-lt"/>
                <a:ea typeface="ＭＳ Ｐゴシック" charset="-128"/>
                <a:cs typeface="+mn-cs"/>
              </a:defRPr>
            </a:lvl1pPr>
            <a:lvl2pPr marL="665163" indent="-255588" algn="l" defTabSz="819150" rtl="0" eaLnBrk="0" fontAlgn="base" hangingPunct="0">
              <a:spcBef>
                <a:spcPct val="20000"/>
              </a:spcBef>
              <a:spcAft>
                <a:spcPct val="0"/>
              </a:spcAft>
              <a:buFont typeface="Arial" charset="0"/>
              <a:buChar char="–"/>
              <a:defRPr sz="2500" kern="1200">
                <a:solidFill>
                  <a:schemeClr val="tx1"/>
                </a:solidFill>
                <a:latin typeface="+mn-lt"/>
                <a:ea typeface="ＭＳ Ｐゴシック" charset="-128"/>
                <a:cs typeface="+mn-cs"/>
              </a:defRPr>
            </a:lvl2pPr>
            <a:lvl3pPr marL="1025525" indent="-204788" algn="l" defTabSz="819150" rtl="0" eaLnBrk="0" fontAlgn="base" hangingPunct="0">
              <a:spcBef>
                <a:spcPct val="20000"/>
              </a:spcBef>
              <a:spcAft>
                <a:spcPct val="0"/>
              </a:spcAft>
              <a:buFont typeface="Arial" charset="0"/>
              <a:buChar char="•"/>
              <a:defRPr sz="2200" kern="1200">
                <a:solidFill>
                  <a:schemeClr val="tx1"/>
                </a:solidFill>
                <a:latin typeface="+mn-lt"/>
                <a:ea typeface="ＭＳ Ｐゴシック" charset="-128"/>
                <a:cs typeface="+mn-cs"/>
              </a:defRPr>
            </a:lvl3pPr>
            <a:lvl4pPr marL="1435100" indent="-204788" algn="l" defTabSz="819150" rtl="0" eaLnBrk="0" fontAlgn="base" hangingPunct="0">
              <a:spcBef>
                <a:spcPct val="20000"/>
              </a:spcBef>
              <a:spcAft>
                <a:spcPct val="0"/>
              </a:spcAft>
              <a:buFont typeface="Arial" charset="0"/>
              <a:buChar char="–"/>
              <a:defRPr kern="1200">
                <a:solidFill>
                  <a:schemeClr val="tx1"/>
                </a:solidFill>
                <a:latin typeface="+mn-lt"/>
                <a:ea typeface="ＭＳ Ｐゴシック" charset="-128"/>
                <a:cs typeface="+mn-cs"/>
              </a:defRPr>
            </a:lvl4pPr>
            <a:lvl5pPr marL="1846263" indent="-204788" algn="l" defTabSz="819150" rtl="0" eaLnBrk="0" fontAlgn="base" hangingPunct="0">
              <a:spcBef>
                <a:spcPct val="20000"/>
              </a:spcBef>
              <a:spcAft>
                <a:spcPct val="0"/>
              </a:spcAft>
              <a:buFont typeface="Arial" charset="0"/>
              <a:buChar char="»"/>
              <a:defRPr kern="1200">
                <a:solidFill>
                  <a:schemeClr val="tx1"/>
                </a:solidFill>
                <a:latin typeface="+mn-lt"/>
                <a:ea typeface="ＭＳ Ｐゴシック" charset="-128"/>
                <a:cs typeface="+mn-cs"/>
              </a:defRPr>
            </a:lvl5pPr>
            <a:lvl6pPr marL="2256602"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66893"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77185"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87476"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eaLnBrk="1" hangingPunct="1">
              <a:spcBef>
                <a:spcPct val="0"/>
              </a:spcBef>
              <a:spcAft>
                <a:spcPts val="450"/>
              </a:spcAft>
              <a:defRPr/>
            </a:pPr>
            <a:r>
              <a:rPr lang="en-US" sz="4200" b="1" dirty="0" smtClean="0">
                <a:solidFill>
                  <a:schemeClr val="bg2">
                    <a:lumMod val="25000"/>
                  </a:schemeClr>
                </a:solidFill>
                <a:ea typeface="ＭＳ Ｐゴシック" pitchFamily="34" charset="-128"/>
                <a:cs typeface="Times New Roman" pitchFamily="18" charset="0"/>
              </a:rPr>
              <a:t>What can the EITI report tell us?</a:t>
            </a:r>
            <a:endParaRPr lang="en-US" sz="4200" dirty="0">
              <a:ea typeface="ＭＳ Ｐゴシック" pitchFamily="34" charset="-128"/>
              <a:cs typeface="Times New Roman" pitchFamily="18" charset="0"/>
            </a:endParaRPr>
          </a:p>
        </p:txBody>
      </p:sp>
      <p:grpSp>
        <p:nvGrpSpPr>
          <p:cNvPr id="62478" name="Group 19"/>
          <p:cNvGrpSpPr>
            <a:grpSpLocks/>
          </p:cNvGrpSpPr>
          <p:nvPr/>
        </p:nvGrpSpPr>
        <p:grpSpPr bwMode="auto">
          <a:xfrm>
            <a:off x="-9525" y="0"/>
            <a:ext cx="2752725" cy="2847975"/>
            <a:chOff x="1649131" y="95466"/>
            <a:chExt cx="3989668" cy="5005184"/>
          </a:xfrm>
        </p:grpSpPr>
        <p:grpSp>
          <p:nvGrpSpPr>
            <p:cNvPr id="62482" name="Group 20"/>
            <p:cNvGrpSpPr>
              <a:grpSpLocks/>
            </p:cNvGrpSpPr>
            <p:nvPr/>
          </p:nvGrpSpPr>
          <p:grpSpPr bwMode="auto">
            <a:xfrm>
              <a:off x="1902101" y="981291"/>
              <a:ext cx="2351881" cy="2099252"/>
              <a:chOff x="1902102" y="1743075"/>
              <a:chExt cx="2351881" cy="2099252"/>
            </a:xfrm>
          </p:grpSpPr>
          <p:sp>
            <p:nvSpPr>
              <p:cNvPr id="29" name="Bent Arrow 28"/>
              <p:cNvSpPr/>
              <p:nvPr/>
            </p:nvSpPr>
            <p:spPr>
              <a:xfrm>
                <a:off x="1902225" y="1744456"/>
                <a:ext cx="2351465"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62486" name="Picture 29"/>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7"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62483"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133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4"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2479" name="Group 32"/>
          <p:cNvGrpSpPr>
            <a:grpSpLocks/>
          </p:cNvGrpSpPr>
          <p:nvPr/>
        </p:nvGrpSpPr>
        <p:grpSpPr bwMode="auto">
          <a:xfrm>
            <a:off x="8169275" y="79375"/>
            <a:ext cx="800100" cy="757238"/>
            <a:chOff x="1925638" y="2803525"/>
            <a:chExt cx="800100" cy="757238"/>
          </a:xfrm>
        </p:grpSpPr>
        <p:sp>
          <p:nvSpPr>
            <p:cNvPr id="34" name="Hexagon 33"/>
            <p:cNvSpPr/>
            <p:nvPr/>
          </p:nvSpPr>
          <p:spPr>
            <a:xfrm rot="9105493">
              <a:off x="1925638" y="2803525"/>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62481" name="TextBox 4"/>
            <p:cNvSpPr txBox="1">
              <a:spLocks noChangeArrowheads="1"/>
            </p:cNvSpPr>
            <p:nvPr/>
          </p:nvSpPr>
          <p:spPr bwMode="auto">
            <a:xfrm>
              <a:off x="2057400" y="2971800"/>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sz="2000">
                  <a:solidFill>
                    <a:schemeClr val="bg1"/>
                  </a:solidFill>
                  <a:latin typeface="Gill Sans MT" pitchFamily="34" charset="0"/>
                </a:rPr>
                <a:t>AR</a:t>
              </a:r>
            </a:p>
          </p:txBody>
        </p:sp>
      </p:grpSp>
    </p:spTree>
    <p:extLst>
      <p:ext uri="{BB962C8B-B14F-4D97-AF65-F5344CB8AC3E}">
        <p14:creationId xmlns:p14="http://schemas.microsoft.com/office/powerpoint/2010/main" val="35227876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6"/>
          <p:cNvPicPr>
            <a:picLocks noChangeAspect="1" noChangeArrowheads="1"/>
          </p:cNvPicPr>
          <p:nvPr/>
        </p:nvPicPr>
        <p:blipFill>
          <a:blip r:embed="rId3">
            <a:extLst>
              <a:ext uri="{28A0092B-C50C-407E-A947-70E740481C1C}">
                <a14:useLocalDpi xmlns:a14="http://schemas.microsoft.com/office/drawing/2010/main" val="0"/>
              </a:ext>
            </a:extLst>
          </a:blip>
          <a:srcRect r="3587"/>
          <a:stretch>
            <a:fillRect/>
          </a:stretch>
        </p:blipFill>
        <p:spPr bwMode="auto">
          <a:xfrm>
            <a:off x="0" y="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Rectangle 2"/>
          <p:cNvSpPr>
            <a:spLocks noChangeArrowheads="1"/>
          </p:cNvSpPr>
          <p:nvPr/>
        </p:nvSpPr>
        <p:spPr bwMode="auto">
          <a:xfrm>
            <a:off x="93663" y="6378575"/>
            <a:ext cx="88360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400" b="1">
                <a:solidFill>
                  <a:srgbClr val="4A452A"/>
                </a:solidFill>
              </a:rPr>
              <a:t>Example: Zambia’s Online License Database</a:t>
            </a:r>
          </a:p>
        </p:txBody>
      </p:sp>
      <p:sp>
        <p:nvSpPr>
          <p:cNvPr id="2" name="AutoShape 2" descr="data:image/jpeg;base64,/9j/4AAQSkZJRgABAQAAAQABAAD/2wCEAAkGBwgHBgkIBwgKCgkLDRYPDQwMDRsUFRAWIB0iIiAdHx8kKDQsJCYxJx8fLT0tMTU3Ojo6Iys/RD84QzQ5OjcBCgoKDQwNGg8PGjclHyU3Nzc3Nzc3Nzc3Nzc3Nzc3Nzc3Nzc3Nzc3Nzc3Nzc3Nzc3Nzc3Nzc3Nzc3Nzc3Nzc3N//AABEIAJcA4wMBEQACEQEDEQH/xAAbAAEAAgMBAQAAAAAAAAAAAAAAAQYDBAUHAv/EADoQAQACAAMDCQUHAgcAAAAAAAABAgMEESExMgYSNDVxcnOBsQVBUZGSExUiU2Fi8FJUIyRCgqHB4f/EABsBAQACAwEBAAAAAAAAAAAAAAACBQEDBgQH/8QAOREBAAECAgQMBAUEAwAAAAAAAAECAwQRBTEycQYSITM0NUFRgZGy8BRhocETFVKx0RZT4fEiI0L/2gAMAwEAAhEDEQA/AK25dzYAAAAAAAAAAAAAAAAACQQAAAAAAAAAAAAAAAAAAAAAAAAAAADLXLY9otNcOZ5vFEb69sf9kzEdr3Ro3FTTNUU55a47Y8O2O6YzY9J+W9nKXjmiqIzmOQ+XzMkTmzOyImZ+EGSVNFVU8WmM5JiY01jTUyZrt125yriYlDCAzkcj6rW1p5tYmZ+A2W7Vy5VxaKZmfkcy8Vra1JrFt0zs1Mvmlcw921TFVdOUT79zqfLDSAAAAAAAAAAAAAAAAAATGsaM5pUVzRVFUdjrZTOYU8yJmaXjZWZ2af7o/wDOx567c5z3O4wGlsNiJiNmrLt+0+9zdtSMWk4mH9nfFjZbm6TMx+umyZ8mmJy5Jzy9+9a2m3TVHGyznt+e/sacZLLY9/wRauu3XBtpGnZbXRt/Frpjl+qpu6DwV6rOKZp3T9uWG37NyODl8TFtW32usREWtXTZ79Pj2/o03r1VUR2PTo3RVnBVVTRMzM9/cw53IXxMxecbHrTDmf8ADrETpu3du9tt3o4n/GN7Rj9G3cXXPHu5U8mUZR7zasezsKNtse2nO5s/6YifhMzulL8Wrsh4bfB2xE53Lkzu5PPWz4eWy9ZtGDl5xZjZrGu/vTGkIzXXlnM5LOzo3B2p/wCu3GfjP75tuMvXCrza4NYrH7dI89d/nMtX4k1TnM+/fye63h7dqni0U5Q5PtPFrbG5kazzeKZ02/z9NIeqxExTm5fhBiqONFimeXt+0ffsj5NJscwgAAAAAAAAAAAAAAAAAACf12s5sxMxOcNnCzuYw40jEm0RGkRadlUJt01TyrbD6cxdnkqnjR821HtKmJsxsGdd8zE687Zvndr2aR2ozY/TK6tcIsPXyXaZpnzj7fs3MvncPTEvGNFbTaOdN52eW6ZaLlqc4jLNbYbH4e9EzRX78cm1i2m/PrMVtOFMTMR7tYnbEfDb/PfqppyynveyauWae2Pu08WcSl9mFabRXbWbbo198/D5790N8RnTln79/wC2qZynU17e1fs9a4VZiY/pn8Pz2T/xCXw/LnMqfE6fs2ZmiiONMeXn/hqY2fzOJEROJFdP6d/zbItUU6oUF/TmMvRlnxd38tXybFTnnyylhhAAAAAAAAAAAAAAAAAAAAAZgMuBhzjYtaRelLTutaf5rvZmrKnN79G2KruIp4kxEx3/AGjt/bvdHEvWuZzOLbN05lqc3TbrOsbNZj3bZ/kNFMRNNMRS62Zpt4i7dquRlMRH8TO/OeX+HLi1/s4ra99I3RNpmPm3zlrhx1zF4ic6ZuTMZ9/v6TlKPdow8gCAAAAAAAAAAAAAAAAAAAAAAAAO0M5jljWaRrqzmzM5+/LygYYAAAAAAAAAAAAAAAAAAAAAATp+6vzZimZW+G0HjsVai7aozpn5+Bp+6vzZ4st/9NaT/t/WDT91fmcWT+mtJ/2/rDDm81gZPDjEzGJWtJnTXftTos13Jyph58RoPH4ajj3aMo3tP799m/3MfTLb8He7ni+Evdx9++zf7mPplj4O93Hwl7uTX237OtaKxmY1mdI/DJ8He7YIwd6ZyiHe+6c5+XX6ngnEW47XvjQOPn/x9U/dGc/Lr9THxFvvPyDH/ojzPujOfl1+o+It95+QY/8ARHmfdGc/Lr9R8Rb7z8gx/wCiPNoN6nAAAAAAAAAAAAAAAAAJ3+TdTqfVuDvVVnx9UiS7AcXlb1ZXxIezBc4pNPdFjeptuKVo41GoMmVn/M4Xfj1Rr2ZSo2oe+V4a9jgZl2aWMzIMzIMzJS1y+TAAAAAAAAAAAAAAAAAE7/Jup1Pq3Bzqu14+qRJdgOLyt6sr4kPXgucUmnuixvUy3FK1cagGXK9Jwe/X1Rr2ZSo2oe+Rwx2OBl2cCLIACmLp8lAAAAAAAAAAAAAAAAAJ3+TdTqfVuDnVdrx9UiS7AcXlb1ZXxIevBc4pNPdFjepluKVq41AMuV6Tg9+vqjXsylRtQ98jhjscDLs4EWQAFMXT5KAAAAAAAAAAAAAAAAATv8m6nU+rcHOq7Xj6pEl2A4vK3qyviQ9eC5xSae6LG9TLcUrVxqAZcr0nB79fVGvZlKjah75HDHY4GXZwIsgAKYunyUAAAAAAAAAAAAAAAAAnf5N1Op9W4OdV2vH1SJLsBxeVvVlfEh68Fzik090WN6mW4pWrjUAy5XpOD36+qNezKVG1D3yOGOxwMuzgRZAAUxdPkoAAAAAAAAAAAAAAAABO/wAm6nU+rcHOq7Xj6pEl2A4vK3qyviQ9eC5xSae6LG9TLcUrVxqAZcr0nB79fVGvZlKjah75HDHY4GXZwIsgAKYunyUAAAAAAAAAAAAAAAAAnf5N1Op9W4OdV2vH1SJLsBxeVvVlfEh68Fzik090WN6mW4pWrjUAy5XpOD36+qNezKVG1D3yOGOxwMuzgRZAAUxdPkoAAAAAAAAAAAAAAAABO/ybqdT6twc6rtePqkSXYDi8rerK+JD14LnFJp7osb1MtxStXGoBlyvScHv19Ua9mUqNqHvkcMdjgZdnAiyAApi6fJQAAAAAAAAAAAAAAAACd/k3U6n1bg51Xa8fVIkuwHF5W9WV8SHrwXOKTT3RY3qZbilauNQDLlek4Pfr6o17MpUbUPfI4Y7HAy7OBFkABTF0+SgAAAAAAAAAAAAAAAAE7/Jup1Pq3Bzqu14+qRJdgOLyt6sr4kPXgucUmnuixvUy3FK1cagGXK9Jwe/X1Rr2ZSo2oe+Rwx2OBl2cCLIACmLp8lAAAAAAAAAAAAAAAAAJ3+TdTqfVuDnVdrx9UiS7AcXlb1ZXxIevBc4pNPdFjepluKVq41AMuV6Tg9+vqjXsylRtQ98jhjscDLs4EWQAFMXT5KAAAAAAAAAAAAAAAAATv8m6nU+rcHOq7Xj6pEl2A4vK3qyviQ9eC5xSae6LG9TLcUrVxqAZcr0nB79fVGvZlKjah75HDHY4GXZwIsgAP//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32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6332067"/>
            <a:ext cx="685800" cy="456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83198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77800" y="-1062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5539" name="Rectangle 2"/>
          <p:cNvSpPr>
            <a:spLocks noChangeArrowheads="1"/>
          </p:cNvSpPr>
          <p:nvPr/>
        </p:nvSpPr>
        <p:spPr bwMode="auto">
          <a:xfrm>
            <a:off x="976313" y="1101725"/>
            <a:ext cx="8836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License Allocation: Basic Requirements </a:t>
            </a:r>
            <a:r>
              <a:rPr lang="en-US" altLang="en-US" sz="2800"/>
              <a:t>§3.10(a)-(c)</a:t>
            </a:r>
            <a:endParaRPr lang="en-US" altLang="en-US" sz="2800" b="1"/>
          </a:p>
        </p:txBody>
      </p:sp>
      <p:sp>
        <p:nvSpPr>
          <p:cNvPr id="7" name="Rounded Rectangle 6"/>
          <p:cNvSpPr/>
          <p:nvPr/>
        </p:nvSpPr>
        <p:spPr>
          <a:xfrm>
            <a:off x="998538" y="1717675"/>
            <a:ext cx="2354262" cy="11223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altLang="en-US" sz="2400" dirty="0">
                <a:solidFill>
                  <a:schemeClr val="accent1">
                    <a:lumMod val="50000"/>
                  </a:schemeClr>
                </a:solidFill>
                <a:ea typeface="MS PGothic" pitchFamily="34" charset="-128"/>
              </a:rPr>
              <a:t>description of award/ transfer process </a:t>
            </a:r>
          </a:p>
        </p:txBody>
      </p:sp>
      <p:sp>
        <p:nvSpPr>
          <p:cNvPr id="22" name="Rounded Rectangle 21"/>
          <p:cNvSpPr/>
          <p:nvPr/>
        </p:nvSpPr>
        <p:spPr>
          <a:xfrm>
            <a:off x="2971800" y="2949575"/>
            <a:ext cx="1843088" cy="11223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recipient information</a:t>
            </a:r>
          </a:p>
        </p:txBody>
      </p:sp>
      <p:sp>
        <p:nvSpPr>
          <p:cNvPr id="24" name="Rounded Rectangle 23"/>
          <p:cNvSpPr/>
          <p:nvPr/>
        </p:nvSpPr>
        <p:spPr>
          <a:xfrm>
            <a:off x="5984875" y="1717675"/>
            <a:ext cx="2016125" cy="11223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technical and financial criteria</a:t>
            </a:r>
          </a:p>
        </p:txBody>
      </p:sp>
      <p:sp>
        <p:nvSpPr>
          <p:cNvPr id="26" name="Rounded Rectangle 25"/>
          <p:cNvSpPr/>
          <p:nvPr/>
        </p:nvSpPr>
        <p:spPr>
          <a:xfrm>
            <a:off x="3492500" y="1717675"/>
            <a:ext cx="2374900" cy="114141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list of applicants and the bid criteria</a:t>
            </a:r>
          </a:p>
        </p:txBody>
      </p:sp>
      <p:sp>
        <p:nvSpPr>
          <p:cNvPr id="65544" name="Rectangle 26"/>
          <p:cNvSpPr>
            <a:spLocks noChangeArrowheads="1"/>
          </p:cNvSpPr>
          <p:nvPr/>
        </p:nvSpPr>
        <p:spPr bwMode="auto">
          <a:xfrm>
            <a:off x="976313" y="4321175"/>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License Allocation: RWI Recommendations</a:t>
            </a:r>
          </a:p>
        </p:txBody>
      </p:sp>
      <p:sp>
        <p:nvSpPr>
          <p:cNvPr id="28" name="Rounded Rectangle 27"/>
          <p:cNvSpPr/>
          <p:nvPr/>
        </p:nvSpPr>
        <p:spPr>
          <a:xfrm>
            <a:off x="4938713" y="2962275"/>
            <a:ext cx="1995487" cy="1122363"/>
          </a:xfrm>
          <a:prstGeom prst="roundRect">
            <a:avLst/>
          </a:prstGeom>
          <a:solidFill>
            <a:schemeClr val="accent5">
              <a:lumMod val="75000"/>
              <a:alpha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rgbClr val="FFFFFF"/>
                </a:solidFill>
              </a:rPr>
              <a:t>*efficiency &amp; effectiveness</a:t>
            </a:r>
          </a:p>
        </p:txBody>
      </p:sp>
      <p:sp>
        <p:nvSpPr>
          <p:cNvPr id="31" name="Rounded Rectangle 30"/>
          <p:cNvSpPr/>
          <p:nvPr/>
        </p:nvSpPr>
        <p:spPr>
          <a:xfrm>
            <a:off x="998538" y="4953000"/>
            <a:ext cx="1828800" cy="11430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reasons for refusal </a:t>
            </a:r>
          </a:p>
        </p:txBody>
      </p:sp>
      <p:sp>
        <p:nvSpPr>
          <p:cNvPr id="32" name="Rounded Rectangle 31"/>
          <p:cNvSpPr/>
          <p:nvPr/>
        </p:nvSpPr>
        <p:spPr>
          <a:xfrm>
            <a:off x="2971800" y="4953000"/>
            <a:ext cx="1905000" cy="11430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conflicts arising out of bids</a:t>
            </a:r>
          </a:p>
        </p:txBody>
      </p:sp>
      <p:sp>
        <p:nvSpPr>
          <p:cNvPr id="25" name="Rounded Rectangle 24"/>
          <p:cNvSpPr/>
          <p:nvPr/>
        </p:nvSpPr>
        <p:spPr>
          <a:xfrm>
            <a:off x="990600" y="2949575"/>
            <a:ext cx="1843088" cy="1122363"/>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non-trivial deviations </a:t>
            </a:r>
          </a:p>
        </p:txBody>
      </p:sp>
      <p:sp>
        <p:nvSpPr>
          <p:cNvPr id="29" name="Rounded Rectangle 28"/>
          <p:cNvSpPr/>
          <p:nvPr/>
        </p:nvSpPr>
        <p:spPr>
          <a:xfrm>
            <a:off x="4953000" y="4953000"/>
            <a:ext cx="1905000" cy="11430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key terms of winning bid</a:t>
            </a:r>
          </a:p>
        </p:txBody>
      </p:sp>
      <p:sp>
        <p:nvSpPr>
          <p:cNvPr id="30" name="Rounded Rectangle 29"/>
          <p:cNvSpPr/>
          <p:nvPr/>
        </p:nvSpPr>
        <p:spPr>
          <a:xfrm>
            <a:off x="6934200" y="4953000"/>
            <a:ext cx="1905000" cy="11430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Special conditions</a:t>
            </a:r>
          </a:p>
        </p:txBody>
      </p:sp>
      <p:grpSp>
        <p:nvGrpSpPr>
          <p:cNvPr id="65551" name="Group 20"/>
          <p:cNvGrpSpPr>
            <a:grpSpLocks/>
          </p:cNvGrpSpPr>
          <p:nvPr/>
        </p:nvGrpSpPr>
        <p:grpSpPr bwMode="auto">
          <a:xfrm>
            <a:off x="-9525" y="0"/>
            <a:ext cx="2752725" cy="2847975"/>
            <a:chOff x="1649131" y="95466"/>
            <a:chExt cx="3989668" cy="5005184"/>
          </a:xfrm>
        </p:grpSpPr>
        <p:grpSp>
          <p:nvGrpSpPr>
            <p:cNvPr id="65555" name="Group 22"/>
            <p:cNvGrpSpPr>
              <a:grpSpLocks/>
            </p:cNvGrpSpPr>
            <p:nvPr/>
          </p:nvGrpSpPr>
          <p:grpSpPr bwMode="auto">
            <a:xfrm>
              <a:off x="1902101" y="981291"/>
              <a:ext cx="2351881" cy="2099252"/>
              <a:chOff x="1902102" y="1743075"/>
              <a:chExt cx="2351881" cy="2099252"/>
            </a:xfrm>
          </p:grpSpPr>
          <p:sp>
            <p:nvSpPr>
              <p:cNvPr id="35" name="Bent Arrow 34"/>
              <p:cNvSpPr/>
              <p:nvPr/>
            </p:nvSpPr>
            <p:spPr>
              <a:xfrm>
                <a:off x="1902225" y="1744456"/>
                <a:ext cx="2351465"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65559" name="Picture 35"/>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7"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65556"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133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7"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5552" name="Group 41"/>
          <p:cNvGrpSpPr>
            <a:grpSpLocks/>
          </p:cNvGrpSpPr>
          <p:nvPr/>
        </p:nvGrpSpPr>
        <p:grpSpPr bwMode="auto">
          <a:xfrm>
            <a:off x="7970838" y="207963"/>
            <a:ext cx="800100" cy="757237"/>
            <a:chOff x="1925638" y="2803525"/>
            <a:chExt cx="800100" cy="757238"/>
          </a:xfrm>
        </p:grpSpPr>
        <p:sp>
          <p:nvSpPr>
            <p:cNvPr id="44" name="Hexagon 43"/>
            <p:cNvSpPr/>
            <p:nvPr/>
          </p:nvSpPr>
          <p:spPr>
            <a:xfrm rot="9105493">
              <a:off x="1925638" y="2803525"/>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65554" name="TextBox 4"/>
            <p:cNvSpPr txBox="1">
              <a:spLocks noChangeArrowheads="1"/>
            </p:cNvSpPr>
            <p:nvPr/>
          </p:nvSpPr>
          <p:spPr bwMode="auto">
            <a:xfrm>
              <a:off x="2057400" y="2971800"/>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sz="2000">
                  <a:solidFill>
                    <a:schemeClr val="bg1"/>
                  </a:solidFill>
                  <a:latin typeface="Gill Sans MT" pitchFamily="34" charset="0"/>
                </a:rPr>
                <a:t>AR</a:t>
              </a:r>
            </a:p>
          </p:txBody>
        </p:sp>
      </p:grpSp>
    </p:spTree>
    <p:extLst>
      <p:ext uri="{BB962C8B-B14F-4D97-AF65-F5344CB8AC3E}">
        <p14:creationId xmlns:p14="http://schemas.microsoft.com/office/powerpoint/2010/main" val="330498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77800" y="-1062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3731" name="Rectangle 2"/>
          <p:cNvSpPr>
            <a:spLocks noChangeArrowheads="1"/>
          </p:cNvSpPr>
          <p:nvPr/>
        </p:nvSpPr>
        <p:spPr bwMode="auto">
          <a:xfrm>
            <a:off x="781050" y="1000125"/>
            <a:ext cx="88360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Beneficial Ownership: Basic Requirements </a:t>
            </a:r>
            <a:r>
              <a:rPr lang="en-US" altLang="en-US" sz="2800"/>
              <a:t>§3.11(a-b)</a:t>
            </a:r>
            <a:r>
              <a:rPr lang="en-US" altLang="en-US" sz="2800" b="1"/>
              <a:t> </a:t>
            </a:r>
            <a:r>
              <a:rPr lang="en-US" altLang="en-US" sz="2800"/>
              <a:t>&amp; §3.6(c)</a:t>
            </a:r>
          </a:p>
        </p:txBody>
      </p:sp>
      <p:sp>
        <p:nvSpPr>
          <p:cNvPr id="7" name="Rounded Rectangle 6"/>
          <p:cNvSpPr/>
          <p:nvPr/>
        </p:nvSpPr>
        <p:spPr>
          <a:xfrm>
            <a:off x="976313" y="1908175"/>
            <a:ext cx="1766887"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eaLnBrk="0" hangingPunct="0">
              <a:defRPr sz="2400">
                <a:solidFill>
                  <a:schemeClr val="tx1"/>
                </a:solidFill>
                <a:latin typeface="Calibri" pitchFamily="34" charset="0"/>
                <a:ea typeface="MS PGothic" pitchFamily="34" charset="-128"/>
              </a:defRPr>
            </a:lvl1pPr>
            <a:lvl2pPr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marL="0" lvl="1" algn="ctr" eaLnBrk="1" hangingPunct="1">
              <a:defRPr/>
            </a:pPr>
            <a:r>
              <a:rPr lang="en-US" altLang="en-US" sz="2000" dirty="0" smtClean="0">
                <a:solidFill>
                  <a:srgbClr val="254061"/>
                </a:solidFill>
              </a:rPr>
              <a:t>Gov’t, SOEs and their subsidiaries</a:t>
            </a:r>
          </a:p>
        </p:txBody>
      </p:sp>
      <p:sp>
        <p:nvSpPr>
          <p:cNvPr id="73733" name="Rectangle 26"/>
          <p:cNvSpPr>
            <a:spLocks noChangeArrowheads="1"/>
          </p:cNvSpPr>
          <p:nvPr/>
        </p:nvSpPr>
        <p:spPr bwMode="auto">
          <a:xfrm>
            <a:off x="976313" y="3352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Beneficial Ownership:  RWI Recommendations</a:t>
            </a:r>
          </a:p>
        </p:txBody>
      </p:sp>
      <p:sp>
        <p:nvSpPr>
          <p:cNvPr id="28" name="Rounded Rectangle 27"/>
          <p:cNvSpPr/>
          <p:nvPr/>
        </p:nvSpPr>
        <p:spPr>
          <a:xfrm>
            <a:off x="7467600" y="1908175"/>
            <a:ext cx="1614488" cy="990600"/>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FFFFFF"/>
                </a:solidFill>
              </a:rPr>
              <a:t>*publicly available register </a:t>
            </a:r>
          </a:p>
        </p:txBody>
      </p:sp>
      <p:sp>
        <p:nvSpPr>
          <p:cNvPr id="31" name="Rounded Rectangle 30"/>
          <p:cNvSpPr/>
          <p:nvPr/>
        </p:nvSpPr>
        <p:spPr>
          <a:xfrm>
            <a:off x="990600" y="3810000"/>
            <a:ext cx="2011363"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legal ownership and control</a:t>
            </a:r>
          </a:p>
        </p:txBody>
      </p:sp>
      <p:sp>
        <p:nvSpPr>
          <p:cNvPr id="32" name="Rounded Rectangle 31"/>
          <p:cNvSpPr/>
          <p:nvPr/>
        </p:nvSpPr>
        <p:spPr>
          <a:xfrm>
            <a:off x="3200400" y="3810000"/>
            <a:ext cx="2859088"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company name, proof of incorporation, address </a:t>
            </a:r>
          </a:p>
        </p:txBody>
      </p:sp>
      <p:sp>
        <p:nvSpPr>
          <p:cNvPr id="29" name="Rounded Rectangle 28"/>
          <p:cNvSpPr/>
          <p:nvPr/>
        </p:nvSpPr>
        <p:spPr>
          <a:xfrm>
            <a:off x="6242050" y="3810000"/>
            <a:ext cx="1682750"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legal form and status</a:t>
            </a:r>
          </a:p>
        </p:txBody>
      </p:sp>
      <p:sp>
        <p:nvSpPr>
          <p:cNvPr id="30" name="Rounded Rectangle 29"/>
          <p:cNvSpPr/>
          <p:nvPr/>
        </p:nvSpPr>
        <p:spPr>
          <a:xfrm>
            <a:off x="990600" y="4984750"/>
            <a:ext cx="2011363"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shareholder register &gt;5% share</a:t>
            </a:r>
          </a:p>
        </p:txBody>
      </p:sp>
      <p:sp>
        <p:nvSpPr>
          <p:cNvPr id="21" name="Rounded Rectangle 20"/>
          <p:cNvSpPr/>
          <p:nvPr/>
        </p:nvSpPr>
        <p:spPr>
          <a:xfrm>
            <a:off x="5486400" y="1908175"/>
            <a:ext cx="1862138" cy="990600"/>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FFFFFF"/>
                </a:solidFill>
              </a:rPr>
              <a:t>*identity and the level of ownership</a:t>
            </a:r>
          </a:p>
        </p:txBody>
      </p:sp>
      <p:sp>
        <p:nvSpPr>
          <p:cNvPr id="23" name="Rounded Rectangle 22"/>
          <p:cNvSpPr/>
          <p:nvPr/>
        </p:nvSpPr>
        <p:spPr>
          <a:xfrm>
            <a:off x="2878138" y="1905000"/>
            <a:ext cx="2455862" cy="990600"/>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FFFFFF"/>
                </a:solidFill>
              </a:rPr>
              <a:t>*entities that bid for, operate or invest in extractive assets</a:t>
            </a:r>
          </a:p>
        </p:txBody>
      </p:sp>
      <p:sp>
        <p:nvSpPr>
          <p:cNvPr id="33" name="Rounded Rectangle 32"/>
          <p:cNvSpPr/>
          <p:nvPr/>
        </p:nvSpPr>
        <p:spPr>
          <a:xfrm>
            <a:off x="3200400" y="4981575"/>
            <a:ext cx="1828800"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Politically Exposed Persons</a:t>
            </a:r>
          </a:p>
        </p:txBody>
      </p:sp>
      <p:grpSp>
        <p:nvGrpSpPr>
          <p:cNvPr id="73742" name="Group 19"/>
          <p:cNvGrpSpPr>
            <a:grpSpLocks/>
          </p:cNvGrpSpPr>
          <p:nvPr/>
        </p:nvGrpSpPr>
        <p:grpSpPr bwMode="auto">
          <a:xfrm>
            <a:off x="0" y="-3175"/>
            <a:ext cx="2763838" cy="2746375"/>
            <a:chOff x="1649131" y="274164"/>
            <a:chExt cx="4007522" cy="4826486"/>
          </a:xfrm>
        </p:grpSpPr>
        <p:grpSp>
          <p:nvGrpSpPr>
            <p:cNvPr id="73745" name="Group 21"/>
            <p:cNvGrpSpPr>
              <a:grpSpLocks/>
            </p:cNvGrpSpPr>
            <p:nvPr/>
          </p:nvGrpSpPr>
          <p:grpSpPr bwMode="auto">
            <a:xfrm>
              <a:off x="1874294" y="981291"/>
              <a:ext cx="2379688" cy="2099252"/>
              <a:chOff x="1874295" y="1743075"/>
              <a:chExt cx="2379688" cy="2099252"/>
            </a:xfrm>
          </p:grpSpPr>
          <p:sp>
            <p:nvSpPr>
              <p:cNvPr id="26" name="Bent Arrow 25"/>
              <p:cNvSpPr/>
              <p:nvPr/>
            </p:nvSpPr>
            <p:spPr>
              <a:xfrm>
                <a:off x="1902336" y="1741787"/>
                <a:ext cx="2352491" cy="2100776"/>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73749" name="Picture 3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1874295" y="2067838"/>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73746"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23053" y="274164"/>
              <a:ext cx="2133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7"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44" name="Hexagon 43"/>
          <p:cNvSpPr/>
          <p:nvPr/>
        </p:nvSpPr>
        <p:spPr>
          <a:xfrm rot="9105493">
            <a:off x="7772400" y="250825"/>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73744" name="TextBox 4"/>
          <p:cNvSpPr txBox="1">
            <a:spLocks noChangeArrowheads="1"/>
          </p:cNvSpPr>
          <p:nvPr/>
        </p:nvSpPr>
        <p:spPr bwMode="auto">
          <a:xfrm>
            <a:off x="7904163" y="419100"/>
            <a:ext cx="55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sz="2000">
                <a:solidFill>
                  <a:schemeClr val="bg1"/>
                </a:solidFill>
                <a:latin typeface="Gill Sans MT" pitchFamily="34" charset="0"/>
              </a:rPr>
              <a:t>AR</a:t>
            </a:r>
          </a:p>
        </p:txBody>
      </p:sp>
    </p:spTree>
    <p:extLst>
      <p:ext uri="{BB962C8B-B14F-4D97-AF65-F5344CB8AC3E}">
        <p14:creationId xmlns:p14="http://schemas.microsoft.com/office/powerpoint/2010/main" val="610953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Group 17"/>
          <p:cNvGrpSpPr>
            <a:grpSpLocks/>
          </p:cNvGrpSpPr>
          <p:nvPr/>
        </p:nvGrpSpPr>
        <p:grpSpPr bwMode="auto">
          <a:xfrm>
            <a:off x="0" y="0"/>
            <a:ext cx="1800225" cy="2314575"/>
            <a:chOff x="1649131" y="95466"/>
            <a:chExt cx="3989668" cy="5005184"/>
          </a:xfrm>
        </p:grpSpPr>
        <p:grpSp>
          <p:nvGrpSpPr>
            <p:cNvPr id="77842" name="Group 18"/>
            <p:cNvGrpSpPr>
              <a:grpSpLocks/>
            </p:cNvGrpSpPr>
            <p:nvPr/>
          </p:nvGrpSpPr>
          <p:grpSpPr bwMode="auto">
            <a:xfrm>
              <a:off x="1902101" y="981291"/>
              <a:ext cx="2351881" cy="2099252"/>
              <a:chOff x="1902102" y="1743075"/>
              <a:chExt cx="2351881" cy="2099252"/>
            </a:xfrm>
          </p:grpSpPr>
          <p:sp>
            <p:nvSpPr>
              <p:cNvPr id="22" name="Bent Arrow 21"/>
              <p:cNvSpPr/>
              <p:nvPr/>
            </p:nvSpPr>
            <p:spPr>
              <a:xfrm>
                <a:off x="1902443" y="1742941"/>
                <a:ext cx="2350175" cy="2100941"/>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77846" name="Picture 2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7"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77843"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133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44"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77827"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77800" y="-1062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7828" name="Rectangle 2"/>
          <p:cNvSpPr>
            <a:spLocks noChangeArrowheads="1"/>
          </p:cNvSpPr>
          <p:nvPr/>
        </p:nvSpPr>
        <p:spPr bwMode="auto">
          <a:xfrm>
            <a:off x="1828800" y="304800"/>
            <a:ext cx="8362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400" b="1"/>
              <a:t>Contract/License Disclosure: Requirements §3.12</a:t>
            </a:r>
          </a:p>
        </p:txBody>
      </p:sp>
      <p:sp>
        <p:nvSpPr>
          <p:cNvPr id="77829" name="Rectangle 26"/>
          <p:cNvSpPr>
            <a:spLocks noChangeArrowheads="1"/>
          </p:cNvSpPr>
          <p:nvPr/>
        </p:nvSpPr>
        <p:spPr bwMode="auto">
          <a:xfrm>
            <a:off x="1524000" y="3657600"/>
            <a:ext cx="8836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400" b="1"/>
              <a:t>Contract/License Disclosure: RWI Recommendations</a:t>
            </a:r>
          </a:p>
        </p:txBody>
      </p:sp>
      <p:sp>
        <p:nvSpPr>
          <p:cNvPr id="31" name="Rounded Rectangle 30"/>
          <p:cNvSpPr/>
          <p:nvPr/>
        </p:nvSpPr>
        <p:spPr>
          <a:xfrm>
            <a:off x="1050925" y="4065588"/>
            <a:ext cx="1889125" cy="11811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exploration &amp; exploitation </a:t>
            </a:r>
          </a:p>
        </p:txBody>
      </p:sp>
      <p:sp>
        <p:nvSpPr>
          <p:cNvPr id="32" name="Rounded Rectangle 31"/>
          <p:cNvSpPr/>
          <p:nvPr/>
        </p:nvSpPr>
        <p:spPr>
          <a:xfrm>
            <a:off x="3073400" y="4065588"/>
            <a:ext cx="1970088" cy="11811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un-redacted</a:t>
            </a:r>
          </a:p>
        </p:txBody>
      </p:sp>
      <p:sp>
        <p:nvSpPr>
          <p:cNvPr id="29" name="Rounded Rectangle 28"/>
          <p:cNvSpPr/>
          <p:nvPr/>
        </p:nvSpPr>
        <p:spPr>
          <a:xfrm>
            <a:off x="5207000" y="4076700"/>
            <a:ext cx="1970088" cy="11811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active contracts &amp; new contracts</a:t>
            </a:r>
          </a:p>
        </p:txBody>
      </p:sp>
      <p:sp>
        <p:nvSpPr>
          <p:cNvPr id="30" name="Rounded Rectangle 29"/>
          <p:cNvSpPr/>
          <p:nvPr/>
        </p:nvSpPr>
        <p:spPr>
          <a:xfrm>
            <a:off x="1016000" y="5360988"/>
            <a:ext cx="2259013" cy="10668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public education &amp; dialogue strategies </a:t>
            </a:r>
          </a:p>
        </p:txBody>
      </p:sp>
      <p:sp>
        <p:nvSpPr>
          <p:cNvPr id="23" name="Rounded Rectangle 22"/>
          <p:cNvSpPr/>
          <p:nvPr/>
        </p:nvSpPr>
        <p:spPr>
          <a:xfrm>
            <a:off x="457200" y="2438400"/>
            <a:ext cx="3048000" cy="1219200"/>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bg1"/>
                </a:solidFill>
              </a:rPr>
              <a:t>* publicly disclose all exploitation contracts and licenses </a:t>
            </a:r>
          </a:p>
        </p:txBody>
      </p:sp>
      <p:sp>
        <p:nvSpPr>
          <p:cNvPr id="33" name="Rounded Rectangle 32"/>
          <p:cNvSpPr/>
          <p:nvPr/>
        </p:nvSpPr>
        <p:spPr>
          <a:xfrm>
            <a:off x="3378200" y="5360988"/>
            <a:ext cx="2667000" cy="10668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online, free of charge &amp; anonymous to search </a:t>
            </a:r>
          </a:p>
        </p:txBody>
      </p:sp>
      <p:grpSp>
        <p:nvGrpSpPr>
          <p:cNvPr id="77836" name="Group 24"/>
          <p:cNvGrpSpPr>
            <a:grpSpLocks/>
          </p:cNvGrpSpPr>
          <p:nvPr/>
        </p:nvGrpSpPr>
        <p:grpSpPr bwMode="auto">
          <a:xfrm>
            <a:off x="8218488" y="144463"/>
            <a:ext cx="800100" cy="757237"/>
            <a:chOff x="5855802" y="14010"/>
            <a:chExt cx="800100" cy="757238"/>
          </a:xfrm>
        </p:grpSpPr>
        <p:sp>
          <p:nvSpPr>
            <p:cNvPr id="26" name="Hexagon 25"/>
            <p:cNvSpPr/>
            <p:nvPr/>
          </p:nvSpPr>
          <p:spPr>
            <a:xfrm rot="9105493">
              <a:off x="5855802" y="14010"/>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77841" name="TextBox 4"/>
            <p:cNvSpPr txBox="1">
              <a:spLocks noChangeArrowheads="1"/>
            </p:cNvSpPr>
            <p:nvPr/>
          </p:nvSpPr>
          <p:spPr bwMode="auto">
            <a:xfrm>
              <a:off x="5987564" y="145709"/>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sz="2000">
                  <a:solidFill>
                    <a:schemeClr val="bg1"/>
                  </a:solidFill>
                  <a:latin typeface="Gill Sans MT" pitchFamily="34" charset="0"/>
                </a:rPr>
                <a:t>AR</a:t>
              </a:r>
            </a:p>
          </p:txBody>
        </p:sp>
      </p:grpSp>
      <p:sp>
        <p:nvSpPr>
          <p:cNvPr id="7" name="Rounded Rectangle 6"/>
          <p:cNvSpPr/>
          <p:nvPr/>
        </p:nvSpPr>
        <p:spPr>
          <a:xfrm>
            <a:off x="457200" y="1066800"/>
            <a:ext cx="2971800" cy="12954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eaLnBrk="0" hangingPunct="0">
              <a:defRPr sz="2400">
                <a:solidFill>
                  <a:schemeClr val="tx1"/>
                </a:solidFill>
                <a:latin typeface="Calibri" pitchFamily="34" charset="0"/>
                <a:ea typeface="MS PGothic" pitchFamily="34" charset="-128"/>
              </a:defRPr>
            </a:lvl1pPr>
            <a:lvl2pPr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marL="0" lvl="1" algn="ctr" eaLnBrk="1" hangingPunct="1">
              <a:defRPr/>
            </a:pPr>
            <a:r>
              <a:rPr lang="en-US" altLang="en-US" sz="2000" dirty="0" smtClean="0">
                <a:solidFill>
                  <a:srgbClr val="10253F"/>
                </a:solidFill>
              </a:rPr>
              <a:t>Gov’t policy on contract/license disclosure for exploration &amp; exploitation</a:t>
            </a:r>
          </a:p>
        </p:txBody>
      </p:sp>
      <p:sp>
        <p:nvSpPr>
          <p:cNvPr id="34" name="Rounded Rectangle 33"/>
          <p:cNvSpPr/>
          <p:nvPr/>
        </p:nvSpPr>
        <p:spPr>
          <a:xfrm>
            <a:off x="3505200" y="1066800"/>
            <a:ext cx="2590800" cy="12954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fontAlgn="auto">
              <a:spcBef>
                <a:spcPts val="0"/>
              </a:spcBef>
              <a:spcAft>
                <a:spcPts val="0"/>
              </a:spcAft>
              <a:defRPr/>
            </a:pPr>
            <a:r>
              <a:rPr lang="en-US" altLang="en-US" sz="2000" dirty="0">
                <a:solidFill>
                  <a:schemeClr val="tx2">
                    <a:lumMod val="50000"/>
                  </a:schemeClr>
                </a:solidFill>
                <a:ea typeface="MS PGothic" pitchFamily="34" charset="-128"/>
              </a:rPr>
              <a:t>Legal provisions, actual disclosure practices &amp; planned reforms</a:t>
            </a:r>
          </a:p>
        </p:txBody>
      </p:sp>
      <p:sp>
        <p:nvSpPr>
          <p:cNvPr id="35" name="Rounded Rectangle 34"/>
          <p:cNvSpPr/>
          <p:nvPr/>
        </p:nvSpPr>
        <p:spPr>
          <a:xfrm>
            <a:off x="6172200" y="1066800"/>
            <a:ext cx="2936875" cy="12954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fontAlgn="auto">
              <a:spcBef>
                <a:spcPts val="0"/>
              </a:spcBef>
              <a:spcAft>
                <a:spcPts val="0"/>
              </a:spcAft>
              <a:defRPr/>
            </a:pPr>
            <a:r>
              <a:rPr lang="en-US" altLang="en-US" sz="2000" dirty="0">
                <a:solidFill>
                  <a:schemeClr val="tx2">
                    <a:lumMod val="50000"/>
                  </a:schemeClr>
                </a:solidFill>
                <a:ea typeface="MS PGothic" pitchFamily="34" charset="-128"/>
              </a:rPr>
              <a:t>Overview publicly available contracts/licenses &amp; reference/ link </a:t>
            </a:r>
          </a:p>
        </p:txBody>
      </p:sp>
    </p:spTree>
    <p:extLst>
      <p:ext uri="{BB962C8B-B14F-4D97-AF65-F5344CB8AC3E}">
        <p14:creationId xmlns:p14="http://schemas.microsoft.com/office/powerpoint/2010/main" val="85586419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7162800" y="4670425"/>
            <a:ext cx="1954213" cy="1406525"/>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84995" name="Picture 5"/>
          <p:cNvPicPr>
            <a:picLocks noChangeAspect="1" noChangeArrowheads="1"/>
          </p:cNvPicPr>
          <p:nvPr/>
        </p:nvPicPr>
        <p:blipFill>
          <a:blip r:embed="rId4">
            <a:extLst>
              <a:ext uri="{28A0092B-C50C-407E-A947-70E740481C1C}">
                <a14:useLocalDpi xmlns:a14="http://schemas.microsoft.com/office/drawing/2010/main" val="0"/>
              </a:ext>
            </a:extLst>
          </a:blip>
          <a:srcRect l="20181" t="6760" r="23215" b="65144"/>
          <a:stretch>
            <a:fillRect/>
          </a:stretch>
        </p:blipFill>
        <p:spPr bwMode="auto">
          <a:xfrm>
            <a:off x="2971800" y="222250"/>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84997" name="Picture 6" descr="115076-magic-marker-icon-business-oil-well">
            <a:hlinkClick r:id="" action="ppaction://noaction">
              <a:snd r:embed="rId5" name="applause.wav"/>
            </a:hlinkClick>
          </p:cNvPr>
          <p:cNvPicPr>
            <a:picLocks noChangeAspect="1" noChangeArrowheads="1"/>
          </p:cNvPicPr>
          <p:nvPr/>
        </p:nvPicPr>
        <p:blipFill>
          <a:blip r:embed="rId6">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 name="TextBox 8"/>
          <p:cNvSpPr txBox="1">
            <a:spLocks noChangeArrowheads="1"/>
          </p:cNvSpPr>
          <p:nvPr/>
        </p:nvSpPr>
        <p:spPr bwMode="auto">
          <a:xfrm>
            <a:off x="3190875" y="4024313"/>
            <a:ext cx="4800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fontAlgn="auto" hangingPunct="1">
              <a:spcBef>
                <a:spcPts val="0"/>
              </a:spcBef>
              <a:spcAft>
                <a:spcPts val="0"/>
              </a:spcAft>
              <a:defRPr/>
            </a:pPr>
            <a:r>
              <a:rPr lang="en-US" sz="3600" b="1" dirty="0" smtClean="0">
                <a:solidFill>
                  <a:schemeClr val="tx1">
                    <a:lumMod val="65000"/>
                    <a:lumOff val="35000"/>
                  </a:schemeClr>
                </a:solidFill>
                <a:latin typeface="+mj-lt"/>
                <a:cs typeface="Gill Sans MT"/>
              </a:rPr>
              <a:t>Production Data</a:t>
            </a:r>
            <a:endParaRPr lang="en-US" sz="3600" b="1" dirty="0">
              <a:solidFill>
                <a:schemeClr val="tx1">
                  <a:lumMod val="65000"/>
                  <a:lumOff val="35000"/>
                </a:schemeClr>
              </a:solidFill>
              <a:latin typeface="+mj-lt"/>
              <a:cs typeface="Gill Sans MT"/>
            </a:endParaRPr>
          </a:p>
        </p:txBody>
      </p:sp>
      <p:sp>
        <p:nvSpPr>
          <p:cNvPr id="17" name="Hexagon 16"/>
          <p:cNvSpPr/>
          <p:nvPr/>
        </p:nvSpPr>
        <p:spPr>
          <a:xfrm rot="9105493">
            <a:off x="2449513" y="4008438"/>
            <a:ext cx="800100" cy="757237"/>
          </a:xfrm>
          <a:prstGeom prst="hexagon">
            <a:avLst/>
          </a:prstGeom>
          <a:solidFill>
            <a:srgbClr val="2AA4A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latin typeface="+mj-lt"/>
            </a:endParaRPr>
          </a:p>
        </p:txBody>
      </p:sp>
      <p:sp>
        <p:nvSpPr>
          <p:cNvPr id="22" name="TextBox 4"/>
          <p:cNvSpPr txBox="1">
            <a:spLocks noChangeArrowheads="1"/>
          </p:cNvSpPr>
          <p:nvPr/>
        </p:nvSpPr>
        <p:spPr bwMode="auto">
          <a:xfrm>
            <a:off x="2581275" y="4176713"/>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PD</a:t>
            </a:r>
          </a:p>
        </p:txBody>
      </p:sp>
      <p:grpSp>
        <p:nvGrpSpPr>
          <p:cNvPr id="85002" name="Group 22"/>
          <p:cNvGrpSpPr>
            <a:grpSpLocks/>
          </p:cNvGrpSpPr>
          <p:nvPr/>
        </p:nvGrpSpPr>
        <p:grpSpPr bwMode="auto">
          <a:xfrm>
            <a:off x="854075" y="2249488"/>
            <a:ext cx="1450975" cy="1130300"/>
            <a:chOff x="1800180" y="3176500"/>
            <a:chExt cx="1087317" cy="856321"/>
          </a:xfrm>
        </p:grpSpPr>
        <p:pic>
          <p:nvPicPr>
            <p:cNvPr id="29" name="Picture 14" descr="http://vector.me/files/images/1/6/165709/coal_mine_clip_art.jpg"/>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3269" y="3195918"/>
              <a:ext cx="999161" cy="773925"/>
            </a:xfrm>
            <a:prstGeom prst="rect">
              <a:avLst/>
            </a:prstGeom>
            <a:noFill/>
            <a:extLst>
              <a:ext uri="{909E8E84-426E-40DD-AFC4-6F175D3DCCD1}">
                <a14:hiddenFill xmlns:a14="http://schemas.microsoft.com/office/drawing/2010/main">
                  <a:solidFill>
                    <a:srgbClr val="FFFFFF"/>
                  </a:solidFill>
                </a14:hiddenFill>
              </a:ext>
            </a:extLst>
          </p:spPr>
        </p:pic>
        <p:sp>
          <p:nvSpPr>
            <p:cNvPr id="31" name="Rounded Rectangle 30"/>
            <p:cNvSpPr/>
            <p:nvPr/>
          </p:nvSpPr>
          <p:spPr>
            <a:xfrm>
              <a:off x="1800180" y="3176500"/>
              <a:ext cx="1087317" cy="856321"/>
            </a:xfrm>
            <a:prstGeom prst="roundRect">
              <a:avLst/>
            </a:prstGeom>
            <a:solidFill>
              <a:srgbClr val="00F0C8">
                <a:alpha val="42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Tree>
    <p:extLst>
      <p:ext uri="{BB962C8B-B14F-4D97-AF65-F5344CB8AC3E}">
        <p14:creationId xmlns:p14="http://schemas.microsoft.com/office/powerpoint/2010/main" val="314522643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pPr fontAlgn="auto">
              <a:spcBef>
                <a:spcPts val="0"/>
              </a:spcBef>
              <a:spcAft>
                <a:spcPts val="0"/>
              </a:spcAft>
              <a:defRPr/>
            </a:pPr>
            <a:endParaRPr lang="en-US" altLang="en-US" dirty="0">
              <a:latin typeface="+mj-lt"/>
              <a:ea typeface="+mn-ea"/>
            </a:endParaRPr>
          </a:p>
        </p:txBody>
      </p:sp>
      <p:sp>
        <p:nvSpPr>
          <p:cNvPr id="12" name="Rectangle 11"/>
          <p:cNvSpPr/>
          <p:nvPr/>
        </p:nvSpPr>
        <p:spPr>
          <a:xfrm>
            <a:off x="838200" y="2133600"/>
            <a:ext cx="7391400" cy="3970338"/>
          </a:xfrm>
          <a:prstGeom prst="rect">
            <a:avLst/>
          </a:prstGeom>
        </p:spPr>
        <p:txBody>
          <a:bodyPr lIns="91429" tIns="45714" rIns="91429" bIns="45714">
            <a:spAutoFit/>
          </a:bodyPr>
          <a:lstStyle/>
          <a:p>
            <a:pPr fontAlgn="auto">
              <a:spcBef>
                <a:spcPts val="0"/>
              </a:spcBef>
              <a:spcAft>
                <a:spcPts val="0"/>
              </a:spcAft>
              <a:defRPr/>
            </a:pPr>
            <a:r>
              <a:rPr lang="en-US" sz="2400" dirty="0">
                <a:solidFill>
                  <a:srgbClr val="595959"/>
                </a:solidFill>
                <a:latin typeface="+mj-lt"/>
                <a:ea typeface="MS PGothic" charset="0"/>
                <a:cs typeface="Gill Sans MT"/>
              </a:rPr>
              <a:t>Production volumes and values can be an important factor in the level of government take that countries receive from extraction. Lack of information on production can result in underpayment.</a:t>
            </a:r>
          </a:p>
          <a:p>
            <a:pPr fontAlgn="auto">
              <a:spcBef>
                <a:spcPts val="0"/>
              </a:spcBef>
              <a:spcAft>
                <a:spcPts val="0"/>
              </a:spcAft>
              <a:defRPr/>
            </a:pPr>
            <a:endParaRPr lang="en-US" sz="2400" b="1" dirty="0">
              <a:solidFill>
                <a:srgbClr val="595959"/>
              </a:solidFill>
              <a:latin typeface="+mj-lt"/>
              <a:ea typeface="MS PGothic" charset="0"/>
              <a:cs typeface="Gill Sans MT"/>
            </a:endParaRPr>
          </a:p>
          <a:p>
            <a:pPr fontAlgn="auto">
              <a:spcBef>
                <a:spcPts val="0"/>
              </a:spcBef>
              <a:spcAft>
                <a:spcPts val="0"/>
              </a:spcAft>
              <a:defRPr/>
            </a:pPr>
            <a:endParaRPr lang="en-US" sz="2400" b="1" dirty="0">
              <a:solidFill>
                <a:srgbClr val="595959"/>
              </a:solidFill>
              <a:latin typeface="+mj-lt"/>
              <a:ea typeface="MS PGothic" charset="0"/>
              <a:cs typeface="Gill Sans MT"/>
            </a:endParaRPr>
          </a:p>
          <a:p>
            <a:pPr fontAlgn="auto">
              <a:spcBef>
                <a:spcPts val="0"/>
              </a:spcBef>
              <a:spcAft>
                <a:spcPts val="0"/>
              </a:spcAft>
              <a:defRPr/>
            </a:pPr>
            <a:r>
              <a:rPr lang="en-US" sz="2400" dirty="0">
                <a:solidFill>
                  <a:srgbClr val="595959"/>
                </a:solidFill>
                <a:latin typeface="+mj-lt"/>
                <a:ea typeface="MS PGothic" charset="0"/>
                <a:cs typeface="Gill Sans MT"/>
              </a:rPr>
              <a:t>Governance challenges related to production include:</a:t>
            </a:r>
          </a:p>
          <a:p>
            <a:pPr marL="285750" indent="-285750" fontAlgn="auto">
              <a:spcBef>
                <a:spcPts val="0"/>
              </a:spcBef>
              <a:spcAft>
                <a:spcPts val="0"/>
              </a:spcAft>
              <a:buFont typeface="Wingdings" charset="2"/>
              <a:buChar char="§"/>
              <a:defRPr/>
            </a:pPr>
            <a:r>
              <a:rPr lang="en-US" sz="2400" dirty="0">
                <a:solidFill>
                  <a:srgbClr val="595959"/>
                </a:solidFill>
                <a:latin typeface="+mj-lt"/>
                <a:ea typeface="MS PGothic" charset="0"/>
                <a:cs typeface="Gill Sans MT"/>
              </a:rPr>
              <a:t>Tax evasion/underpayment</a:t>
            </a:r>
          </a:p>
          <a:p>
            <a:pPr marL="285750" indent="-285750" fontAlgn="auto">
              <a:spcBef>
                <a:spcPts val="0"/>
              </a:spcBef>
              <a:spcAft>
                <a:spcPts val="0"/>
              </a:spcAft>
              <a:buFont typeface="Wingdings" charset="2"/>
              <a:buChar char="§"/>
              <a:defRPr/>
            </a:pPr>
            <a:r>
              <a:rPr lang="en-US" sz="2400" dirty="0">
                <a:solidFill>
                  <a:srgbClr val="595959"/>
                </a:solidFill>
                <a:latin typeface="+mj-lt"/>
                <a:ea typeface="MS PGothic" charset="0"/>
                <a:cs typeface="Gill Sans MT"/>
              </a:rPr>
              <a:t>Poor revenue forecasting</a:t>
            </a:r>
          </a:p>
          <a:p>
            <a:pPr fontAlgn="auto">
              <a:spcBef>
                <a:spcPts val="0"/>
              </a:spcBef>
              <a:spcAft>
                <a:spcPts val="0"/>
              </a:spcAft>
              <a:defRPr/>
            </a:pPr>
            <a:endParaRPr lang="en-US" dirty="0">
              <a:solidFill>
                <a:srgbClr val="595959"/>
              </a:solidFill>
              <a:latin typeface="+mj-lt"/>
              <a:ea typeface="MS PGothic" charset="0"/>
              <a:cs typeface="Gill Sans MT"/>
            </a:endParaRPr>
          </a:p>
          <a:p>
            <a:pPr marL="285717" indent="-285717"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p:txBody>
      </p:sp>
      <p:sp>
        <p:nvSpPr>
          <p:cNvPr id="8" name="TextBox 8"/>
          <p:cNvSpPr txBox="1">
            <a:spLocks noChangeArrowheads="1"/>
          </p:cNvSpPr>
          <p:nvPr/>
        </p:nvSpPr>
        <p:spPr bwMode="auto">
          <a:xfrm>
            <a:off x="2667000" y="12954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a:solidFill>
                  <a:schemeClr val="accent5">
                    <a:lumMod val="50000"/>
                  </a:schemeClr>
                </a:solidFill>
                <a:latin typeface="+mj-lt"/>
                <a:cs typeface="Gill Sans MT"/>
              </a:rPr>
              <a:t>Governance Challenges</a:t>
            </a:r>
          </a:p>
        </p:txBody>
      </p:sp>
      <p:sp>
        <p:nvSpPr>
          <p:cNvPr id="57352" name="TextBox 1"/>
          <p:cNvSpPr txBox="1">
            <a:spLocks noChangeArrowheads="1"/>
          </p:cNvSpPr>
          <p:nvPr/>
        </p:nvSpPr>
        <p:spPr bwMode="auto">
          <a:xfrm>
            <a:off x="7350125" y="2932113"/>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fontAlgn="auto" hangingPunct="1">
              <a:spcBef>
                <a:spcPts val="0"/>
              </a:spcBef>
              <a:spcAft>
                <a:spcPts val="0"/>
              </a:spcAft>
              <a:defRPr/>
            </a:pPr>
            <a:endParaRPr lang="en-US" altLang="en-US" dirty="0">
              <a:latin typeface="+mj-lt"/>
            </a:endParaRPr>
          </a:p>
        </p:txBody>
      </p:sp>
      <p:grpSp>
        <p:nvGrpSpPr>
          <p:cNvPr id="86022" name="Group 13"/>
          <p:cNvGrpSpPr>
            <a:grpSpLocks/>
          </p:cNvGrpSpPr>
          <p:nvPr/>
        </p:nvGrpSpPr>
        <p:grpSpPr bwMode="auto">
          <a:xfrm>
            <a:off x="138113" y="73025"/>
            <a:ext cx="2300287" cy="2746375"/>
            <a:chOff x="1649131" y="95466"/>
            <a:chExt cx="3888086" cy="5005184"/>
          </a:xfrm>
        </p:grpSpPr>
        <p:grpSp>
          <p:nvGrpSpPr>
            <p:cNvPr id="86026" name="Group 14"/>
            <p:cNvGrpSpPr>
              <a:grpSpLocks/>
            </p:cNvGrpSpPr>
            <p:nvPr/>
          </p:nvGrpSpPr>
          <p:grpSpPr bwMode="auto">
            <a:xfrm>
              <a:off x="1902101" y="981291"/>
              <a:ext cx="2351881" cy="2099252"/>
              <a:chOff x="1902102" y="1743075"/>
              <a:chExt cx="2351881" cy="2099252"/>
            </a:xfrm>
          </p:grpSpPr>
          <p:sp>
            <p:nvSpPr>
              <p:cNvPr id="18" name="Bent Arrow 17"/>
              <p:cNvSpPr/>
              <p:nvPr/>
            </p:nvSpPr>
            <p:spPr>
              <a:xfrm>
                <a:off x="1901362" y="1742559"/>
                <a:ext cx="2353245" cy="2100442"/>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86030" name="Picture 19"/>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86027"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8"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5" name="TextBox 8"/>
          <p:cNvSpPr txBox="1">
            <a:spLocks noChangeArrowheads="1"/>
          </p:cNvSpPr>
          <p:nvPr/>
        </p:nvSpPr>
        <p:spPr bwMode="auto">
          <a:xfrm>
            <a:off x="3429000" y="60960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fontAlgn="auto" hangingPunct="1">
              <a:spcBef>
                <a:spcPts val="0"/>
              </a:spcBef>
              <a:spcAft>
                <a:spcPts val="0"/>
              </a:spcAft>
              <a:defRPr/>
            </a:pPr>
            <a:r>
              <a:rPr lang="en-US" sz="3600" b="1" dirty="0" smtClean="0">
                <a:solidFill>
                  <a:schemeClr val="tx1">
                    <a:lumMod val="65000"/>
                    <a:lumOff val="35000"/>
                  </a:schemeClr>
                </a:solidFill>
                <a:latin typeface="+mj-lt"/>
                <a:cs typeface="Gill Sans MT"/>
              </a:rPr>
              <a:t>Production Data</a:t>
            </a:r>
            <a:endParaRPr lang="en-US" sz="3600" b="1" dirty="0">
              <a:solidFill>
                <a:schemeClr val="tx1">
                  <a:lumMod val="65000"/>
                  <a:lumOff val="35000"/>
                </a:schemeClr>
              </a:solidFill>
              <a:latin typeface="+mj-lt"/>
              <a:cs typeface="Gill Sans MT"/>
            </a:endParaRPr>
          </a:p>
        </p:txBody>
      </p:sp>
      <p:sp>
        <p:nvSpPr>
          <p:cNvPr id="16" name="Hexagon 15"/>
          <p:cNvSpPr/>
          <p:nvPr/>
        </p:nvSpPr>
        <p:spPr>
          <a:xfrm rot="9105493">
            <a:off x="2687638" y="593725"/>
            <a:ext cx="800100" cy="757238"/>
          </a:xfrm>
          <a:prstGeom prst="hexagon">
            <a:avLst/>
          </a:prstGeom>
          <a:solidFill>
            <a:srgbClr val="2AA4A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latin typeface="+mj-lt"/>
            </a:endParaRPr>
          </a:p>
        </p:txBody>
      </p:sp>
      <p:sp>
        <p:nvSpPr>
          <p:cNvPr id="17" name="TextBox 4"/>
          <p:cNvSpPr txBox="1">
            <a:spLocks noChangeArrowheads="1"/>
          </p:cNvSpPr>
          <p:nvPr/>
        </p:nvSpPr>
        <p:spPr bwMode="auto">
          <a:xfrm>
            <a:off x="2819400" y="762000"/>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PD</a:t>
            </a:r>
          </a:p>
        </p:txBody>
      </p:sp>
    </p:spTree>
    <p:extLst>
      <p:ext uri="{BB962C8B-B14F-4D97-AF65-F5344CB8AC3E}">
        <p14:creationId xmlns:p14="http://schemas.microsoft.com/office/powerpoint/2010/main" val="38758017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9091"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9092" name="Rectangle 2"/>
          <p:cNvSpPr>
            <a:spLocks noChangeArrowheads="1"/>
          </p:cNvSpPr>
          <p:nvPr/>
        </p:nvSpPr>
        <p:spPr bwMode="auto">
          <a:xfrm>
            <a:off x="954088" y="1516063"/>
            <a:ext cx="883602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Exploration: Basic Requirements </a:t>
            </a:r>
            <a:r>
              <a:rPr lang="en-US" altLang="en-US" sz="2800"/>
              <a:t>§3.3</a:t>
            </a:r>
            <a:endParaRPr lang="en-US" altLang="en-US" sz="2800" b="1"/>
          </a:p>
        </p:txBody>
      </p:sp>
      <p:sp>
        <p:nvSpPr>
          <p:cNvPr id="7" name="Rounded Rectangle 6"/>
          <p:cNvSpPr/>
          <p:nvPr/>
        </p:nvSpPr>
        <p:spPr>
          <a:xfrm>
            <a:off x="976313" y="2133600"/>
            <a:ext cx="1946275" cy="1292225"/>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1">
                    <a:lumMod val="50000"/>
                  </a:schemeClr>
                </a:solidFill>
              </a:rPr>
              <a:t>overview of  exploration activities</a:t>
            </a:r>
          </a:p>
        </p:txBody>
      </p:sp>
      <p:sp>
        <p:nvSpPr>
          <p:cNvPr id="89094" name="Rectangle 26"/>
          <p:cNvSpPr>
            <a:spLocks noChangeArrowheads="1"/>
          </p:cNvSpPr>
          <p:nvPr/>
        </p:nvSpPr>
        <p:spPr bwMode="auto">
          <a:xfrm>
            <a:off x="954088" y="371475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Exploration:  RWI Recommendations</a:t>
            </a:r>
          </a:p>
        </p:txBody>
      </p:sp>
      <p:sp>
        <p:nvSpPr>
          <p:cNvPr id="32" name="Rounded Rectangle 31"/>
          <p:cNvSpPr/>
          <p:nvPr/>
        </p:nvSpPr>
        <p:spPr>
          <a:xfrm>
            <a:off x="906463" y="4195763"/>
            <a:ext cx="3273425" cy="1357312"/>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solidFill>
                  <a:schemeClr val="accent6">
                    <a:lumMod val="75000"/>
                  </a:schemeClr>
                </a:solidFill>
              </a:rPr>
              <a:t>displayed with relevant info: exploration license and any revenues </a:t>
            </a:r>
          </a:p>
        </p:txBody>
      </p:sp>
      <p:grpSp>
        <p:nvGrpSpPr>
          <p:cNvPr id="89096" name="Group 14"/>
          <p:cNvGrpSpPr>
            <a:grpSpLocks/>
          </p:cNvGrpSpPr>
          <p:nvPr/>
        </p:nvGrpSpPr>
        <p:grpSpPr bwMode="auto">
          <a:xfrm>
            <a:off x="138113" y="73025"/>
            <a:ext cx="2681287" cy="2847975"/>
            <a:chOff x="1649131" y="95466"/>
            <a:chExt cx="3888086" cy="5005184"/>
          </a:xfrm>
        </p:grpSpPr>
        <p:grpSp>
          <p:nvGrpSpPr>
            <p:cNvPr id="89099" name="Group 15"/>
            <p:cNvGrpSpPr>
              <a:grpSpLocks/>
            </p:cNvGrpSpPr>
            <p:nvPr/>
          </p:nvGrpSpPr>
          <p:grpSpPr bwMode="auto">
            <a:xfrm>
              <a:off x="1902101" y="981291"/>
              <a:ext cx="2351881" cy="2099252"/>
              <a:chOff x="1902102" y="1743075"/>
              <a:chExt cx="2351881" cy="2099252"/>
            </a:xfrm>
          </p:grpSpPr>
          <p:sp>
            <p:nvSpPr>
              <p:cNvPr id="19" name="Bent Arrow 18"/>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89103" name="Picture 19"/>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89100"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1"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1" name="Hexagon 20"/>
          <p:cNvSpPr/>
          <p:nvPr/>
        </p:nvSpPr>
        <p:spPr>
          <a:xfrm rot="9105493">
            <a:off x="7845425" y="409575"/>
            <a:ext cx="800100" cy="757238"/>
          </a:xfrm>
          <a:prstGeom prst="hexagon">
            <a:avLst/>
          </a:prstGeom>
          <a:solidFill>
            <a:srgbClr val="2AA4A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latin typeface="+mj-lt"/>
            </a:endParaRPr>
          </a:p>
        </p:txBody>
      </p:sp>
      <p:sp>
        <p:nvSpPr>
          <p:cNvPr id="22" name="TextBox 4"/>
          <p:cNvSpPr txBox="1">
            <a:spLocks noChangeArrowheads="1"/>
          </p:cNvSpPr>
          <p:nvPr/>
        </p:nvSpPr>
        <p:spPr bwMode="auto">
          <a:xfrm>
            <a:off x="7977188" y="577850"/>
            <a:ext cx="55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PD</a:t>
            </a:r>
          </a:p>
        </p:txBody>
      </p:sp>
    </p:spTree>
    <p:extLst>
      <p:ext uri="{BB962C8B-B14F-4D97-AF65-F5344CB8AC3E}">
        <p14:creationId xmlns:p14="http://schemas.microsoft.com/office/powerpoint/2010/main" val="2986545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163"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164" name="Rectangle 2"/>
          <p:cNvSpPr>
            <a:spLocks noChangeArrowheads="1"/>
          </p:cNvSpPr>
          <p:nvPr/>
        </p:nvSpPr>
        <p:spPr bwMode="auto">
          <a:xfrm>
            <a:off x="954088" y="1516063"/>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Production: Requirements §3.5(a) &amp; §3.4(e)</a:t>
            </a:r>
          </a:p>
        </p:txBody>
      </p:sp>
      <p:sp>
        <p:nvSpPr>
          <p:cNvPr id="7" name="Rounded Rectangle 6"/>
          <p:cNvSpPr/>
          <p:nvPr/>
        </p:nvSpPr>
        <p:spPr>
          <a:xfrm>
            <a:off x="990600" y="2133600"/>
            <a:ext cx="2219325"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Total production volumes for covered</a:t>
            </a:r>
          </a:p>
          <a:p>
            <a:pPr algn="ctr" fontAlgn="auto">
              <a:spcBef>
                <a:spcPts val="0"/>
              </a:spcBef>
              <a:spcAft>
                <a:spcPts val="0"/>
              </a:spcAft>
              <a:defRPr/>
            </a:pPr>
            <a:r>
              <a:rPr lang="en-US" sz="2000" dirty="0">
                <a:solidFill>
                  <a:schemeClr val="accent1">
                    <a:lumMod val="50000"/>
                  </a:schemeClr>
                </a:solidFill>
              </a:rPr>
              <a:t>fiscal  year</a:t>
            </a:r>
          </a:p>
        </p:txBody>
      </p:sp>
      <p:sp>
        <p:nvSpPr>
          <p:cNvPr id="92166" name="Rectangle 26"/>
          <p:cNvSpPr>
            <a:spLocks noChangeArrowheads="1"/>
          </p:cNvSpPr>
          <p:nvPr/>
        </p:nvSpPr>
        <p:spPr bwMode="auto">
          <a:xfrm>
            <a:off x="954088" y="3352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Production: RWI Recommendations</a:t>
            </a:r>
          </a:p>
        </p:txBody>
      </p:sp>
      <p:sp>
        <p:nvSpPr>
          <p:cNvPr id="32" name="Rounded Rectangle 31"/>
          <p:cNvSpPr/>
          <p:nvPr/>
        </p:nvSpPr>
        <p:spPr>
          <a:xfrm>
            <a:off x="990600" y="3886200"/>
            <a:ext cx="1905000"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Estimated proven reserves </a:t>
            </a:r>
          </a:p>
        </p:txBody>
      </p:sp>
      <p:sp>
        <p:nvSpPr>
          <p:cNvPr id="15" name="Rounded Rectangle 14"/>
          <p:cNvSpPr/>
          <p:nvPr/>
        </p:nvSpPr>
        <p:spPr>
          <a:xfrm>
            <a:off x="3352800" y="2133600"/>
            <a:ext cx="2424113"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tx2">
                    <a:lumMod val="50000"/>
                  </a:schemeClr>
                </a:solidFill>
              </a:rPr>
              <a:t>Value of production by commodity, state/region</a:t>
            </a:r>
          </a:p>
        </p:txBody>
      </p:sp>
      <p:sp>
        <p:nvSpPr>
          <p:cNvPr id="16" name="Rounded Rectangle 15"/>
          <p:cNvSpPr/>
          <p:nvPr/>
        </p:nvSpPr>
        <p:spPr>
          <a:xfrm>
            <a:off x="990600" y="5181600"/>
            <a:ext cx="1981200"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Stage of production of commodities in each state</a:t>
            </a:r>
          </a:p>
        </p:txBody>
      </p:sp>
      <p:sp>
        <p:nvSpPr>
          <p:cNvPr id="17" name="Rounded Rectangle 16"/>
          <p:cNvSpPr/>
          <p:nvPr/>
        </p:nvSpPr>
        <p:spPr>
          <a:xfrm>
            <a:off x="5638800" y="3886200"/>
            <a:ext cx="1828800"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Figures for reporting year + prior year</a:t>
            </a:r>
          </a:p>
        </p:txBody>
      </p:sp>
      <p:sp>
        <p:nvSpPr>
          <p:cNvPr id="18" name="Rounded Rectangle 17"/>
          <p:cNvSpPr/>
          <p:nvPr/>
        </p:nvSpPr>
        <p:spPr>
          <a:xfrm>
            <a:off x="3124200" y="5181600"/>
            <a:ext cx="2438400"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Source for volume data &amp; methodology for  valuation</a:t>
            </a:r>
          </a:p>
        </p:txBody>
      </p:sp>
      <p:grpSp>
        <p:nvGrpSpPr>
          <p:cNvPr id="92172" name="Group 18"/>
          <p:cNvGrpSpPr>
            <a:grpSpLocks/>
          </p:cNvGrpSpPr>
          <p:nvPr/>
        </p:nvGrpSpPr>
        <p:grpSpPr bwMode="auto">
          <a:xfrm>
            <a:off x="138113" y="73025"/>
            <a:ext cx="2681287" cy="2847975"/>
            <a:chOff x="1649131" y="95466"/>
            <a:chExt cx="3888086" cy="5005184"/>
          </a:xfrm>
        </p:grpSpPr>
        <p:grpSp>
          <p:nvGrpSpPr>
            <p:cNvPr id="92178" name="Group 19"/>
            <p:cNvGrpSpPr>
              <a:grpSpLocks/>
            </p:cNvGrpSpPr>
            <p:nvPr/>
          </p:nvGrpSpPr>
          <p:grpSpPr bwMode="auto">
            <a:xfrm>
              <a:off x="1902101" y="981291"/>
              <a:ext cx="2351881" cy="2099252"/>
              <a:chOff x="1902102" y="1743075"/>
              <a:chExt cx="2351881" cy="2099252"/>
            </a:xfrm>
          </p:grpSpPr>
          <p:sp>
            <p:nvSpPr>
              <p:cNvPr id="23" name="Bent Arrow 22"/>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92182" name="Picture 2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92179"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0"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5" name="Hexagon 24"/>
          <p:cNvSpPr/>
          <p:nvPr/>
        </p:nvSpPr>
        <p:spPr>
          <a:xfrm rot="9105493">
            <a:off x="7845425" y="409575"/>
            <a:ext cx="800100" cy="757238"/>
          </a:xfrm>
          <a:prstGeom prst="hexagon">
            <a:avLst/>
          </a:prstGeom>
          <a:solidFill>
            <a:srgbClr val="2AA4A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latin typeface="+mj-lt"/>
            </a:endParaRPr>
          </a:p>
        </p:txBody>
      </p:sp>
      <p:sp>
        <p:nvSpPr>
          <p:cNvPr id="26" name="TextBox 4"/>
          <p:cNvSpPr txBox="1">
            <a:spLocks noChangeArrowheads="1"/>
          </p:cNvSpPr>
          <p:nvPr/>
        </p:nvSpPr>
        <p:spPr bwMode="auto">
          <a:xfrm>
            <a:off x="7977188" y="577850"/>
            <a:ext cx="55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PD</a:t>
            </a:r>
          </a:p>
        </p:txBody>
      </p:sp>
      <p:sp>
        <p:nvSpPr>
          <p:cNvPr id="28" name="Rounded Rectangle 27"/>
          <p:cNvSpPr/>
          <p:nvPr/>
        </p:nvSpPr>
        <p:spPr>
          <a:xfrm>
            <a:off x="5943600" y="2133600"/>
            <a:ext cx="3033713"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en-US" sz="2000" dirty="0">
                <a:solidFill>
                  <a:schemeClr val="tx2">
                    <a:lumMod val="50000"/>
                  </a:schemeClr>
                </a:solidFill>
                <a:ea typeface="MS PGothic" pitchFamily="34" charset="-128"/>
              </a:rPr>
              <a:t>Contribution to the economy of </a:t>
            </a:r>
            <a:r>
              <a:rPr lang="en-US" sz="2000" dirty="0">
                <a:solidFill>
                  <a:schemeClr val="tx2">
                    <a:lumMod val="50000"/>
                  </a:schemeClr>
                </a:solidFill>
              </a:rPr>
              <a:t>EI in key producing regions </a:t>
            </a:r>
            <a:r>
              <a:rPr lang="en-US" altLang="en-US" sz="2000" dirty="0">
                <a:solidFill>
                  <a:schemeClr val="tx2">
                    <a:lumMod val="50000"/>
                  </a:schemeClr>
                </a:solidFill>
                <a:ea typeface="MS PGothic" pitchFamily="34" charset="-128"/>
              </a:rPr>
              <a:t>for</a:t>
            </a:r>
          </a:p>
          <a:p>
            <a:pPr algn="ctr" fontAlgn="auto">
              <a:spcBef>
                <a:spcPts val="0"/>
              </a:spcBef>
              <a:spcAft>
                <a:spcPts val="0"/>
              </a:spcAft>
              <a:defRPr/>
            </a:pPr>
            <a:r>
              <a:rPr lang="en-US" altLang="en-US" sz="2000" dirty="0">
                <a:solidFill>
                  <a:schemeClr val="tx2">
                    <a:lumMod val="50000"/>
                  </a:schemeClr>
                </a:solidFill>
                <a:ea typeface="MS PGothic" pitchFamily="34" charset="-128"/>
              </a:rPr>
              <a:t> covered year</a:t>
            </a:r>
            <a:endParaRPr lang="en-US" sz="2000" dirty="0">
              <a:solidFill>
                <a:schemeClr val="tx2">
                  <a:lumMod val="50000"/>
                </a:schemeClr>
              </a:solidFill>
            </a:endParaRPr>
          </a:p>
        </p:txBody>
      </p:sp>
      <p:sp>
        <p:nvSpPr>
          <p:cNvPr id="29" name="Rounded Rectangle 28"/>
          <p:cNvSpPr/>
          <p:nvPr/>
        </p:nvSpPr>
        <p:spPr>
          <a:xfrm>
            <a:off x="3048000" y="3886200"/>
            <a:ext cx="2447925"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Disaggregation by company, project &amp; major commodity sub-type</a:t>
            </a:r>
          </a:p>
        </p:txBody>
      </p:sp>
      <p:sp>
        <p:nvSpPr>
          <p:cNvPr id="31" name="Rounded Rectangle 30"/>
          <p:cNvSpPr/>
          <p:nvPr/>
        </p:nvSpPr>
        <p:spPr>
          <a:xfrm>
            <a:off x="5638800" y="5181600"/>
            <a:ext cx="2447925"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If challenges with measuring production, then reconciliation</a:t>
            </a:r>
          </a:p>
        </p:txBody>
      </p:sp>
    </p:spTree>
    <p:extLst>
      <p:ext uri="{BB962C8B-B14F-4D97-AF65-F5344CB8AC3E}">
        <p14:creationId xmlns:p14="http://schemas.microsoft.com/office/powerpoint/2010/main" val="353086355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p:cNvSpPr>
            <a:spLocks noGrp="1"/>
          </p:cNvSpPr>
          <p:nvPr>
            <p:ph type="subTitle" idx="4294967295"/>
          </p:nvPr>
        </p:nvSpPr>
        <p:spPr bwMode="auto">
          <a:xfrm>
            <a:off x="5410200" y="685800"/>
            <a:ext cx="3733800" cy="5334000"/>
          </a:xfrm>
          <a:prstGeom prst="rect">
            <a:avLst/>
          </a:prstGeom>
          <a:solidFill>
            <a:schemeClr val="bg2">
              <a:alpha val="75000"/>
            </a:schemeClr>
          </a:solidFill>
          <a:extLst/>
        </p:spPr>
        <p:txBody>
          <a:bodyPr vert="horz" wrap="square" numCol="1" anchor="t" anchorCtr="0" compatLnSpc="1">
            <a:prstTxWarp prst="textNoShape">
              <a:avLst/>
            </a:prstTxWarp>
            <a:noAutofit/>
          </a:bodyPr>
          <a:lstStyle/>
          <a:p>
            <a:r>
              <a:rPr lang="en-US" sz="2800" b="1" u="sng" dirty="0" smtClean="0"/>
              <a:t>2003 - May 2013</a:t>
            </a:r>
            <a:endParaRPr lang="en-US" sz="2800" dirty="0" smtClean="0"/>
          </a:p>
          <a:p>
            <a:pPr marL="0" indent="0"/>
            <a:r>
              <a:rPr lang="en-US" sz="2800" dirty="0" smtClean="0"/>
              <a:t>- </a:t>
            </a:r>
            <a:r>
              <a:rPr lang="en-US" sz="2800" dirty="0"/>
              <a:t>M</a:t>
            </a:r>
            <a:r>
              <a:rPr lang="en-US" sz="2800" dirty="0" smtClean="0"/>
              <a:t>ulti-stakeholder approach  </a:t>
            </a:r>
          </a:p>
          <a:p>
            <a:pPr marL="0" indent="0"/>
            <a:endParaRPr lang="en-US" sz="2800" dirty="0"/>
          </a:p>
          <a:p>
            <a:pPr marL="0" indent="0"/>
            <a:r>
              <a:rPr lang="en-US" sz="2800" dirty="0" smtClean="0"/>
              <a:t>-Reports reconcile payments/receipts</a:t>
            </a:r>
          </a:p>
          <a:p>
            <a:endParaRPr lang="en-US" sz="2800" dirty="0" smtClean="0"/>
          </a:p>
          <a:p>
            <a:r>
              <a:rPr lang="en-US" sz="2800" dirty="0" smtClean="0"/>
              <a:t>-Growth: 23 </a:t>
            </a:r>
            <a:r>
              <a:rPr lang="en-US" sz="2800" dirty="0"/>
              <a:t>compliant countries, 16 </a:t>
            </a:r>
            <a:r>
              <a:rPr lang="en-US" sz="2800" dirty="0" smtClean="0"/>
              <a:t>candidates, others preparing</a:t>
            </a:r>
            <a:endParaRPr lang="en-US" sz="2800" dirty="0"/>
          </a:p>
        </p:txBody>
      </p:sp>
      <p:grpSp>
        <p:nvGrpSpPr>
          <p:cNvPr id="4" name="Group 3"/>
          <p:cNvGrpSpPr/>
          <p:nvPr/>
        </p:nvGrpSpPr>
        <p:grpSpPr>
          <a:xfrm>
            <a:off x="228600" y="533400"/>
            <a:ext cx="5105400" cy="5715000"/>
            <a:chOff x="228600" y="1070763"/>
            <a:chExt cx="4647668" cy="4644238"/>
          </a:xfrm>
        </p:grpSpPr>
        <p:pic>
          <p:nvPicPr>
            <p:cNvPr id="102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11200"/>
                      </a14:imgEffect>
                      <a14:imgEffect>
                        <a14:saturation sat="33000"/>
                      </a14:imgEffect>
                      <a14:imgEffect>
                        <a14:brightnessContrast bright="-9000" contrast="-2000"/>
                      </a14:imgEffect>
                    </a14:imgLayer>
                  </a14:imgProps>
                </a:ext>
                <a:ext uri="{28A0092B-C50C-407E-A947-70E740481C1C}">
                  <a14:useLocalDpi xmlns:a14="http://schemas.microsoft.com/office/drawing/2010/main" val="0"/>
                </a:ext>
              </a:extLst>
            </a:blip>
            <a:srcRect t="3086" r="3014"/>
            <a:stretch/>
          </p:blipFill>
          <p:spPr bwMode="auto">
            <a:xfrm>
              <a:off x="228600" y="1070763"/>
              <a:ext cx="4647668" cy="464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16154" y="3886200"/>
              <a:ext cx="340158" cy="461665"/>
            </a:xfrm>
            <a:prstGeom prst="rect">
              <a:avLst/>
            </a:prstGeom>
            <a:noFill/>
          </p:spPr>
          <p:txBody>
            <a:bodyPr wrap="none" rtlCol="0">
              <a:spAutoFit/>
            </a:bodyPr>
            <a:lstStyle/>
            <a:p>
              <a:r>
                <a:rPr lang="en-US" sz="2400" b="1" dirty="0" smtClean="0">
                  <a:solidFill>
                    <a:srgbClr val="FFFF00"/>
                  </a:solidFill>
                </a:rPr>
                <a:t>$</a:t>
              </a:r>
              <a:endParaRPr lang="en-US" sz="2400" b="1" dirty="0">
                <a:solidFill>
                  <a:srgbClr val="FFFF00"/>
                </a:solidFill>
              </a:endParaRPr>
            </a:p>
          </p:txBody>
        </p:sp>
        <p:sp>
          <p:nvSpPr>
            <p:cNvPr id="105" name="TextBox 104"/>
            <p:cNvSpPr txBox="1"/>
            <p:nvPr/>
          </p:nvSpPr>
          <p:spPr>
            <a:xfrm>
              <a:off x="2291241" y="3886200"/>
              <a:ext cx="340158" cy="461665"/>
            </a:xfrm>
            <a:prstGeom prst="rect">
              <a:avLst/>
            </a:prstGeom>
            <a:noFill/>
          </p:spPr>
          <p:txBody>
            <a:bodyPr wrap="none" rtlCol="0">
              <a:spAutoFit/>
            </a:bodyPr>
            <a:lstStyle/>
            <a:p>
              <a:r>
                <a:rPr lang="en-US" sz="2400" b="1" dirty="0" smtClean="0">
                  <a:solidFill>
                    <a:srgbClr val="FFFF00"/>
                  </a:solidFill>
                </a:rPr>
                <a:t>$</a:t>
              </a:r>
              <a:endParaRPr lang="en-US" sz="2400" b="1" dirty="0">
                <a:solidFill>
                  <a:srgbClr val="FFFF00"/>
                </a:solidFill>
              </a:endParaRPr>
            </a:p>
          </p:txBody>
        </p:sp>
        <p:sp>
          <p:nvSpPr>
            <p:cNvPr id="106" name="TextBox 105"/>
            <p:cNvSpPr txBox="1"/>
            <p:nvPr/>
          </p:nvSpPr>
          <p:spPr>
            <a:xfrm>
              <a:off x="2461320" y="3886200"/>
              <a:ext cx="340158" cy="461665"/>
            </a:xfrm>
            <a:prstGeom prst="rect">
              <a:avLst/>
            </a:prstGeom>
            <a:noFill/>
          </p:spPr>
          <p:txBody>
            <a:bodyPr wrap="none" rtlCol="0">
              <a:spAutoFit/>
            </a:bodyPr>
            <a:lstStyle/>
            <a:p>
              <a:r>
                <a:rPr lang="en-US" sz="2400" b="1" dirty="0" smtClean="0">
                  <a:solidFill>
                    <a:srgbClr val="FFFF00"/>
                  </a:solidFill>
                </a:rPr>
                <a:t>$</a:t>
              </a:r>
              <a:endParaRPr lang="en-US" sz="2400" b="1" dirty="0">
                <a:solidFill>
                  <a:srgbClr val="FFFF00"/>
                </a:solidFill>
              </a:endParaRPr>
            </a:p>
          </p:txBody>
        </p:sp>
        <p:pic>
          <p:nvPicPr>
            <p:cNvPr id="8" name="Picture 7" descr="http://bantaykita.ph/wp-content/uploads/2010/08/eiti-report.png"/>
            <p:cNvPicPr/>
            <p:nvPr/>
          </p:nvPicPr>
          <p:blipFill rotWithShape="1">
            <a:blip r:embed="rId5">
              <a:extLst>
                <a:ext uri="{28A0092B-C50C-407E-A947-70E740481C1C}">
                  <a14:useLocalDpi xmlns:a14="http://schemas.microsoft.com/office/drawing/2010/main" val="0"/>
                </a:ext>
              </a:extLst>
            </a:blip>
            <a:srcRect l="37736" t="25904" r="42857" b="18675"/>
            <a:stretch/>
          </p:blipFill>
          <p:spPr bwMode="auto">
            <a:xfrm>
              <a:off x="2180448" y="4347865"/>
              <a:ext cx="621030" cy="79311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134258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5235"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5236" name="Rectangle 2"/>
          <p:cNvSpPr>
            <a:spLocks noChangeArrowheads="1"/>
          </p:cNvSpPr>
          <p:nvPr/>
        </p:nvSpPr>
        <p:spPr bwMode="auto">
          <a:xfrm>
            <a:off x="954088" y="1516063"/>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Exports: Basic Requirements </a:t>
            </a:r>
            <a:r>
              <a:rPr lang="en-US" altLang="en-US" sz="2800"/>
              <a:t>§3.5(b)</a:t>
            </a:r>
            <a:endParaRPr lang="en-US" altLang="en-US" sz="2800" b="1"/>
          </a:p>
        </p:txBody>
      </p:sp>
      <p:sp>
        <p:nvSpPr>
          <p:cNvPr id="7" name="Rounded Rectangle 6"/>
          <p:cNvSpPr/>
          <p:nvPr/>
        </p:nvSpPr>
        <p:spPr>
          <a:xfrm>
            <a:off x="1106488" y="2057400"/>
            <a:ext cx="1941512"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en-US" sz="2000" dirty="0">
                <a:solidFill>
                  <a:schemeClr val="tx2">
                    <a:lumMod val="50000"/>
                  </a:schemeClr>
                </a:solidFill>
                <a:ea typeface="MS PGothic" pitchFamily="34" charset="-128"/>
              </a:rPr>
              <a:t>total export </a:t>
            </a:r>
            <a:r>
              <a:rPr lang="en-US" sz="2000" dirty="0">
                <a:solidFill>
                  <a:schemeClr val="tx2">
                    <a:lumMod val="50000"/>
                  </a:schemeClr>
                </a:solidFill>
              </a:rPr>
              <a:t>volumes/values</a:t>
            </a:r>
          </a:p>
        </p:txBody>
      </p:sp>
      <p:sp>
        <p:nvSpPr>
          <p:cNvPr id="95238" name="Rectangle 26"/>
          <p:cNvSpPr>
            <a:spLocks noChangeArrowheads="1"/>
          </p:cNvSpPr>
          <p:nvPr/>
        </p:nvSpPr>
        <p:spPr bwMode="auto">
          <a:xfrm>
            <a:off x="954088" y="3352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Exports: RWI Recommendations</a:t>
            </a:r>
          </a:p>
        </p:txBody>
      </p:sp>
      <p:sp>
        <p:nvSpPr>
          <p:cNvPr id="28" name="Rounded Rectangle 27"/>
          <p:cNvSpPr/>
          <p:nvPr/>
        </p:nvSpPr>
        <p:spPr>
          <a:xfrm>
            <a:off x="1128713" y="3832225"/>
            <a:ext cx="2605087" cy="109855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information on the destination market for exports</a:t>
            </a:r>
          </a:p>
        </p:txBody>
      </p:sp>
      <p:sp>
        <p:nvSpPr>
          <p:cNvPr id="17" name="Rounded Rectangle 16"/>
          <p:cNvSpPr/>
          <p:nvPr/>
        </p:nvSpPr>
        <p:spPr>
          <a:xfrm>
            <a:off x="3886200" y="3838575"/>
            <a:ext cx="4038600" cy="1092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purpose and buyer for non-exported commodities e.g. those that are processed domestically</a:t>
            </a:r>
          </a:p>
        </p:txBody>
      </p:sp>
      <p:sp>
        <p:nvSpPr>
          <p:cNvPr id="19" name="Rounded Rectangle 18"/>
          <p:cNvSpPr/>
          <p:nvPr/>
        </p:nvSpPr>
        <p:spPr>
          <a:xfrm>
            <a:off x="1128713" y="5105400"/>
            <a:ext cx="2452687" cy="10668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Figures for reporting year + prior year</a:t>
            </a:r>
          </a:p>
        </p:txBody>
      </p:sp>
      <p:sp>
        <p:nvSpPr>
          <p:cNvPr id="20" name="Rounded Rectangle 19"/>
          <p:cNvSpPr/>
          <p:nvPr/>
        </p:nvSpPr>
        <p:spPr>
          <a:xfrm>
            <a:off x="3733800" y="5105400"/>
            <a:ext cx="2447925" cy="10668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Source for volume data &amp; methodology for  valuation</a:t>
            </a:r>
          </a:p>
        </p:txBody>
      </p:sp>
      <p:grpSp>
        <p:nvGrpSpPr>
          <p:cNvPr id="95243" name="Group 17"/>
          <p:cNvGrpSpPr>
            <a:grpSpLocks/>
          </p:cNvGrpSpPr>
          <p:nvPr/>
        </p:nvGrpSpPr>
        <p:grpSpPr bwMode="auto">
          <a:xfrm>
            <a:off x="138113" y="73025"/>
            <a:ext cx="2681287" cy="2847975"/>
            <a:chOff x="1649131" y="95466"/>
            <a:chExt cx="3888086" cy="5005184"/>
          </a:xfrm>
        </p:grpSpPr>
        <p:grpSp>
          <p:nvGrpSpPr>
            <p:cNvPr id="95246" name="Group 20"/>
            <p:cNvGrpSpPr>
              <a:grpSpLocks/>
            </p:cNvGrpSpPr>
            <p:nvPr/>
          </p:nvGrpSpPr>
          <p:grpSpPr bwMode="auto">
            <a:xfrm>
              <a:off x="1902101" y="981291"/>
              <a:ext cx="2351881" cy="2099252"/>
              <a:chOff x="1902102" y="1743075"/>
              <a:chExt cx="2351881" cy="2099252"/>
            </a:xfrm>
          </p:grpSpPr>
          <p:sp>
            <p:nvSpPr>
              <p:cNvPr id="24" name="Bent Arrow 23"/>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95250" name="Picture 24"/>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95247"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8"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6" name="Hexagon 25"/>
          <p:cNvSpPr/>
          <p:nvPr/>
        </p:nvSpPr>
        <p:spPr>
          <a:xfrm rot="9105493">
            <a:off x="7845425" y="409575"/>
            <a:ext cx="800100" cy="757238"/>
          </a:xfrm>
          <a:prstGeom prst="hexagon">
            <a:avLst/>
          </a:prstGeom>
          <a:solidFill>
            <a:srgbClr val="2AA4A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latin typeface="+mj-lt"/>
            </a:endParaRPr>
          </a:p>
        </p:txBody>
      </p:sp>
      <p:sp>
        <p:nvSpPr>
          <p:cNvPr id="29" name="TextBox 4"/>
          <p:cNvSpPr txBox="1">
            <a:spLocks noChangeArrowheads="1"/>
          </p:cNvSpPr>
          <p:nvPr/>
        </p:nvSpPr>
        <p:spPr bwMode="auto">
          <a:xfrm>
            <a:off x="7977188" y="577850"/>
            <a:ext cx="55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PD</a:t>
            </a:r>
          </a:p>
        </p:txBody>
      </p:sp>
    </p:spTree>
    <p:extLst>
      <p:ext uri="{BB962C8B-B14F-4D97-AF65-F5344CB8AC3E}">
        <p14:creationId xmlns:p14="http://schemas.microsoft.com/office/powerpoint/2010/main" val="42328331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162800" y="4670425"/>
            <a:ext cx="1954213" cy="1406525"/>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01379" name="Picture 5"/>
          <p:cNvPicPr>
            <a:picLocks noChangeAspect="1" noChangeArrowheads="1"/>
          </p:cNvPicPr>
          <p:nvPr/>
        </p:nvPicPr>
        <p:blipFill>
          <a:blip r:embed="rId7">
            <a:extLst>
              <a:ext uri="{28A0092B-C50C-407E-A947-70E740481C1C}">
                <a14:useLocalDpi xmlns:a14="http://schemas.microsoft.com/office/drawing/2010/main" val="0"/>
              </a:ext>
            </a:extLst>
          </a:blip>
          <a:srcRect l="20181" t="6760" r="23215" b="65144"/>
          <a:stretch>
            <a:fillRect/>
          </a:stretch>
        </p:blipFill>
        <p:spPr bwMode="auto">
          <a:xfrm>
            <a:off x="2971800" y="222250"/>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01381" name="Picture 6" descr="115076-magic-marker-icon-business-oil-well">
            <a:hlinkClick r:id="" action="ppaction://noaction">
              <a:snd r:embed="rId8" name="applause.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101383" name="Group 28"/>
          <p:cNvGrpSpPr>
            <a:grpSpLocks/>
          </p:cNvGrpSpPr>
          <p:nvPr/>
        </p:nvGrpSpPr>
        <p:grpSpPr bwMode="auto">
          <a:xfrm>
            <a:off x="1884363" y="1911350"/>
            <a:ext cx="1468437" cy="1184275"/>
            <a:chOff x="2622082" y="995079"/>
            <a:chExt cx="1240993" cy="868136"/>
          </a:xfrm>
        </p:grpSpPr>
        <p:sp>
          <p:nvSpPr>
            <p:cNvPr id="30" name="Rounded Rectangle 29"/>
            <p:cNvSpPr/>
            <p:nvPr/>
          </p:nvSpPr>
          <p:spPr>
            <a:xfrm>
              <a:off x="2622082" y="995079"/>
              <a:ext cx="1240993" cy="868136"/>
            </a:xfrm>
            <a:prstGeom prst="roundRect">
              <a:avLst/>
            </a:prstGeom>
            <a:solidFill>
              <a:srgbClr val="0070C0"/>
            </a:solidFill>
            <a:ln>
              <a:solidFill>
                <a:srgbClr val="11DF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1" name="Picture 30"/>
            <p:cNvPicPr>
              <a:picLocks noChangeAspect="1" noChangeArrowheads="1"/>
            </p:cNvPicPr>
            <p:nvPr>
              <p:custDataLst>
                <p:tags r:id="rId3"/>
              </p:custDataLst>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10373" y="1189654"/>
              <a:ext cx="429729" cy="32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33" name="Picture 8" descr="http://sr.photos3.fotosearch.com/bthumb/CSP/CSP558/k5584953.jpg"/>
            <p:cNvPicPr>
              <a:picLocks noChangeAspect="1" noChangeArrowheads="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68710" y="1017650"/>
              <a:ext cx="265319" cy="372576"/>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p:cNvPicPr>
            <a:picLocks noChangeAspect="1" noChangeArrowheads="1"/>
          </p:cNvPicPr>
          <p:nvPr/>
        </p:nvPicPr>
        <p:blipFill>
          <a:blip r:embed="rId1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52953" y="2623094"/>
            <a:ext cx="472281" cy="432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4"/>
          <p:cNvPicPr>
            <a:picLocks noChangeAspect="1" noChangeArrowheads="1"/>
          </p:cNvPicPr>
          <p:nvPr>
            <p:custDataLst>
              <p:tags r:id="rId1"/>
            </p:custDataLst>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30129" y="2258756"/>
            <a:ext cx="508226" cy="44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36" name="Picture 35"/>
          <p:cNvPicPr>
            <a:picLocks noChangeAspect="1" noChangeArrowheads="1"/>
          </p:cNvPicPr>
          <p:nvPr>
            <p:custDataLst>
              <p:tags r:id="rId2"/>
            </p:custDataLst>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54044" y="2397438"/>
            <a:ext cx="508226" cy="44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sp>
        <p:nvSpPr>
          <p:cNvPr id="18" name="TextBox 8"/>
          <p:cNvSpPr txBox="1">
            <a:spLocks noChangeArrowheads="1"/>
          </p:cNvSpPr>
          <p:nvPr/>
        </p:nvSpPr>
        <p:spPr bwMode="auto">
          <a:xfrm>
            <a:off x="2362200" y="403860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a:solidFill>
                  <a:schemeClr val="tx1">
                    <a:lumMod val="65000"/>
                    <a:lumOff val="35000"/>
                  </a:schemeClr>
                </a:solidFill>
                <a:latin typeface="+mj-lt"/>
                <a:cs typeface="Gill Sans MT"/>
              </a:rPr>
              <a:t>Revenue Collection </a:t>
            </a:r>
            <a:endParaRPr lang="en-US" sz="3600" b="1" dirty="0" smtClean="0">
              <a:solidFill>
                <a:schemeClr val="tx1">
                  <a:lumMod val="65000"/>
                  <a:lumOff val="35000"/>
                </a:schemeClr>
              </a:solidFill>
              <a:latin typeface="+mj-lt"/>
              <a:cs typeface="Gill Sans MT"/>
            </a:endParaRPr>
          </a:p>
        </p:txBody>
      </p:sp>
      <p:grpSp>
        <p:nvGrpSpPr>
          <p:cNvPr id="101388" name="Group 39"/>
          <p:cNvGrpSpPr>
            <a:grpSpLocks/>
          </p:cNvGrpSpPr>
          <p:nvPr/>
        </p:nvGrpSpPr>
        <p:grpSpPr bwMode="auto">
          <a:xfrm>
            <a:off x="2027238" y="4003675"/>
            <a:ext cx="800100" cy="757238"/>
            <a:chOff x="1925638" y="2803525"/>
            <a:chExt cx="800100" cy="757238"/>
          </a:xfrm>
        </p:grpSpPr>
        <p:sp>
          <p:nvSpPr>
            <p:cNvPr id="20" name="Hexagon 19"/>
            <p:cNvSpPr/>
            <p:nvPr/>
          </p:nvSpPr>
          <p:spPr>
            <a:xfrm rot="9105493">
              <a:off x="1925638" y="28035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1" name="TextBox 4"/>
            <p:cNvSpPr txBox="1">
              <a:spLocks noChangeArrowheads="1"/>
            </p:cNvSpPr>
            <p:nvPr/>
          </p:nvSpPr>
          <p:spPr bwMode="auto">
            <a:xfrm>
              <a:off x="2057400" y="29718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grpSp>
    </p:spTree>
    <p:extLst>
      <p:ext uri="{BB962C8B-B14F-4D97-AF65-F5344CB8AC3E}">
        <p14:creationId xmlns:p14="http://schemas.microsoft.com/office/powerpoint/2010/main" val="396108738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fr-FR" altLang="en-US"/>
          </a:p>
        </p:txBody>
      </p:sp>
      <p:sp>
        <p:nvSpPr>
          <p:cNvPr id="12" name="Rectangle 11"/>
          <p:cNvSpPr/>
          <p:nvPr/>
        </p:nvSpPr>
        <p:spPr>
          <a:xfrm>
            <a:off x="838200" y="2133600"/>
            <a:ext cx="7391400" cy="3970338"/>
          </a:xfrm>
          <a:prstGeom prst="rect">
            <a:avLst/>
          </a:prstGeom>
        </p:spPr>
        <p:txBody>
          <a:bodyPr>
            <a:spAutoFit/>
          </a:bodyPr>
          <a:lstStyle/>
          <a:p>
            <a:pPr fontAlgn="auto">
              <a:spcBef>
                <a:spcPts val="0"/>
              </a:spcBef>
              <a:spcAft>
                <a:spcPts val="0"/>
              </a:spcAft>
              <a:defRPr/>
            </a:pPr>
            <a:r>
              <a:rPr lang="en-US" dirty="0">
                <a:solidFill>
                  <a:srgbClr val="595959"/>
                </a:solidFill>
                <a:latin typeface="+mn-lt"/>
                <a:ea typeface="MS PGothic" charset="0"/>
                <a:cs typeface="Gill Sans MT"/>
              </a:rPr>
              <a:t>Policy decisions regarding revenue collection determine the wealth available from natural resources for financing national development. </a:t>
            </a:r>
          </a:p>
          <a:p>
            <a:pPr fontAlgn="auto">
              <a:spcBef>
                <a:spcPts val="0"/>
              </a:spcBef>
              <a:spcAft>
                <a:spcPts val="0"/>
              </a:spcAft>
              <a:defRPr/>
            </a:pPr>
            <a:endParaRPr lang="en-US" dirty="0">
              <a:solidFill>
                <a:srgbClr val="595959"/>
              </a:solidFill>
              <a:latin typeface="+mn-lt"/>
              <a:ea typeface="MS PGothic" charset="0"/>
              <a:cs typeface="Gill Sans MT"/>
            </a:endParaRPr>
          </a:p>
          <a:p>
            <a:pPr fontAlgn="auto">
              <a:spcBef>
                <a:spcPts val="0"/>
              </a:spcBef>
              <a:spcAft>
                <a:spcPts val="0"/>
              </a:spcAft>
              <a:defRPr/>
            </a:pPr>
            <a:r>
              <a:rPr lang="en-US" dirty="0">
                <a:solidFill>
                  <a:srgbClr val="595959"/>
                </a:solidFill>
                <a:latin typeface="+mn-lt"/>
                <a:ea typeface="MS PGothic" charset="0"/>
                <a:cs typeface="Gill Sans MT"/>
              </a:rPr>
              <a:t>Governance challenges related to the revenue collection include:</a:t>
            </a:r>
          </a:p>
          <a:p>
            <a:pPr fontAlgn="auto">
              <a:spcBef>
                <a:spcPts val="0"/>
              </a:spcBef>
              <a:spcAft>
                <a:spcPts val="0"/>
              </a:spcAft>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Weak tax administration</a:t>
            </a:r>
          </a:p>
          <a:p>
            <a:pPr marL="285750" indent="-285750"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Lack of coordination across government / oversight bodies,</a:t>
            </a:r>
          </a:p>
          <a:p>
            <a:pPr marL="285750" indent="-285750"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Weak oversight over non-financial revenues</a:t>
            </a:r>
          </a:p>
          <a:p>
            <a:pPr marL="285750" indent="-285750"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Corporate tax evasion</a:t>
            </a:r>
          </a:p>
          <a:p>
            <a:pPr marL="285750" indent="-285750"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Others already covered (e.g. poor negotiation)</a:t>
            </a:r>
          </a:p>
        </p:txBody>
      </p:sp>
      <p:sp>
        <p:nvSpPr>
          <p:cNvPr id="8" name="TextBox 8"/>
          <p:cNvSpPr txBox="1">
            <a:spLocks noChangeArrowheads="1"/>
          </p:cNvSpPr>
          <p:nvPr/>
        </p:nvSpPr>
        <p:spPr bwMode="auto">
          <a:xfrm>
            <a:off x="1447800" y="1295400"/>
            <a:ext cx="640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smtClean="0">
                <a:solidFill>
                  <a:schemeClr val="accent5">
                    <a:lumMod val="50000"/>
                  </a:schemeClr>
                </a:solidFill>
                <a:latin typeface="+mn-lt"/>
                <a:cs typeface="Gill Sans MT"/>
              </a:rPr>
              <a:t>Governance challenges </a:t>
            </a:r>
          </a:p>
        </p:txBody>
      </p:sp>
      <p:pic>
        <p:nvPicPr>
          <p:cNvPr id="19" name="Picture 12" descr="http://www.balsabridge.com/images/clipart/bridge6.gi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176" y="160890"/>
            <a:ext cx="741457" cy="682977"/>
          </a:xfrm>
          <a:prstGeom prst="rect">
            <a:avLst/>
          </a:prstGeom>
          <a:noFill/>
          <a:extLst>
            <a:ext uri="{909E8E84-426E-40DD-AFC4-6F175D3DCCD1}">
              <a14:hiddenFill xmlns:a14="http://schemas.microsoft.com/office/drawing/2010/main">
                <a:solidFill>
                  <a:srgbClr val="FFFFFF"/>
                </a:solidFill>
              </a14:hiddenFill>
            </a:ext>
          </a:extLst>
        </p:spPr>
      </p:pic>
      <p:grpSp>
        <p:nvGrpSpPr>
          <p:cNvPr id="102406" name="Group 22"/>
          <p:cNvGrpSpPr>
            <a:grpSpLocks/>
          </p:cNvGrpSpPr>
          <p:nvPr/>
        </p:nvGrpSpPr>
        <p:grpSpPr bwMode="auto">
          <a:xfrm>
            <a:off x="138113" y="73025"/>
            <a:ext cx="1919287" cy="2593975"/>
            <a:chOff x="1649131" y="95466"/>
            <a:chExt cx="3888086" cy="5005184"/>
          </a:xfrm>
        </p:grpSpPr>
        <p:grpSp>
          <p:nvGrpSpPr>
            <p:cNvPr id="102412" name="Group 23"/>
            <p:cNvGrpSpPr>
              <a:grpSpLocks/>
            </p:cNvGrpSpPr>
            <p:nvPr/>
          </p:nvGrpSpPr>
          <p:grpSpPr bwMode="auto">
            <a:xfrm>
              <a:off x="1902101" y="981291"/>
              <a:ext cx="2351881" cy="2099252"/>
              <a:chOff x="1902102" y="1743075"/>
              <a:chExt cx="2351881" cy="2099252"/>
            </a:xfrm>
          </p:grpSpPr>
          <p:sp>
            <p:nvSpPr>
              <p:cNvPr id="27" name="Bent Arrow 26"/>
              <p:cNvSpPr/>
              <p:nvPr/>
            </p:nvSpPr>
            <p:spPr>
              <a:xfrm>
                <a:off x="1903192" y="1742500"/>
                <a:ext cx="2350862" cy="2101320"/>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02416" name="Picture 27"/>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02413" name="Picture 5"/>
            <p:cNvPicPr>
              <a:picLocks noChangeAspect="1" noChangeArrowheads="1"/>
            </p:cNvPicPr>
            <p:nvPr/>
          </p:nvPicPr>
          <p:blipFill>
            <a:blip r:embed="rId6">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14" name="Picture 6" descr="115076-magic-marker-icon-business-oil-well">
              <a:hlinkClick r:id="" action="ppaction://noaction">
                <a:snd r:embed="rId7" name="applause.wav"/>
              </a:hlinkClick>
            </p:cNvPr>
            <p:cNvPicPr>
              <a:picLocks noChangeAspect="1" noChangeArrowheads="1"/>
            </p:cNvPicPr>
            <p:nvPr/>
          </p:nvPicPr>
          <p:blipFill>
            <a:blip r:embed="rId8">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pic>
        <p:nvPicPr>
          <p:cNvPr id="18" name="Picture 8" descr="http://sr.photos3.fotosearch.com/bthumb/CSP/CSP558/k5584953.jpg"/>
          <p:cNvPicPr>
            <a:picLocks noChangeAspect="1" noChangeArrowheads="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0804" y="338688"/>
            <a:ext cx="389230" cy="53796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8"/>
          <p:cNvSpPr txBox="1">
            <a:spLocks noChangeArrowheads="1"/>
          </p:cNvSpPr>
          <p:nvPr/>
        </p:nvSpPr>
        <p:spPr bwMode="auto">
          <a:xfrm>
            <a:off x="2362200" y="68580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a:solidFill>
                  <a:schemeClr val="tx1">
                    <a:lumMod val="65000"/>
                    <a:lumOff val="35000"/>
                  </a:schemeClr>
                </a:solidFill>
                <a:latin typeface="+mj-lt"/>
                <a:cs typeface="Gill Sans MT"/>
              </a:rPr>
              <a:t>Revenue Collection </a:t>
            </a:r>
            <a:endParaRPr lang="en-US" sz="3600" b="1" dirty="0" smtClean="0">
              <a:solidFill>
                <a:schemeClr val="tx1">
                  <a:lumMod val="65000"/>
                  <a:lumOff val="35000"/>
                </a:schemeClr>
              </a:solidFill>
              <a:latin typeface="+mj-lt"/>
              <a:cs typeface="Gill Sans MT"/>
            </a:endParaRPr>
          </a:p>
        </p:txBody>
      </p:sp>
      <p:grpSp>
        <p:nvGrpSpPr>
          <p:cNvPr id="102409" name="Group 39"/>
          <p:cNvGrpSpPr>
            <a:grpSpLocks/>
          </p:cNvGrpSpPr>
          <p:nvPr/>
        </p:nvGrpSpPr>
        <p:grpSpPr bwMode="auto">
          <a:xfrm>
            <a:off x="2027238" y="650875"/>
            <a:ext cx="800100" cy="757238"/>
            <a:chOff x="1925638" y="2803525"/>
            <a:chExt cx="800100" cy="757238"/>
          </a:xfrm>
        </p:grpSpPr>
        <p:sp>
          <p:nvSpPr>
            <p:cNvPr id="21" name="Hexagon 20"/>
            <p:cNvSpPr/>
            <p:nvPr/>
          </p:nvSpPr>
          <p:spPr>
            <a:xfrm rot="9105493">
              <a:off x="1925638" y="28035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2" name="TextBox 4"/>
            <p:cNvSpPr txBox="1">
              <a:spLocks noChangeArrowheads="1"/>
            </p:cNvSpPr>
            <p:nvPr/>
          </p:nvSpPr>
          <p:spPr bwMode="auto">
            <a:xfrm>
              <a:off x="2057400" y="29718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grpSp>
    </p:spTree>
    <p:extLst>
      <p:ext uri="{BB962C8B-B14F-4D97-AF65-F5344CB8AC3E}">
        <p14:creationId xmlns:p14="http://schemas.microsoft.com/office/powerpoint/2010/main" val="36136911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6499"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6500" name="Rectangle 2"/>
          <p:cNvSpPr>
            <a:spLocks noChangeArrowheads="1"/>
          </p:cNvSpPr>
          <p:nvPr/>
        </p:nvSpPr>
        <p:spPr bwMode="auto">
          <a:xfrm>
            <a:off x="954088" y="1516063"/>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Legal Framework &amp; Fiscal Regime: Requirements §3.2</a:t>
            </a:r>
          </a:p>
        </p:txBody>
      </p:sp>
      <p:sp>
        <p:nvSpPr>
          <p:cNvPr id="7" name="Rounded Rectangle 6"/>
          <p:cNvSpPr/>
          <p:nvPr/>
        </p:nvSpPr>
        <p:spPr>
          <a:xfrm>
            <a:off x="976313" y="2057400"/>
            <a:ext cx="1919287"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Overview of laws &amp; regulations</a:t>
            </a:r>
          </a:p>
        </p:txBody>
      </p:sp>
      <p:sp>
        <p:nvSpPr>
          <p:cNvPr id="106502" name="Rectangle 26"/>
          <p:cNvSpPr>
            <a:spLocks noChangeArrowheads="1"/>
          </p:cNvSpPr>
          <p:nvPr/>
        </p:nvSpPr>
        <p:spPr bwMode="auto">
          <a:xfrm>
            <a:off x="954088" y="3352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Legal Framework: RWI Recommendations</a:t>
            </a:r>
          </a:p>
        </p:txBody>
      </p:sp>
      <p:sp>
        <p:nvSpPr>
          <p:cNvPr id="28" name="Rounded Rectangle 27"/>
          <p:cNvSpPr/>
          <p:nvPr/>
        </p:nvSpPr>
        <p:spPr>
          <a:xfrm>
            <a:off x="981075" y="3832225"/>
            <a:ext cx="2862263" cy="11969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Describe contract system and key features</a:t>
            </a:r>
          </a:p>
        </p:txBody>
      </p:sp>
      <p:sp>
        <p:nvSpPr>
          <p:cNvPr id="32" name="Rounded Rectangle 31"/>
          <p:cNvSpPr/>
          <p:nvPr/>
        </p:nvSpPr>
        <p:spPr>
          <a:xfrm>
            <a:off x="3962400" y="3810000"/>
            <a:ext cx="2208213"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Link to legislation &amp; summarize main provisions</a:t>
            </a:r>
          </a:p>
        </p:txBody>
      </p:sp>
      <p:sp>
        <p:nvSpPr>
          <p:cNvPr id="15" name="Rounded Rectangle 14"/>
          <p:cNvSpPr/>
          <p:nvPr/>
        </p:nvSpPr>
        <p:spPr>
          <a:xfrm>
            <a:off x="2971800" y="2057400"/>
            <a:ext cx="1981200"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Summary of fiscal regime, including decentralization</a:t>
            </a:r>
          </a:p>
        </p:txBody>
      </p:sp>
      <p:sp>
        <p:nvSpPr>
          <p:cNvPr id="16" name="Rounded Rectangle 15"/>
          <p:cNvSpPr/>
          <p:nvPr/>
        </p:nvSpPr>
        <p:spPr>
          <a:xfrm>
            <a:off x="6248400" y="3810000"/>
            <a:ext cx="2667000" cy="1219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Explain if core fiscal terms in legislation or negotiated in contracts (describe)</a:t>
            </a:r>
          </a:p>
        </p:txBody>
      </p:sp>
      <p:sp>
        <p:nvSpPr>
          <p:cNvPr id="17" name="Rounded Rectangle 16"/>
          <p:cNvSpPr/>
          <p:nvPr/>
        </p:nvSpPr>
        <p:spPr>
          <a:xfrm>
            <a:off x="990600" y="5105400"/>
            <a:ext cx="3133725" cy="1092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Indicate authority(ies) collecting major payments; division of roles</a:t>
            </a:r>
          </a:p>
        </p:txBody>
      </p:sp>
      <p:sp>
        <p:nvSpPr>
          <p:cNvPr id="18" name="Rounded Rectangle 17"/>
          <p:cNvSpPr/>
          <p:nvPr/>
        </p:nvSpPr>
        <p:spPr>
          <a:xfrm>
            <a:off x="4191000" y="5105400"/>
            <a:ext cx="2695575" cy="1092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Describe method of subnational transfers</a:t>
            </a:r>
          </a:p>
        </p:txBody>
      </p:sp>
      <p:sp>
        <p:nvSpPr>
          <p:cNvPr id="19" name="Rounded Rectangle 18"/>
          <p:cNvSpPr/>
          <p:nvPr/>
        </p:nvSpPr>
        <p:spPr>
          <a:xfrm>
            <a:off x="5029200" y="2057400"/>
            <a:ext cx="1905000" cy="1219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defRPr/>
            </a:pPr>
            <a:r>
              <a:rPr lang="en-US" altLang="en-US" sz="2000" dirty="0" smtClean="0">
                <a:solidFill>
                  <a:srgbClr val="254061"/>
                </a:solidFill>
              </a:rPr>
              <a:t>Roles/responsibilities  of gov’</a:t>
            </a:r>
            <a:r>
              <a:rPr lang="en-US" altLang="ja-JP" sz="2000" dirty="0" smtClean="0">
                <a:solidFill>
                  <a:srgbClr val="254061"/>
                </a:solidFill>
              </a:rPr>
              <a:t>t agencies</a:t>
            </a:r>
            <a:endParaRPr lang="en-US" altLang="en-US" sz="2000" dirty="0" smtClean="0">
              <a:solidFill>
                <a:srgbClr val="254061"/>
              </a:solidFill>
            </a:endParaRPr>
          </a:p>
        </p:txBody>
      </p:sp>
      <p:sp>
        <p:nvSpPr>
          <p:cNvPr id="20" name="Rounded Rectangle 19"/>
          <p:cNvSpPr/>
          <p:nvPr/>
        </p:nvSpPr>
        <p:spPr>
          <a:xfrm>
            <a:off x="7010400" y="2057400"/>
            <a:ext cx="1828800" cy="1219200"/>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bg1"/>
                </a:solidFill>
              </a:rPr>
              <a:t>*Document reforms underway</a:t>
            </a:r>
          </a:p>
        </p:txBody>
      </p:sp>
      <p:grpSp>
        <p:nvGrpSpPr>
          <p:cNvPr id="106511" name="Group 20"/>
          <p:cNvGrpSpPr>
            <a:grpSpLocks/>
          </p:cNvGrpSpPr>
          <p:nvPr/>
        </p:nvGrpSpPr>
        <p:grpSpPr bwMode="auto">
          <a:xfrm>
            <a:off x="138113" y="73025"/>
            <a:ext cx="2681287" cy="2847975"/>
            <a:chOff x="1649131" y="95466"/>
            <a:chExt cx="3888086" cy="5005184"/>
          </a:xfrm>
        </p:grpSpPr>
        <p:grpSp>
          <p:nvGrpSpPr>
            <p:cNvPr id="106514" name="Group 21"/>
            <p:cNvGrpSpPr>
              <a:grpSpLocks/>
            </p:cNvGrpSpPr>
            <p:nvPr/>
          </p:nvGrpSpPr>
          <p:grpSpPr bwMode="auto">
            <a:xfrm>
              <a:off x="1902101" y="981291"/>
              <a:ext cx="2351881" cy="2099252"/>
              <a:chOff x="1902102" y="1743075"/>
              <a:chExt cx="2351881" cy="2099252"/>
            </a:xfrm>
          </p:grpSpPr>
          <p:sp>
            <p:nvSpPr>
              <p:cNvPr id="25" name="Bent Arrow 24"/>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06518" name="Picture 25"/>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06515"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6"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3" name="Hexagon 32"/>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34"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2741453251"/>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6" name="Group 14"/>
          <p:cNvGrpSpPr>
            <a:grpSpLocks/>
          </p:cNvGrpSpPr>
          <p:nvPr/>
        </p:nvGrpSpPr>
        <p:grpSpPr bwMode="auto">
          <a:xfrm>
            <a:off x="138113" y="73025"/>
            <a:ext cx="2681287" cy="2847975"/>
            <a:chOff x="1649131" y="95466"/>
            <a:chExt cx="3888086" cy="5005184"/>
          </a:xfrm>
        </p:grpSpPr>
        <p:grpSp>
          <p:nvGrpSpPr>
            <p:cNvPr id="108558" name="Group 15"/>
            <p:cNvGrpSpPr>
              <a:grpSpLocks/>
            </p:cNvGrpSpPr>
            <p:nvPr/>
          </p:nvGrpSpPr>
          <p:grpSpPr bwMode="auto">
            <a:xfrm>
              <a:off x="1902101" y="981291"/>
              <a:ext cx="2351881" cy="2099252"/>
              <a:chOff x="1902102" y="1743075"/>
              <a:chExt cx="2351881" cy="2099252"/>
            </a:xfrm>
          </p:grpSpPr>
          <p:sp>
            <p:nvSpPr>
              <p:cNvPr id="21" name="Bent Arrow 20"/>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08562" name="Picture 21"/>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08559"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0"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08547"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8548"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8549" name="Rectangle 2"/>
          <p:cNvSpPr>
            <a:spLocks noChangeArrowheads="1"/>
          </p:cNvSpPr>
          <p:nvPr/>
        </p:nvSpPr>
        <p:spPr bwMode="auto">
          <a:xfrm>
            <a:off x="693738" y="1697038"/>
            <a:ext cx="8836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Economic Contribution : Basic Requirements </a:t>
            </a:r>
            <a:r>
              <a:rPr lang="en-US" altLang="en-US" sz="2800"/>
              <a:t>§3.4(a)-(c)</a:t>
            </a:r>
          </a:p>
        </p:txBody>
      </p:sp>
      <p:sp>
        <p:nvSpPr>
          <p:cNvPr id="7" name="Rounded Rectangle 6"/>
          <p:cNvSpPr/>
          <p:nvPr/>
        </p:nvSpPr>
        <p:spPr>
          <a:xfrm>
            <a:off x="838200" y="2263775"/>
            <a:ext cx="2814638"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size of EI (value , % GDP), incl. estimate of informal sector</a:t>
            </a:r>
          </a:p>
        </p:txBody>
      </p:sp>
      <p:sp>
        <p:nvSpPr>
          <p:cNvPr id="108551" name="Rectangle 26"/>
          <p:cNvSpPr>
            <a:spLocks noChangeArrowheads="1"/>
          </p:cNvSpPr>
          <p:nvPr/>
        </p:nvSpPr>
        <p:spPr bwMode="auto">
          <a:xfrm>
            <a:off x="685800" y="3635375"/>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Economic Contribution : RWI Recommendations</a:t>
            </a:r>
          </a:p>
        </p:txBody>
      </p:sp>
      <p:sp>
        <p:nvSpPr>
          <p:cNvPr id="19" name="Rounded Rectangle 18"/>
          <p:cNvSpPr/>
          <p:nvPr/>
        </p:nvSpPr>
        <p:spPr>
          <a:xfrm>
            <a:off x="3851275" y="2263775"/>
            <a:ext cx="2244725"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defRPr/>
            </a:pPr>
            <a:r>
              <a:rPr lang="en-US" altLang="en-US" sz="2000" dirty="0" smtClean="0">
                <a:solidFill>
                  <a:srgbClr val="254061"/>
                </a:solidFill>
              </a:rPr>
              <a:t>total gov’t revenue from EI (number and %)</a:t>
            </a:r>
          </a:p>
        </p:txBody>
      </p:sp>
      <p:sp>
        <p:nvSpPr>
          <p:cNvPr id="20" name="Rounded Rectangle 19"/>
          <p:cNvSpPr/>
          <p:nvPr/>
        </p:nvSpPr>
        <p:spPr>
          <a:xfrm>
            <a:off x="6267450" y="2263775"/>
            <a:ext cx="2038350"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exports from EI (number and %)</a:t>
            </a:r>
          </a:p>
        </p:txBody>
      </p:sp>
      <p:sp>
        <p:nvSpPr>
          <p:cNvPr id="26" name="Rounded Rectangle 25"/>
          <p:cNvSpPr/>
          <p:nvPr/>
        </p:nvSpPr>
        <p:spPr>
          <a:xfrm>
            <a:off x="906463" y="4146550"/>
            <a:ext cx="2055812" cy="1092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tie to domestic economic context</a:t>
            </a:r>
          </a:p>
        </p:txBody>
      </p:sp>
      <p:sp>
        <p:nvSpPr>
          <p:cNvPr id="28" name="Rounded Rectangle 27"/>
          <p:cNvSpPr/>
          <p:nvPr/>
        </p:nvSpPr>
        <p:spPr>
          <a:xfrm>
            <a:off x="3114675" y="4146550"/>
            <a:ext cx="2054225" cy="1092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informal sector</a:t>
            </a:r>
          </a:p>
        </p:txBody>
      </p:sp>
      <p:sp>
        <p:nvSpPr>
          <p:cNvPr id="29" name="Hexagon 28"/>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30"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27078866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43"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44" name="Rectangle 2"/>
          <p:cNvSpPr>
            <a:spLocks noChangeArrowheads="1"/>
          </p:cNvSpPr>
          <p:nvPr/>
        </p:nvSpPr>
        <p:spPr bwMode="auto">
          <a:xfrm>
            <a:off x="1143000" y="1752600"/>
            <a:ext cx="8836025"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Taxes and Primary Revenues: Basic Requirements </a:t>
            </a:r>
          </a:p>
          <a:p>
            <a:pPr defTabSz="1555750">
              <a:lnSpc>
                <a:spcPct val="90000"/>
              </a:lnSpc>
              <a:spcAft>
                <a:spcPct val="35000"/>
              </a:spcAft>
            </a:pPr>
            <a:r>
              <a:rPr lang="en-US" altLang="en-US" sz="2800"/>
              <a:t>§4.1(a)/(b)</a:t>
            </a:r>
          </a:p>
        </p:txBody>
      </p:sp>
      <p:sp>
        <p:nvSpPr>
          <p:cNvPr id="7" name="Rounded Rectangle 6"/>
          <p:cNvSpPr/>
          <p:nvPr/>
        </p:nvSpPr>
        <p:spPr>
          <a:xfrm>
            <a:off x="925513" y="2884488"/>
            <a:ext cx="3367087" cy="1089025"/>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description of each revenue stream,  materiality definition and thresholds</a:t>
            </a:r>
          </a:p>
        </p:txBody>
      </p:sp>
      <p:sp>
        <p:nvSpPr>
          <p:cNvPr id="19" name="Rounded Rectangle 18"/>
          <p:cNvSpPr/>
          <p:nvPr/>
        </p:nvSpPr>
        <p:spPr>
          <a:xfrm>
            <a:off x="4648200" y="2868613"/>
            <a:ext cx="2438400" cy="1090612"/>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options / rationale for each revenue  stream</a:t>
            </a:r>
          </a:p>
        </p:txBody>
      </p:sp>
      <p:grpSp>
        <p:nvGrpSpPr>
          <p:cNvPr id="112647" name="Group 13"/>
          <p:cNvGrpSpPr>
            <a:grpSpLocks/>
          </p:cNvGrpSpPr>
          <p:nvPr/>
        </p:nvGrpSpPr>
        <p:grpSpPr bwMode="auto">
          <a:xfrm>
            <a:off x="138113" y="73025"/>
            <a:ext cx="2681287" cy="2847975"/>
            <a:chOff x="1649131" y="95466"/>
            <a:chExt cx="3888086" cy="5005184"/>
          </a:xfrm>
        </p:grpSpPr>
        <p:grpSp>
          <p:nvGrpSpPr>
            <p:cNvPr id="112650" name="Group 14"/>
            <p:cNvGrpSpPr>
              <a:grpSpLocks/>
            </p:cNvGrpSpPr>
            <p:nvPr/>
          </p:nvGrpSpPr>
          <p:grpSpPr bwMode="auto">
            <a:xfrm>
              <a:off x="1902101" y="981291"/>
              <a:ext cx="2351881" cy="2099252"/>
              <a:chOff x="1902102" y="1743075"/>
              <a:chExt cx="2351881" cy="2099252"/>
            </a:xfrm>
          </p:grpSpPr>
          <p:sp>
            <p:nvSpPr>
              <p:cNvPr id="18" name="Bent Arrow 17"/>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12654" name="Picture 19"/>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12651"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52"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6" name="Hexagon 15"/>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17"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9361494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ChangeArrowheads="1"/>
          </p:cNvSpPr>
          <p:nvPr/>
        </p:nvSpPr>
        <p:spPr bwMode="auto">
          <a:xfrm>
            <a:off x="954088" y="1323975"/>
            <a:ext cx="8836025"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In Kind Revenues: Basic Requirements </a:t>
            </a:r>
            <a:r>
              <a:rPr lang="en-US" altLang="en-US" sz="2800"/>
              <a:t>§4.1(c) </a:t>
            </a:r>
          </a:p>
        </p:txBody>
      </p:sp>
      <p:sp>
        <p:nvSpPr>
          <p:cNvPr id="7" name="Rounded Rectangle 6"/>
          <p:cNvSpPr/>
          <p:nvPr/>
        </p:nvSpPr>
        <p:spPr>
          <a:xfrm>
            <a:off x="990600" y="1941513"/>
            <a:ext cx="3767138"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where production share or other in-kind is material, disclose volumes sold &amp; revenue received</a:t>
            </a:r>
          </a:p>
        </p:txBody>
      </p:sp>
      <p:sp>
        <p:nvSpPr>
          <p:cNvPr id="119812" name="Rectangle 26"/>
          <p:cNvSpPr>
            <a:spLocks noChangeArrowheads="1"/>
          </p:cNvSpPr>
          <p:nvPr/>
        </p:nvSpPr>
        <p:spPr bwMode="auto">
          <a:xfrm>
            <a:off x="796925" y="4110038"/>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In Kind Revenues: RWI Recommendations</a:t>
            </a:r>
          </a:p>
        </p:txBody>
      </p:sp>
      <p:sp>
        <p:nvSpPr>
          <p:cNvPr id="28" name="Rounded Rectangle 27"/>
          <p:cNvSpPr/>
          <p:nvPr/>
        </p:nvSpPr>
        <p:spPr>
          <a:xfrm>
            <a:off x="1008063" y="3100388"/>
            <a:ext cx="2752725" cy="938212"/>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FFFFFF"/>
                </a:solidFill>
              </a:rPr>
              <a:t>* Disaggregate product, price, market and sale volume</a:t>
            </a:r>
          </a:p>
        </p:txBody>
      </p:sp>
      <p:sp>
        <p:nvSpPr>
          <p:cNvPr id="32" name="Rounded Rectangle 31"/>
          <p:cNvSpPr/>
          <p:nvPr/>
        </p:nvSpPr>
        <p:spPr>
          <a:xfrm>
            <a:off x="3886200" y="3100388"/>
            <a:ext cx="2447925" cy="938212"/>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rgbClr val="FFFFFF"/>
                </a:solidFill>
              </a:rPr>
              <a:t>*reconciliation of  volumes &amp; revenues</a:t>
            </a:r>
          </a:p>
        </p:txBody>
      </p:sp>
      <p:sp>
        <p:nvSpPr>
          <p:cNvPr id="16" name="Rounded Rectangle 15"/>
          <p:cNvSpPr/>
          <p:nvPr/>
        </p:nvSpPr>
        <p:spPr>
          <a:xfrm>
            <a:off x="6384925" y="4589463"/>
            <a:ext cx="2530475" cy="744537"/>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Reconciliation &gt;10% of extractive revenue</a:t>
            </a:r>
          </a:p>
        </p:txBody>
      </p:sp>
      <p:sp>
        <p:nvSpPr>
          <p:cNvPr id="17" name="Rounded Rectangle 16"/>
          <p:cNvSpPr/>
          <p:nvPr/>
        </p:nvSpPr>
        <p:spPr>
          <a:xfrm>
            <a:off x="1008063" y="4576763"/>
            <a:ext cx="2497137" cy="757237"/>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reporting by company and by sale</a:t>
            </a:r>
          </a:p>
        </p:txBody>
      </p:sp>
      <p:sp>
        <p:nvSpPr>
          <p:cNvPr id="18" name="Rounded Rectangle 17"/>
          <p:cNvSpPr/>
          <p:nvPr/>
        </p:nvSpPr>
        <p:spPr>
          <a:xfrm>
            <a:off x="3657600" y="4576763"/>
            <a:ext cx="2590800" cy="757237"/>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list buyer, date, price, volume and grade</a:t>
            </a:r>
          </a:p>
        </p:txBody>
      </p:sp>
      <p:sp>
        <p:nvSpPr>
          <p:cNvPr id="19" name="Rounded Rectangle 18"/>
          <p:cNvSpPr/>
          <p:nvPr/>
        </p:nvSpPr>
        <p:spPr>
          <a:xfrm>
            <a:off x="4876800" y="1941513"/>
            <a:ext cx="2773363"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disaggregate as with other payments (company, project) </a:t>
            </a:r>
          </a:p>
        </p:txBody>
      </p:sp>
      <p:sp>
        <p:nvSpPr>
          <p:cNvPr id="21" name="Rounded Rectangle 20"/>
          <p:cNvSpPr/>
          <p:nvPr/>
        </p:nvSpPr>
        <p:spPr>
          <a:xfrm>
            <a:off x="1008063" y="5446713"/>
            <a:ext cx="2528887" cy="7207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SOEs should publish sales data</a:t>
            </a:r>
          </a:p>
        </p:txBody>
      </p:sp>
      <p:sp>
        <p:nvSpPr>
          <p:cNvPr id="22" name="Rounded Rectangle 21"/>
          <p:cNvSpPr/>
          <p:nvPr/>
        </p:nvSpPr>
        <p:spPr>
          <a:xfrm>
            <a:off x="3657600" y="5446713"/>
            <a:ext cx="2752725" cy="7207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Registered traders should report payments</a:t>
            </a:r>
          </a:p>
        </p:txBody>
      </p:sp>
      <p:grpSp>
        <p:nvGrpSpPr>
          <p:cNvPr id="119821" name="Group 19"/>
          <p:cNvGrpSpPr>
            <a:grpSpLocks/>
          </p:cNvGrpSpPr>
          <p:nvPr/>
        </p:nvGrpSpPr>
        <p:grpSpPr bwMode="auto">
          <a:xfrm>
            <a:off x="138113" y="73025"/>
            <a:ext cx="2681287" cy="2847975"/>
            <a:chOff x="1649131" y="95466"/>
            <a:chExt cx="3888086" cy="5005184"/>
          </a:xfrm>
        </p:grpSpPr>
        <p:grpSp>
          <p:nvGrpSpPr>
            <p:cNvPr id="119824" name="Group 22"/>
            <p:cNvGrpSpPr>
              <a:grpSpLocks/>
            </p:cNvGrpSpPr>
            <p:nvPr/>
          </p:nvGrpSpPr>
          <p:grpSpPr bwMode="auto">
            <a:xfrm>
              <a:off x="1902101" y="981291"/>
              <a:ext cx="2351881" cy="2099252"/>
              <a:chOff x="1902102" y="1743075"/>
              <a:chExt cx="2351881" cy="2099252"/>
            </a:xfrm>
          </p:grpSpPr>
          <p:sp>
            <p:nvSpPr>
              <p:cNvPr id="26" name="Bent Arrow 25"/>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19828" name="Picture 28"/>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19825"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26"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3" name="Hexagon 22"/>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4"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16841244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nodeType="afterGroup">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nodeType="afterGroup">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nodeType="afterGroup">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32" grpId="0" animBg="1"/>
      <p:bldP spid="16" grpId="0" animBg="1"/>
      <p:bldP spid="17" grpId="0" animBg="1"/>
      <p:bldP spid="18" grpId="0" animBg="1"/>
      <p:bldP spid="19" grpId="0" animBg="1"/>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2883"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2884" name="Rectangle 2"/>
          <p:cNvSpPr>
            <a:spLocks noChangeArrowheads="1"/>
          </p:cNvSpPr>
          <p:nvPr/>
        </p:nvSpPr>
        <p:spPr bwMode="auto">
          <a:xfrm>
            <a:off x="954088" y="1516063"/>
            <a:ext cx="8342312"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Infrastructure / Barter: Basic Requirements </a:t>
            </a:r>
            <a:r>
              <a:rPr lang="en-US" altLang="en-US" sz="2800"/>
              <a:t>§4.1(c)/(d)</a:t>
            </a:r>
          </a:p>
        </p:txBody>
      </p:sp>
      <p:sp>
        <p:nvSpPr>
          <p:cNvPr id="7" name="Rounded Rectangle 6"/>
          <p:cNvSpPr/>
          <p:nvPr/>
        </p:nvSpPr>
        <p:spPr>
          <a:xfrm>
            <a:off x="976313" y="2133600"/>
            <a:ext cx="3443287" cy="1371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MSG review: agreements, parties, goods and services committed and resources pledged</a:t>
            </a:r>
          </a:p>
        </p:txBody>
      </p:sp>
      <p:sp>
        <p:nvSpPr>
          <p:cNvPr id="122886" name="Rectangle 26"/>
          <p:cNvSpPr>
            <a:spLocks noChangeArrowheads="1"/>
          </p:cNvSpPr>
          <p:nvPr/>
        </p:nvSpPr>
        <p:spPr bwMode="auto">
          <a:xfrm>
            <a:off x="917575" y="3657600"/>
            <a:ext cx="8836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Infrastructure / Barter : Recommendations</a:t>
            </a:r>
          </a:p>
        </p:txBody>
      </p:sp>
      <p:sp>
        <p:nvSpPr>
          <p:cNvPr id="16" name="Rounded Rectangle 15"/>
          <p:cNvSpPr/>
          <p:nvPr/>
        </p:nvSpPr>
        <p:spPr>
          <a:xfrm>
            <a:off x="6858000" y="4137025"/>
            <a:ext cx="1905000" cy="19589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Status of good/service and any audit</a:t>
            </a:r>
          </a:p>
        </p:txBody>
      </p:sp>
      <p:sp>
        <p:nvSpPr>
          <p:cNvPr id="17" name="Rounded Rectangle 16"/>
          <p:cNvSpPr/>
          <p:nvPr/>
        </p:nvSpPr>
        <p:spPr>
          <a:xfrm>
            <a:off x="976313" y="4137025"/>
            <a:ext cx="2251075" cy="19589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Full text disclosure of agreement</a:t>
            </a:r>
          </a:p>
        </p:txBody>
      </p:sp>
      <p:sp>
        <p:nvSpPr>
          <p:cNvPr id="18" name="Rounded Rectangle 17"/>
          <p:cNvSpPr/>
          <p:nvPr/>
        </p:nvSpPr>
        <p:spPr>
          <a:xfrm>
            <a:off x="3429000" y="4137025"/>
            <a:ext cx="3276600" cy="19589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6">
                    <a:lumMod val="75000"/>
                  </a:schemeClr>
                </a:solidFill>
              </a:rPr>
              <a:t>Estimated value of good/service (quality, speed, budget estimates vs. actual spend) vs. evaluation methodology for commodity</a:t>
            </a:r>
          </a:p>
        </p:txBody>
      </p:sp>
      <p:grpSp>
        <p:nvGrpSpPr>
          <p:cNvPr id="122890" name="Group 18"/>
          <p:cNvGrpSpPr>
            <a:grpSpLocks/>
          </p:cNvGrpSpPr>
          <p:nvPr/>
        </p:nvGrpSpPr>
        <p:grpSpPr bwMode="auto">
          <a:xfrm>
            <a:off x="138113" y="73025"/>
            <a:ext cx="2681287" cy="2847975"/>
            <a:chOff x="1649131" y="95466"/>
            <a:chExt cx="3888086" cy="5005184"/>
          </a:xfrm>
        </p:grpSpPr>
        <p:grpSp>
          <p:nvGrpSpPr>
            <p:cNvPr id="122893" name="Group 19"/>
            <p:cNvGrpSpPr>
              <a:grpSpLocks/>
            </p:cNvGrpSpPr>
            <p:nvPr/>
          </p:nvGrpSpPr>
          <p:grpSpPr bwMode="auto">
            <a:xfrm>
              <a:off x="1902101" y="981291"/>
              <a:ext cx="2351881" cy="2099252"/>
              <a:chOff x="1902102" y="1743075"/>
              <a:chExt cx="2351881" cy="2099252"/>
            </a:xfrm>
          </p:grpSpPr>
          <p:sp>
            <p:nvSpPr>
              <p:cNvPr id="23" name="Bent Arrow 22"/>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22897" name="Picture 2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22894"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5"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9" name="Hexagon 18"/>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0"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29426147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4931"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4932" name="Rectangle 2"/>
          <p:cNvSpPr>
            <a:spLocks noChangeArrowheads="1"/>
          </p:cNvSpPr>
          <p:nvPr/>
        </p:nvSpPr>
        <p:spPr bwMode="auto">
          <a:xfrm>
            <a:off x="342900" y="3124200"/>
            <a:ext cx="8836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4000" b="1"/>
              <a:t>Transportation Revenues: Why is it important?</a:t>
            </a:r>
          </a:p>
        </p:txBody>
      </p:sp>
      <p:grpSp>
        <p:nvGrpSpPr>
          <p:cNvPr id="124933" name="Group 10"/>
          <p:cNvGrpSpPr>
            <a:grpSpLocks/>
          </p:cNvGrpSpPr>
          <p:nvPr/>
        </p:nvGrpSpPr>
        <p:grpSpPr bwMode="auto">
          <a:xfrm>
            <a:off x="138113" y="73025"/>
            <a:ext cx="2681287" cy="2847975"/>
            <a:chOff x="1649131" y="95466"/>
            <a:chExt cx="3888086" cy="5005184"/>
          </a:xfrm>
        </p:grpSpPr>
        <p:grpSp>
          <p:nvGrpSpPr>
            <p:cNvPr id="124936" name="Group 11"/>
            <p:cNvGrpSpPr>
              <a:grpSpLocks/>
            </p:cNvGrpSpPr>
            <p:nvPr/>
          </p:nvGrpSpPr>
          <p:grpSpPr bwMode="auto">
            <a:xfrm>
              <a:off x="1902101" y="981291"/>
              <a:ext cx="2351881" cy="2099252"/>
              <a:chOff x="1902102" y="1743075"/>
              <a:chExt cx="2351881" cy="2099252"/>
            </a:xfrm>
          </p:grpSpPr>
          <p:sp>
            <p:nvSpPr>
              <p:cNvPr id="15" name="Bent Arrow 14"/>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24940" name="Picture 15"/>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24937"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8"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4" name="Hexagon 13"/>
          <p:cNvSpPr/>
          <p:nvPr/>
        </p:nvSpPr>
        <p:spPr>
          <a:xfrm rot="9105493">
            <a:off x="7793038" y="393700"/>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16" name="TextBox 4"/>
          <p:cNvSpPr txBox="1">
            <a:spLocks noChangeArrowheads="1"/>
          </p:cNvSpPr>
          <p:nvPr/>
        </p:nvSpPr>
        <p:spPr bwMode="auto">
          <a:xfrm>
            <a:off x="7924800" y="561975"/>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Tree>
    <p:extLst>
      <p:ext uri="{BB962C8B-B14F-4D97-AF65-F5344CB8AC3E}">
        <p14:creationId xmlns:p14="http://schemas.microsoft.com/office/powerpoint/2010/main" val="38947874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02" name="Group 14"/>
          <p:cNvGrpSpPr>
            <a:grpSpLocks/>
          </p:cNvGrpSpPr>
          <p:nvPr/>
        </p:nvGrpSpPr>
        <p:grpSpPr bwMode="auto">
          <a:xfrm>
            <a:off x="138113" y="73025"/>
            <a:ext cx="2681287" cy="2847975"/>
            <a:chOff x="1649131" y="95466"/>
            <a:chExt cx="3888086" cy="5005184"/>
          </a:xfrm>
        </p:grpSpPr>
        <p:grpSp>
          <p:nvGrpSpPr>
            <p:cNvPr id="128012" name="Group 15"/>
            <p:cNvGrpSpPr>
              <a:grpSpLocks/>
            </p:cNvGrpSpPr>
            <p:nvPr/>
          </p:nvGrpSpPr>
          <p:grpSpPr bwMode="auto">
            <a:xfrm>
              <a:off x="1902101" y="981291"/>
              <a:ext cx="2351881" cy="2099252"/>
              <a:chOff x="1902102" y="1743075"/>
              <a:chExt cx="2351881" cy="2099252"/>
            </a:xfrm>
          </p:grpSpPr>
          <p:sp>
            <p:nvSpPr>
              <p:cNvPr id="21" name="Bent Arrow 20"/>
              <p:cNvSpPr/>
              <p:nvPr/>
            </p:nvSpPr>
            <p:spPr>
              <a:xfrm>
                <a:off x="1902353" y="1744456"/>
                <a:ext cx="2352650" cy="2098048"/>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128016" name="Picture 21"/>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9"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128013"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03201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4"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28003"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8004"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28005" name="Rectangle 2"/>
          <p:cNvSpPr>
            <a:spLocks noChangeArrowheads="1"/>
          </p:cNvSpPr>
          <p:nvPr/>
        </p:nvSpPr>
        <p:spPr bwMode="auto">
          <a:xfrm>
            <a:off x="693738" y="1697038"/>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Revenue Disaggregation: Basic Requirements </a:t>
            </a:r>
            <a:r>
              <a:rPr lang="en-US" altLang="en-US" sz="2800"/>
              <a:t>§5.2(e) </a:t>
            </a:r>
          </a:p>
        </p:txBody>
      </p:sp>
      <p:sp>
        <p:nvSpPr>
          <p:cNvPr id="7" name="Rounded Rectangle 6"/>
          <p:cNvSpPr/>
          <p:nvPr/>
        </p:nvSpPr>
        <p:spPr>
          <a:xfrm>
            <a:off x="838200" y="2263775"/>
            <a:ext cx="2814638"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Company</a:t>
            </a:r>
          </a:p>
        </p:txBody>
      </p:sp>
      <p:sp>
        <p:nvSpPr>
          <p:cNvPr id="19" name="Rounded Rectangle 18"/>
          <p:cNvSpPr/>
          <p:nvPr/>
        </p:nvSpPr>
        <p:spPr>
          <a:xfrm>
            <a:off x="3851275" y="2263775"/>
            <a:ext cx="2244725"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Government entity </a:t>
            </a:r>
          </a:p>
        </p:txBody>
      </p:sp>
      <p:sp>
        <p:nvSpPr>
          <p:cNvPr id="20" name="Rounded Rectangle 19"/>
          <p:cNvSpPr/>
          <p:nvPr/>
        </p:nvSpPr>
        <p:spPr>
          <a:xfrm>
            <a:off x="6267450" y="2263775"/>
            <a:ext cx="2038350" cy="11430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Revenue stream</a:t>
            </a:r>
          </a:p>
        </p:txBody>
      </p:sp>
      <p:sp>
        <p:nvSpPr>
          <p:cNvPr id="29" name="Hexagon 28"/>
          <p:cNvSpPr/>
          <p:nvPr/>
        </p:nvSpPr>
        <p:spPr>
          <a:xfrm rot="9105493">
            <a:off x="7793038" y="365125"/>
            <a:ext cx="800100" cy="757238"/>
          </a:xfrm>
          <a:prstGeom prst="hexagon">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30" name="TextBox 4"/>
          <p:cNvSpPr txBox="1">
            <a:spLocks noChangeArrowheads="1"/>
          </p:cNvSpPr>
          <p:nvPr/>
        </p:nvSpPr>
        <p:spPr bwMode="auto">
          <a:xfrm>
            <a:off x="7924800" y="533400"/>
            <a:ext cx="554038" cy="40005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j-lt"/>
              </a:rPr>
              <a:t>RC</a:t>
            </a:r>
          </a:p>
        </p:txBody>
      </p:sp>
      <p:sp>
        <p:nvSpPr>
          <p:cNvPr id="23" name="Rounded Rectangle 22"/>
          <p:cNvSpPr/>
          <p:nvPr/>
        </p:nvSpPr>
        <p:spPr>
          <a:xfrm>
            <a:off x="1066800" y="3810000"/>
            <a:ext cx="7086600" cy="19812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schemeClr val="accent1">
                    <a:lumMod val="50000"/>
                  </a:schemeClr>
                </a:solidFill>
              </a:rPr>
              <a:t>Project level, provided that it is consistent with the United States Securities and Exchange Commission rules and the forthcoming European Union requirements</a:t>
            </a:r>
          </a:p>
        </p:txBody>
      </p:sp>
    </p:spTree>
    <p:extLst>
      <p:ext uri="{BB962C8B-B14F-4D97-AF65-F5344CB8AC3E}">
        <p14:creationId xmlns:p14="http://schemas.microsoft.com/office/powerpoint/2010/main" val="2698448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6734666" y="34113"/>
            <a:ext cx="2390390" cy="1910220"/>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381000" y="4523217"/>
            <a:ext cx="1596889" cy="2029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1371600" y="1410290"/>
            <a:ext cx="6400800" cy="4419600"/>
          </a:xfrm>
        </p:spPr>
        <p:txBody>
          <a:bodyPr/>
          <a:lstStyle/>
          <a:p>
            <a:pPr algn="l"/>
            <a:r>
              <a:rPr lang="en-US" b="1" dirty="0" smtClean="0">
                <a:solidFill>
                  <a:schemeClr val="tx1"/>
                </a:solidFill>
              </a:rPr>
              <a:t>Remember!</a:t>
            </a:r>
          </a:p>
          <a:p>
            <a:pPr marL="457200" indent="-457200" algn="l">
              <a:buFont typeface="Wingdings" charset="2"/>
              <a:buChar char="Ø"/>
            </a:pPr>
            <a:r>
              <a:rPr lang="en-US" dirty="0" smtClean="0">
                <a:solidFill>
                  <a:schemeClr val="tx1"/>
                </a:solidFill>
              </a:rPr>
              <a:t>EITI is a means to an end, not an end to itself.</a:t>
            </a:r>
          </a:p>
          <a:p>
            <a:pPr marL="457200" indent="-457200" algn="l">
              <a:buFont typeface="Wingdings" charset="2"/>
              <a:buChar char="Ø"/>
            </a:pPr>
            <a:r>
              <a:rPr lang="en-US" dirty="0" smtClean="0">
                <a:solidFill>
                  <a:schemeClr val="tx1"/>
                </a:solidFill>
              </a:rPr>
              <a:t>The new EITI Standard offers a valuable opportunity for civil society.</a:t>
            </a:r>
          </a:p>
          <a:p>
            <a:pPr marL="457200" indent="-457200" algn="l">
              <a:buFont typeface="Wingdings" charset="2"/>
              <a:buChar char="Ø"/>
            </a:pPr>
            <a:r>
              <a:rPr lang="en-US" dirty="0" smtClean="0">
                <a:solidFill>
                  <a:schemeClr val="tx1"/>
                </a:solidFill>
              </a:rPr>
              <a:t>Organized and effective advocacy is needed to capitalize on this opportunity.</a:t>
            </a:r>
          </a:p>
          <a:p>
            <a:pPr marL="457200" indent="-457200" algn="l">
              <a:buFont typeface="Wingdings" charset="2"/>
              <a:buChar char="Ø"/>
            </a:pPr>
            <a:r>
              <a:rPr lang="en-US" dirty="0" smtClean="0">
                <a:solidFill>
                  <a:schemeClr val="tx1"/>
                </a:solidFill>
              </a:rPr>
              <a:t>Civil society’s role – be sure EITI isn’t a white-washing exercise.</a:t>
            </a:r>
          </a:p>
        </p:txBody>
      </p:sp>
    </p:spTree>
    <p:extLst>
      <p:ext uri="{BB962C8B-B14F-4D97-AF65-F5344CB8AC3E}">
        <p14:creationId xmlns:p14="http://schemas.microsoft.com/office/powerpoint/2010/main" val="32023783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81000" y="914400"/>
            <a:ext cx="8458200" cy="5638800"/>
          </a:xfrm>
          <a:prstGeom prst="rect">
            <a:avLst/>
          </a:prstGeom>
          <a:solidFill>
            <a:schemeClr val="bg2">
              <a:lumMod val="90000"/>
              <a:alpha val="65000"/>
            </a:schemeClr>
          </a:solidFill>
          <a:ln>
            <a:noFill/>
          </a:ln>
          <a:effectLst/>
          <a:extLst/>
        </p:spPr>
        <p:txBody>
          <a:bodyPr lIns="91418" tIns="45709" rIns="91418" bIns="45709"/>
          <a:lstStyle>
            <a:lvl1pPr marL="174625" eaLnBrk="0" hangingPunct="0">
              <a:defRPr sz="2400">
                <a:solidFill>
                  <a:schemeClr val="tx1"/>
                </a:solidFill>
                <a:latin typeface="Calibri" pitchFamily="34" charset="0"/>
                <a:ea typeface="MS PGothic" pitchFamily="34" charset="-128"/>
              </a:defRPr>
            </a:lvl1pPr>
            <a:lvl2pPr marL="531813"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marL="631825" indent="-457200">
              <a:buFont typeface="+mj-lt"/>
              <a:buAutoNum type="arabicPeriod"/>
              <a:defRPr/>
            </a:pPr>
            <a:r>
              <a:rPr lang="en-US" dirty="0" smtClean="0"/>
              <a:t>Review RWI’s Guide to the EITI Standard considering the disclosures that fall under that Policy Issue you have been assigned. Review the governance challenges, EITI requirements, RWI recommendations &amp; country examples for each disclosure.</a:t>
            </a:r>
          </a:p>
          <a:p>
            <a:pPr marL="631825" indent="-457200">
              <a:buFont typeface="+mj-lt"/>
              <a:buAutoNum type="arabicPeriod"/>
              <a:defRPr/>
            </a:pPr>
            <a:endParaRPr lang="en-US" dirty="0" smtClean="0"/>
          </a:p>
          <a:p>
            <a:pPr marL="631825" indent="-457200">
              <a:buFont typeface="+mj-lt"/>
              <a:buAutoNum type="arabicPeriod"/>
              <a:defRPr/>
            </a:pPr>
            <a:r>
              <a:rPr lang="en-US" dirty="0" smtClean="0"/>
              <a:t>Agree on one EITI disclosure requirement or encouragement that you want to discuss further.</a:t>
            </a:r>
          </a:p>
          <a:p>
            <a:pPr marL="631825" indent="-457200">
              <a:buFont typeface="+mj-lt"/>
              <a:buAutoNum type="arabicPeriod"/>
              <a:defRPr/>
            </a:pPr>
            <a:endParaRPr lang="en-US" dirty="0" smtClean="0"/>
          </a:p>
          <a:p>
            <a:pPr marL="631825" indent="-457200">
              <a:buFont typeface="+mj-lt"/>
              <a:buAutoNum type="arabicPeriod"/>
              <a:defRPr/>
            </a:pPr>
            <a:r>
              <a:rPr lang="en-US" dirty="0" smtClean="0"/>
              <a:t>Plan out what a conversation would look like between one party who is advocating for this disclosure and one party who staunchly opposes it. </a:t>
            </a:r>
          </a:p>
          <a:p>
            <a:pPr marL="874713" lvl="1" indent="-342900">
              <a:buFont typeface="Arial" panose="020B0604020202020204" pitchFamily="34" charset="0"/>
              <a:buChar char="•"/>
              <a:defRPr/>
            </a:pPr>
            <a:r>
              <a:rPr lang="en-US" dirty="0" smtClean="0"/>
              <a:t>Each side should express and counter 2 or 3 different arguments for/against such disclosure. </a:t>
            </a:r>
          </a:p>
          <a:p>
            <a:pPr marL="874713" lvl="1" indent="-342900">
              <a:buFont typeface="Arial" panose="020B0604020202020204" pitchFamily="34" charset="0"/>
              <a:buChar char="•"/>
              <a:defRPr/>
            </a:pPr>
            <a:r>
              <a:rPr lang="en-US" dirty="0" smtClean="0"/>
              <a:t>Pick 2 members of the group to play the roles.</a:t>
            </a:r>
            <a:endParaRPr lang="it-IT" altLang="ja-JP" dirty="0" smtClean="0"/>
          </a:p>
        </p:txBody>
      </p:sp>
      <p:sp>
        <p:nvSpPr>
          <p:cNvPr id="3" name="Rectangle 2"/>
          <p:cNvSpPr txBox="1">
            <a:spLocks noChangeArrowheads="1"/>
          </p:cNvSpPr>
          <p:nvPr/>
        </p:nvSpPr>
        <p:spPr>
          <a:xfrm>
            <a:off x="0" y="4763"/>
            <a:ext cx="9144000" cy="909637"/>
          </a:xfrm>
          <a:prstGeom prst="rect">
            <a:avLst/>
          </a:prstGeom>
          <a:solidFill>
            <a:schemeClr val="bg2">
              <a:lumMod val="50000"/>
            </a:schemeClr>
          </a:solidFill>
        </p:spPr>
        <p:txBody>
          <a:bodyPr lIns="91418" tIns="45709" rIns="91418" bIns="45709" anchor="ctr"/>
          <a:lst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a:lstStyle>
          <a:p>
            <a:pPr algn="l" eaLnBrk="1" hangingPunct="1">
              <a:defRPr/>
            </a:pPr>
            <a:r>
              <a:rPr lang="en-GB" altLang="ja-JP" dirty="0" smtClean="0">
                <a:solidFill>
                  <a:schemeClr val="bg1"/>
                </a:solidFill>
              </a:rPr>
              <a:t>   Instructions</a:t>
            </a:r>
          </a:p>
        </p:txBody>
      </p:sp>
    </p:spTree>
    <p:extLst>
      <p:ext uri="{BB962C8B-B14F-4D97-AF65-F5344CB8AC3E}">
        <p14:creationId xmlns:p14="http://schemas.microsoft.com/office/powerpoint/2010/main" val="35234773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6591300" y="4670425"/>
            <a:ext cx="2525713" cy="1817688"/>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36196"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127000" y="4540250"/>
            <a:ext cx="1455738" cy="2478088"/>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136198" name="Group 68"/>
          <p:cNvGrpSpPr>
            <a:grpSpLocks/>
          </p:cNvGrpSpPr>
          <p:nvPr/>
        </p:nvGrpSpPr>
        <p:grpSpPr bwMode="auto">
          <a:xfrm>
            <a:off x="3662363" y="1541463"/>
            <a:ext cx="2087562" cy="1358900"/>
            <a:chOff x="4167473" y="2641561"/>
            <a:chExt cx="997949" cy="588316"/>
          </a:xfrm>
        </p:grpSpPr>
        <p:grpSp>
          <p:nvGrpSpPr>
            <p:cNvPr id="136203" name="Group 69"/>
            <p:cNvGrpSpPr>
              <a:grpSpLocks/>
            </p:cNvGrpSpPr>
            <p:nvPr/>
          </p:nvGrpSpPr>
          <p:grpSpPr bwMode="auto">
            <a:xfrm>
              <a:off x="4208128" y="2667199"/>
              <a:ext cx="916638" cy="537041"/>
              <a:chOff x="3576717" y="3136334"/>
              <a:chExt cx="2534633" cy="1243013"/>
            </a:xfrm>
          </p:grpSpPr>
          <p:pic>
            <p:nvPicPr>
              <p:cNvPr id="74" name="Picture 2" descr="Flag of Myanmar.svg"/>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6717" y="3136334"/>
                <a:ext cx="2534633" cy="1243013"/>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p:cNvPicPr>
                <a:picLocks noChangeAspect="1" noChangeArrowheads="1"/>
              </p:cNvPicPr>
              <p:nvPr/>
            </p:nvPicPr>
            <p:blipFill rotWithShape="1">
              <a:blip r:embed="rId7">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486982" y="3610591"/>
                <a:ext cx="714103" cy="76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2" name="Rounded Rectangle 71"/>
            <p:cNvSpPr/>
            <p:nvPr/>
          </p:nvSpPr>
          <p:spPr>
            <a:xfrm>
              <a:off x="4167473" y="2641561"/>
              <a:ext cx="997949" cy="588316"/>
            </a:xfrm>
            <a:prstGeom prst="roundRect">
              <a:avLst/>
            </a:prstGeom>
            <a:solidFill>
              <a:srgbClr val="00B050">
                <a:alpha val="23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36199" name="Group 17"/>
          <p:cNvGrpSpPr>
            <a:grpSpLocks/>
          </p:cNvGrpSpPr>
          <p:nvPr/>
        </p:nvGrpSpPr>
        <p:grpSpPr bwMode="auto">
          <a:xfrm>
            <a:off x="1385888" y="3524250"/>
            <a:ext cx="1000125" cy="877888"/>
            <a:chOff x="1781175" y="2698750"/>
            <a:chExt cx="1000125" cy="877888"/>
          </a:xfrm>
        </p:grpSpPr>
        <p:sp>
          <p:nvSpPr>
            <p:cNvPr id="19" name="Hexagon 18"/>
            <p:cNvSpPr/>
            <p:nvPr/>
          </p:nvSpPr>
          <p:spPr>
            <a:xfrm rot="9105493">
              <a:off x="1781175" y="2698750"/>
              <a:ext cx="1000125" cy="877888"/>
            </a:xfrm>
            <a:prstGeom prst="hexagon">
              <a:avLst/>
            </a:prstGeom>
            <a:solidFill>
              <a:srgbClr val="20810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6202" name="TextBox 4"/>
            <p:cNvSpPr txBox="1">
              <a:spLocks noChangeArrowheads="1"/>
            </p:cNvSpPr>
            <p:nvPr/>
          </p:nvSpPr>
          <p:spPr bwMode="auto">
            <a:xfrm>
              <a:off x="1905000" y="2895600"/>
              <a:ext cx="706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sz="2000">
                  <a:solidFill>
                    <a:schemeClr val="bg1"/>
                  </a:solidFill>
                  <a:latin typeface="Gill Sans MT" pitchFamily="34" charset="0"/>
                </a:rPr>
                <a:t>SOE</a:t>
              </a:r>
            </a:p>
          </p:txBody>
        </p:sp>
      </p:grpSp>
      <p:sp>
        <p:nvSpPr>
          <p:cNvPr id="21" name="TextBox 8"/>
          <p:cNvSpPr txBox="1">
            <a:spLocks noChangeArrowheads="1"/>
          </p:cNvSpPr>
          <p:nvPr/>
        </p:nvSpPr>
        <p:spPr bwMode="auto">
          <a:xfrm>
            <a:off x="2038350" y="3598863"/>
            <a:ext cx="5638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smtClean="0">
                <a:solidFill>
                  <a:schemeClr val="tx1">
                    <a:lumMod val="65000"/>
                    <a:lumOff val="35000"/>
                  </a:schemeClr>
                </a:solidFill>
                <a:latin typeface="+mj-lt"/>
                <a:cs typeface="Gill Sans MT"/>
              </a:rPr>
              <a:t>State Owned Enterprises</a:t>
            </a:r>
          </a:p>
        </p:txBody>
      </p:sp>
    </p:spTree>
    <p:extLst>
      <p:ext uri="{BB962C8B-B14F-4D97-AF65-F5344CB8AC3E}">
        <p14:creationId xmlns:p14="http://schemas.microsoft.com/office/powerpoint/2010/main" val="112425128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434" name="Group 35"/>
          <p:cNvGrpSpPr>
            <a:grpSpLocks/>
          </p:cNvGrpSpPr>
          <p:nvPr/>
        </p:nvGrpSpPr>
        <p:grpSpPr bwMode="auto">
          <a:xfrm>
            <a:off x="-50800" y="0"/>
            <a:ext cx="9339263" cy="6313488"/>
            <a:chOff x="3351858" y="1544106"/>
            <a:chExt cx="3075752" cy="2173303"/>
          </a:xfrm>
        </p:grpSpPr>
        <p:pic>
          <p:nvPicPr>
            <p:cNvPr id="146449" name="Picture 15"/>
            <p:cNvPicPr>
              <a:picLocks noChangeAspect="1" noChangeArrowheads="1"/>
            </p:cNvPicPr>
            <p:nvPr/>
          </p:nvPicPr>
          <p:blipFill>
            <a:blip r:embed="rId5">
              <a:grayscl/>
              <a:extLst>
                <a:ext uri="{28A0092B-C50C-407E-A947-70E740481C1C}">
                  <a14:useLocalDpi xmlns:a14="http://schemas.microsoft.com/office/drawing/2010/main" val="0"/>
                </a:ext>
              </a:extLst>
            </a:blip>
            <a:srcRect l="9566" t="5272" r="5635" b="13464"/>
            <a:stretch>
              <a:fillRect/>
            </a:stretch>
          </p:blipFill>
          <p:spPr bwMode="auto">
            <a:xfrm>
              <a:off x="5725317" y="3200063"/>
              <a:ext cx="647390" cy="517346"/>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146450" name="Group 3"/>
            <p:cNvGrpSpPr>
              <a:grpSpLocks/>
            </p:cNvGrpSpPr>
            <p:nvPr/>
          </p:nvGrpSpPr>
          <p:grpSpPr bwMode="auto">
            <a:xfrm>
              <a:off x="3351858" y="1544106"/>
              <a:ext cx="3075752" cy="2050840"/>
              <a:chOff x="1672174" y="415459"/>
              <a:chExt cx="6013584" cy="3804266"/>
            </a:xfrm>
          </p:grpSpPr>
          <p:pic>
            <p:nvPicPr>
              <p:cNvPr id="146451" name="Picture 5"/>
              <p:cNvPicPr>
                <a:picLocks noChangeAspect="1" noChangeArrowheads="1"/>
              </p:cNvPicPr>
              <p:nvPr/>
            </p:nvPicPr>
            <p:blipFill>
              <a:blip r:embed="rId6">
                <a:extLst>
                  <a:ext uri="{28A0092B-C50C-407E-A947-70E740481C1C}">
                    <a14:useLocalDpi xmlns:a14="http://schemas.microsoft.com/office/drawing/2010/main" val="0"/>
                  </a:ext>
                </a:extLst>
              </a:blip>
              <a:srcRect l="22737" t="6760" r="23215" b="65144"/>
              <a:stretch>
                <a:fillRect/>
              </a:stretch>
            </p:blipFill>
            <p:spPr bwMode="auto">
              <a:xfrm>
                <a:off x="2068418" y="793633"/>
                <a:ext cx="1343019" cy="1167921"/>
              </a:xfrm>
              <a:prstGeom prst="rect">
                <a:avLst/>
              </a:prstGeom>
              <a:solidFill>
                <a:srgbClr val="FFFFFF"/>
              </a:solidFill>
              <a:ln w="9525">
                <a:solidFill>
                  <a:schemeClr val="bg1"/>
                </a:solidFill>
                <a:miter lim="800000"/>
                <a:headEnd/>
                <a:tailEnd/>
              </a:ln>
            </p:spPr>
          </p:pic>
          <p:pic>
            <p:nvPicPr>
              <p:cNvPr id="146452" name="Picture 6" descr="115076-magic-marker-icon-business-oil-well">
                <a:hlinkClick r:id="" action="ppaction://noaction">
                  <a:snd r:embed="rId7" name="applause.wav"/>
                </a:hlinkClick>
              </p:cNvPr>
              <p:cNvPicPr>
                <a:picLocks noChangeAspect="1" noChangeArrowheads="1"/>
              </p:cNvPicPr>
              <p:nvPr/>
            </p:nvPicPr>
            <p:blipFill>
              <a:blip r:embed="rId8">
                <a:extLst>
                  <a:ext uri="{28A0092B-C50C-407E-A947-70E740481C1C}">
                    <a14:useLocalDpi xmlns:a14="http://schemas.microsoft.com/office/drawing/2010/main" val="0"/>
                  </a:ext>
                </a:extLst>
              </a:blip>
              <a:srcRect l="27141" t="12215" r="22456"/>
              <a:stretch>
                <a:fillRect/>
              </a:stretch>
            </p:blipFill>
            <p:spPr bwMode="auto">
              <a:xfrm>
                <a:off x="1672174" y="415459"/>
                <a:ext cx="573496" cy="1028757"/>
              </a:xfrm>
              <a:prstGeom prst="rect">
                <a:avLst/>
              </a:prstGeom>
              <a:solidFill>
                <a:srgbClr val="B2B2B2"/>
              </a:solidFill>
              <a:ln w="9525">
                <a:solidFill>
                  <a:schemeClr val="bg1"/>
                </a:solidFill>
                <a:miter lim="800000"/>
                <a:headEnd/>
                <a:tailEnd/>
              </a:ln>
            </p:spPr>
          </p:pic>
          <p:sp>
            <p:nvSpPr>
              <p:cNvPr id="9" name="Bent Arrow 8"/>
              <p:cNvSpPr/>
              <p:nvPr/>
            </p:nvSpPr>
            <p:spPr>
              <a:xfrm rot="5400000">
                <a:off x="2837157" y="-628776"/>
                <a:ext cx="3697929" cy="5999273"/>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grpSp>
      <p:grpSp>
        <p:nvGrpSpPr>
          <p:cNvPr id="146435" name="Group 79"/>
          <p:cNvGrpSpPr>
            <a:grpSpLocks/>
          </p:cNvGrpSpPr>
          <p:nvPr/>
        </p:nvGrpSpPr>
        <p:grpSpPr bwMode="auto">
          <a:xfrm>
            <a:off x="2505075" y="269875"/>
            <a:ext cx="1671638" cy="1395413"/>
            <a:chOff x="6381087" y="2211954"/>
            <a:chExt cx="997949" cy="871064"/>
          </a:xfrm>
        </p:grpSpPr>
        <p:grpSp>
          <p:nvGrpSpPr>
            <p:cNvPr id="83" name="Group 82"/>
            <p:cNvGrpSpPr/>
            <p:nvPr/>
          </p:nvGrpSpPr>
          <p:grpSpPr>
            <a:xfrm>
              <a:off x="6381087" y="2211954"/>
              <a:ext cx="997949" cy="871064"/>
              <a:chOff x="4527969" y="2602641"/>
              <a:chExt cx="997949" cy="871064"/>
            </a:xfrm>
            <a:solidFill>
              <a:schemeClr val="accent6">
                <a:lumMod val="20000"/>
                <a:lumOff val="80000"/>
              </a:schemeClr>
            </a:solidFill>
          </p:grpSpPr>
          <p:pic>
            <p:nvPicPr>
              <p:cNvPr id="85" name="Picture 2"/>
              <p:cNvPicPr>
                <a:picLocks noChangeAspect="1" noChangeArrowheads="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6" name="Group 85"/>
              <p:cNvGrpSpPr/>
              <p:nvPr/>
            </p:nvGrpSpPr>
            <p:grpSpPr>
              <a:xfrm>
                <a:off x="4527969" y="2602641"/>
                <a:ext cx="997949" cy="871064"/>
                <a:chOff x="-306555" y="3341345"/>
                <a:chExt cx="999161" cy="871064"/>
              </a:xfrm>
              <a:grpFill/>
            </p:grpSpPr>
            <p:sp>
              <p:nvSpPr>
                <p:cNvPr id="87" name="Rounded Rectangle 86"/>
                <p:cNvSpPr/>
                <p:nvPr/>
              </p:nvSpPr>
              <p:spPr>
                <a:xfrm>
                  <a:off x="-306555" y="3341345"/>
                  <a:ext cx="999161" cy="871064"/>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8" name="TextBox 87"/>
                <p:cNvSpPr txBox="1"/>
                <p:nvPr/>
              </p:nvSpPr>
              <p:spPr>
                <a:xfrm>
                  <a:off x="-275308" y="3533411"/>
                  <a:ext cx="958675" cy="548138"/>
                </a:xfrm>
                <a:prstGeom prst="rect">
                  <a:avLst/>
                </a:prstGeom>
                <a:solidFill>
                  <a:schemeClr val="accent6">
                    <a:lumMod val="75000"/>
                  </a:schemeClr>
                </a:solid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Sub-National</a:t>
                  </a:r>
                </a:p>
              </p:txBody>
            </p:sp>
          </p:grpSp>
        </p:grpSp>
        <p:pic>
          <p:nvPicPr>
            <p:cNvPr id="89" name="Picture 4"/>
            <p:cNvPicPr>
              <a:picLocks noChangeAspect="1" noChangeArrowheads="1"/>
            </p:cNvPicPr>
            <p:nvPr>
              <p:custDataLst>
                <p:tags r:id="rId2"/>
              </p:custDataLst>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4504" y="2586771"/>
              <a:ext cx="641178" cy="39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pic>
        <p:nvPicPr>
          <p:cNvPr id="98" name="Picture 4" descr="http://www.clker.com/cliparts/4/d/d/e/12065720581190164033johnny_automatic_NPS_map_pictographs_part_60.svg.med.png"/>
          <p:cNvPicPr>
            <a:picLocks noChangeAspect="1" noChangeArrowheads="1"/>
          </p:cNvPicPr>
          <p:nvPr/>
        </p:nvPicPr>
        <p:blipFill>
          <a:blip r:embed="rId11"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56590" y="2201691"/>
            <a:ext cx="696464" cy="664669"/>
          </a:xfrm>
          <a:prstGeom prst="rect">
            <a:avLst/>
          </a:prstGeom>
          <a:solidFill>
            <a:srgbClr val="EFB103"/>
          </a:solidFill>
          <a:ln>
            <a:noFill/>
          </a:ln>
          <a:extLst/>
        </p:spPr>
      </p:pic>
      <p:pic>
        <p:nvPicPr>
          <p:cNvPr id="99" name="Picture 2"/>
          <p:cNvPicPr>
            <a:picLocks noChangeAspect="1" noChangeArrowheads="1"/>
          </p:cNvPicPr>
          <p:nvPr/>
        </p:nvPicPr>
        <p:blipFill>
          <a:blip r:embed="rId1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3920" y="2486331"/>
            <a:ext cx="2086408" cy="918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6438" name="Group 89"/>
          <p:cNvGrpSpPr>
            <a:grpSpLocks/>
          </p:cNvGrpSpPr>
          <p:nvPr/>
        </p:nvGrpSpPr>
        <p:grpSpPr bwMode="auto">
          <a:xfrm>
            <a:off x="4786313" y="925513"/>
            <a:ext cx="1830387" cy="1462087"/>
            <a:chOff x="7236492" y="2708158"/>
            <a:chExt cx="997949" cy="871064"/>
          </a:xfrm>
        </p:grpSpPr>
        <p:grpSp>
          <p:nvGrpSpPr>
            <p:cNvPr id="92" name="Group 91"/>
            <p:cNvGrpSpPr/>
            <p:nvPr/>
          </p:nvGrpSpPr>
          <p:grpSpPr>
            <a:xfrm>
              <a:off x="7236492" y="2708158"/>
              <a:ext cx="997949" cy="871064"/>
              <a:chOff x="4527969" y="2602641"/>
              <a:chExt cx="997949" cy="871064"/>
            </a:xfrm>
            <a:solidFill>
              <a:schemeClr val="accent6">
                <a:lumMod val="50000"/>
              </a:schemeClr>
            </a:solidFill>
          </p:grpSpPr>
          <p:pic>
            <p:nvPicPr>
              <p:cNvPr id="94" name="Picture 2"/>
              <p:cNvPicPr>
                <a:picLocks noChangeAspect="1" noChangeArrowheads="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 name="Group 94"/>
              <p:cNvGrpSpPr/>
              <p:nvPr/>
            </p:nvGrpSpPr>
            <p:grpSpPr>
              <a:xfrm>
                <a:off x="4527969" y="2602641"/>
                <a:ext cx="997949" cy="871064"/>
                <a:chOff x="-306555" y="3341345"/>
                <a:chExt cx="999161" cy="871064"/>
              </a:xfrm>
              <a:grpFill/>
            </p:grpSpPr>
            <p:sp>
              <p:nvSpPr>
                <p:cNvPr id="96" name="Rounded Rectangle 95"/>
                <p:cNvSpPr/>
                <p:nvPr/>
              </p:nvSpPr>
              <p:spPr>
                <a:xfrm>
                  <a:off x="-306555" y="3341345"/>
                  <a:ext cx="999161" cy="871064"/>
                </a:xfrm>
                <a:prstGeom prst="roundRect">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96"/>
                <p:cNvSpPr txBox="1"/>
                <p:nvPr/>
              </p:nvSpPr>
              <p:spPr>
                <a:xfrm>
                  <a:off x="-226463" y="3407545"/>
                  <a:ext cx="580112" cy="369332"/>
                </a:xfrm>
                <a:prstGeom prst="rect">
                  <a:avLst/>
                </a:prstGeom>
                <a:grp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SI</a:t>
                  </a:r>
                </a:p>
              </p:txBody>
            </p:sp>
          </p:grpSp>
        </p:grpSp>
        <p:pic>
          <p:nvPicPr>
            <p:cNvPr id="100" name="Picture 4"/>
            <p:cNvPicPr>
              <a:picLocks noChangeAspect="1" noChangeArrowheads="1"/>
            </p:cNvPicPr>
            <p:nvPr>
              <p:custDataLst>
                <p:tags r:id="rId1"/>
              </p:custDataLst>
            </p:nvPr>
          </p:nvPicPr>
          <p:blipFill>
            <a:blip r:embed="rId10"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236492" y="3104291"/>
              <a:ext cx="430833" cy="28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101" name="Picture 5"/>
            <p:cNvPicPr>
              <a:picLocks noChangeAspect="1" noChangeArrowheads="1"/>
            </p:cNvPicPr>
            <p:nvPr/>
          </p:nvPicPr>
          <p:blipFill rotWithShape="1">
            <a:blip r:embed="rId13">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7906968" y="2921217"/>
              <a:ext cx="293191" cy="51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2"/>
            <p:cNvPicPr>
              <a:picLocks noChangeAspect="1" noChangeArrowheads="1"/>
            </p:cNvPicPr>
            <p:nvPr/>
          </p:nvPicPr>
          <p:blipFill rotWithShape="1">
            <a:blip r:embed="rId14">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642464" y="2722181"/>
              <a:ext cx="264504" cy="75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6439" name="Group 4"/>
          <p:cNvGrpSpPr>
            <a:grpSpLocks/>
          </p:cNvGrpSpPr>
          <p:nvPr/>
        </p:nvGrpSpPr>
        <p:grpSpPr bwMode="auto">
          <a:xfrm>
            <a:off x="6067425" y="2867025"/>
            <a:ext cx="1806575" cy="1422400"/>
            <a:chOff x="1784860" y="3198988"/>
            <a:chExt cx="1240242" cy="1033128"/>
          </a:xfrm>
        </p:grpSpPr>
        <p:grpSp>
          <p:nvGrpSpPr>
            <p:cNvPr id="53" name="Group 52"/>
            <p:cNvGrpSpPr/>
            <p:nvPr/>
          </p:nvGrpSpPr>
          <p:grpSpPr>
            <a:xfrm>
              <a:off x="1784860" y="3198988"/>
              <a:ext cx="1240242" cy="1033128"/>
              <a:chOff x="-1463562" y="2603411"/>
              <a:chExt cx="999162" cy="871065"/>
            </a:xfrm>
            <a:solidFill>
              <a:schemeClr val="accent6">
                <a:lumMod val="20000"/>
                <a:lumOff val="80000"/>
              </a:schemeClr>
            </a:solidFill>
          </p:grpSpPr>
          <p:sp>
            <p:nvSpPr>
              <p:cNvPr id="55" name="Rounded Rectangle 54"/>
              <p:cNvSpPr/>
              <p:nvPr/>
            </p:nvSpPr>
            <p:spPr>
              <a:xfrm>
                <a:off x="-1463562" y="2603411"/>
                <a:ext cx="999162" cy="871065"/>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9" name="TextBox 58"/>
              <p:cNvSpPr txBox="1"/>
              <p:nvPr/>
            </p:nvSpPr>
            <p:spPr>
              <a:xfrm>
                <a:off x="-1417928" y="2983959"/>
                <a:ext cx="953528" cy="395549"/>
              </a:xfrm>
              <a:prstGeom prst="rect">
                <a:avLst/>
              </a:prstGeom>
              <a:noFill/>
              <a:ln>
                <a:noFill/>
              </a:ln>
            </p:spPr>
            <p:txBody>
              <a:bodyPr>
                <a:spAutoFit/>
              </a:bodyPr>
              <a:lstStyle/>
              <a:p>
                <a:pPr fontAlgn="auto">
                  <a:spcBef>
                    <a:spcPts val="0"/>
                  </a:spcBef>
                  <a:spcAft>
                    <a:spcPts val="0"/>
                  </a:spcAft>
                  <a:defRPr/>
                </a:pPr>
                <a:r>
                  <a:rPr lang="en-US" b="1" dirty="0">
                    <a:solidFill>
                      <a:schemeClr val="accent5">
                        <a:lumMod val="50000"/>
                      </a:schemeClr>
                    </a:solidFill>
                    <a:latin typeface="+mn-lt"/>
                    <a:ea typeface="+mn-ea"/>
                  </a:rPr>
                  <a:t>Revenue Management</a:t>
                </a:r>
              </a:p>
            </p:txBody>
          </p:sp>
        </p:grpSp>
        <p:sp>
          <p:nvSpPr>
            <p:cNvPr id="78" name="Freeform 77"/>
            <p:cNvSpPr/>
            <p:nvPr/>
          </p:nvSpPr>
          <p:spPr>
            <a:xfrm>
              <a:off x="1837172" y="3247416"/>
              <a:ext cx="1187930" cy="591512"/>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32" name="Title 1"/>
          <p:cNvSpPr txBox="1">
            <a:spLocks/>
          </p:cNvSpPr>
          <p:nvPr/>
        </p:nvSpPr>
        <p:spPr>
          <a:xfrm>
            <a:off x="304800" y="3733800"/>
            <a:ext cx="4343400" cy="849313"/>
          </a:xfrm>
          <a:prstGeom prst="rect">
            <a:avLst/>
          </a:prstGeom>
        </p:spPr>
        <p:txBody>
          <a:bodyPr/>
          <a:lst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a:lstStyle>
          <a:p>
            <a:pPr eaLnBrk="1" hangingPunct="1">
              <a:defRPr/>
            </a:pPr>
            <a:r>
              <a:rPr lang="en-US" sz="3200" b="1" dirty="0" smtClean="0">
                <a:solidFill>
                  <a:schemeClr val="bg2">
                    <a:lumMod val="25000"/>
                  </a:schemeClr>
                </a:solidFill>
                <a:latin typeface="+mn-lt"/>
                <a:cs typeface="Times New Roman" pitchFamily="18" charset="0"/>
              </a:rPr>
              <a:t> </a:t>
            </a:r>
            <a:r>
              <a:rPr lang="en-US" sz="3200" b="1" dirty="0" smtClean="0">
                <a:solidFill>
                  <a:schemeClr val="accent6"/>
                </a:solidFill>
                <a:latin typeface="+mn-lt"/>
                <a:cs typeface="Times New Roman" pitchFamily="18" charset="0"/>
              </a:rPr>
              <a:t>Where do benefits go?</a:t>
            </a:r>
            <a:endParaRPr lang="en-US" sz="2400" b="1" dirty="0" smtClean="0">
              <a:solidFill>
                <a:schemeClr val="accent6"/>
              </a:solidFill>
              <a:latin typeface="+mn-lt"/>
              <a:cs typeface="Times New Roman" pitchFamily="18" charset="0"/>
            </a:endParaRPr>
          </a:p>
        </p:txBody>
      </p:sp>
    </p:spTree>
    <p:extLst>
      <p:ext uri="{BB962C8B-B14F-4D97-AF65-F5344CB8AC3E}">
        <p14:creationId xmlns:p14="http://schemas.microsoft.com/office/powerpoint/2010/main" val="25077753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15"/>
          <p:cNvPicPr>
            <a:picLocks noChangeAspect="1" noChangeArrowheads="1"/>
          </p:cNvPicPr>
          <p:nvPr/>
        </p:nvPicPr>
        <p:blipFill>
          <a:blip r:embed="rId4">
            <a:grayscl/>
            <a:extLst>
              <a:ext uri="{28A0092B-C50C-407E-A947-70E740481C1C}">
                <a14:useLocalDpi xmlns:a14="http://schemas.microsoft.com/office/drawing/2010/main" val="0"/>
              </a:ext>
            </a:extLst>
          </a:blip>
          <a:srcRect l="9566" t="5272" r="5635" b="13464"/>
          <a:stretch>
            <a:fillRect/>
          </a:stretch>
        </p:blipFill>
        <p:spPr bwMode="auto">
          <a:xfrm>
            <a:off x="6997700" y="4513263"/>
            <a:ext cx="2146300" cy="154463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7459"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2971800" y="222250"/>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47461"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47463" name="TextBox 4"/>
          <p:cNvSpPr txBox="1">
            <a:spLocks noChangeArrowheads="1"/>
          </p:cNvSpPr>
          <p:nvPr/>
        </p:nvSpPr>
        <p:spPr bwMode="auto">
          <a:xfrm>
            <a:off x="1898650" y="4484688"/>
            <a:ext cx="474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a:solidFill>
                  <a:schemeClr val="bg1"/>
                </a:solidFill>
                <a:latin typeface="Gill Sans MT" pitchFamily="34" charset="0"/>
              </a:rPr>
              <a:t>AR</a:t>
            </a:r>
            <a:endParaRPr lang="en-US" altLang="en-US" sz="2000">
              <a:solidFill>
                <a:schemeClr val="bg1"/>
              </a:solidFill>
              <a:latin typeface="Gill Sans MT" pitchFamily="34" charset="0"/>
            </a:endParaRPr>
          </a:p>
        </p:txBody>
      </p:sp>
      <p:sp>
        <p:nvSpPr>
          <p:cNvPr id="16" name="TextBox 8"/>
          <p:cNvSpPr txBox="1">
            <a:spLocks noChangeArrowheads="1"/>
          </p:cNvSpPr>
          <p:nvPr/>
        </p:nvSpPr>
        <p:spPr bwMode="auto">
          <a:xfrm>
            <a:off x="2522538" y="3521075"/>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smtClean="0">
                <a:solidFill>
                  <a:schemeClr val="tx1">
                    <a:lumMod val="65000"/>
                    <a:lumOff val="35000"/>
                  </a:schemeClr>
                </a:solidFill>
                <a:latin typeface="+mn-lt"/>
                <a:cs typeface="Gill Sans MT"/>
              </a:rPr>
              <a:t>Subnational Revenues</a:t>
            </a:r>
          </a:p>
        </p:txBody>
      </p:sp>
      <p:grpSp>
        <p:nvGrpSpPr>
          <p:cNvPr id="147465" name="Group 1"/>
          <p:cNvGrpSpPr>
            <a:grpSpLocks/>
          </p:cNvGrpSpPr>
          <p:nvPr/>
        </p:nvGrpSpPr>
        <p:grpSpPr bwMode="auto">
          <a:xfrm>
            <a:off x="1973263" y="3509963"/>
            <a:ext cx="800100" cy="757237"/>
            <a:chOff x="1973145" y="3510597"/>
            <a:chExt cx="800100" cy="757238"/>
          </a:xfrm>
        </p:grpSpPr>
        <p:sp>
          <p:nvSpPr>
            <p:cNvPr id="22" name="Hexagon 21"/>
            <p:cNvSpPr/>
            <p:nvPr/>
          </p:nvSpPr>
          <p:spPr>
            <a:xfrm rot="9105493">
              <a:off x="1973145" y="3510597"/>
              <a:ext cx="800100" cy="757238"/>
            </a:xfrm>
            <a:prstGeom prst="hexagon">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TextBox 4"/>
            <p:cNvSpPr txBox="1">
              <a:spLocks noChangeArrowheads="1"/>
            </p:cNvSpPr>
            <p:nvPr/>
          </p:nvSpPr>
          <p:spPr bwMode="auto">
            <a:xfrm>
              <a:off x="2095382" y="3689984"/>
              <a:ext cx="555625"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grpSp>
      <p:grpSp>
        <p:nvGrpSpPr>
          <p:cNvPr id="147466" name="Group 28"/>
          <p:cNvGrpSpPr>
            <a:grpSpLocks/>
          </p:cNvGrpSpPr>
          <p:nvPr/>
        </p:nvGrpSpPr>
        <p:grpSpPr bwMode="auto">
          <a:xfrm>
            <a:off x="6199188" y="1862138"/>
            <a:ext cx="1162050" cy="1030287"/>
            <a:chOff x="6381087" y="2211954"/>
            <a:chExt cx="997949" cy="871064"/>
          </a:xfrm>
        </p:grpSpPr>
        <p:grpSp>
          <p:nvGrpSpPr>
            <p:cNvPr id="30" name="Group 29"/>
            <p:cNvGrpSpPr/>
            <p:nvPr/>
          </p:nvGrpSpPr>
          <p:grpSpPr>
            <a:xfrm>
              <a:off x="6381087" y="2211954"/>
              <a:ext cx="997949" cy="871064"/>
              <a:chOff x="4527969" y="2602641"/>
              <a:chExt cx="997949" cy="871064"/>
            </a:xfrm>
            <a:solidFill>
              <a:schemeClr val="accent6">
                <a:lumMod val="20000"/>
                <a:lumOff val="80000"/>
              </a:schemeClr>
            </a:solidFill>
          </p:grpSpPr>
          <p:pic>
            <p:nvPicPr>
              <p:cNvPr id="32" name="Picture 2"/>
              <p:cNvPicPr>
                <a:picLocks noChangeAspect="1" noChangeArrowheads="1"/>
              </p:cNvPicPr>
              <p:nvPr/>
            </p:nvPicPr>
            <p:blipFill rotWithShape="1">
              <a:blip r:embed="rId8">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ounded Rectangle 33"/>
              <p:cNvSpPr/>
              <p:nvPr/>
            </p:nvSpPr>
            <p:spPr>
              <a:xfrm>
                <a:off x="4527969" y="2602641"/>
                <a:ext cx="997949" cy="871064"/>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31" name="Picture 4"/>
            <p:cNvPicPr>
              <a:picLocks noChangeAspect="1" noChangeArrowheads="1"/>
            </p:cNvPicPr>
            <p:nvPr>
              <p:custDataLst>
                <p:tags r:id="rId1"/>
              </p:custDataLst>
            </p:nvPr>
          </p:nvPicPr>
          <p:blipFill>
            <a:blip r:embed="rId9"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60221" y="2472713"/>
              <a:ext cx="641178" cy="39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spTree>
    <p:extLst>
      <p:ext uri="{BB962C8B-B14F-4D97-AF65-F5344CB8AC3E}">
        <p14:creationId xmlns:p14="http://schemas.microsoft.com/office/powerpoint/2010/main" val="1917692630"/>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38200" y="1825625"/>
            <a:ext cx="7391400" cy="4524375"/>
          </a:xfrm>
          <a:prstGeom prst="rect">
            <a:avLst/>
          </a:prstGeom>
        </p:spPr>
        <p:txBody>
          <a:bodyPr>
            <a:spAutoFit/>
          </a:bodyPr>
          <a:lstStyle/>
          <a:p>
            <a:pPr fontAlgn="auto">
              <a:spcBef>
                <a:spcPts val="0"/>
              </a:spcBef>
              <a:spcAft>
                <a:spcPts val="0"/>
              </a:spcAft>
              <a:defRPr/>
            </a:pPr>
            <a:endParaRPr lang="en-US" sz="2400" dirty="0">
              <a:solidFill>
                <a:srgbClr val="595959"/>
              </a:solidFill>
              <a:latin typeface="+mn-lt"/>
              <a:ea typeface="MS PGothic" charset="0"/>
              <a:cs typeface="Gill Sans MT"/>
            </a:endParaRPr>
          </a:p>
          <a:p>
            <a:pPr fontAlgn="auto">
              <a:spcBef>
                <a:spcPts val="0"/>
              </a:spcBef>
              <a:spcAft>
                <a:spcPts val="0"/>
              </a:spcAft>
              <a:defRPr/>
            </a:pPr>
            <a:r>
              <a:rPr lang="en-US" sz="2400" dirty="0">
                <a:solidFill>
                  <a:srgbClr val="595959"/>
                </a:solidFill>
                <a:latin typeface="+mn-lt"/>
                <a:ea typeface="MS PGothic" charset="0"/>
                <a:cs typeface="Gill Sans MT"/>
              </a:rPr>
              <a:t>Governance challenges related to subnational revenues include:</a:t>
            </a:r>
          </a:p>
          <a:p>
            <a:pPr marL="285750" indent="-285750" fontAlgn="auto">
              <a:spcBef>
                <a:spcPts val="0"/>
              </a:spcBef>
              <a:spcAft>
                <a:spcPts val="0"/>
              </a:spcAft>
              <a:buFont typeface="Arial" panose="020B0604020202020204" pitchFamily="34" charset="0"/>
              <a:buChar char="•"/>
              <a:defRPr/>
            </a:pPr>
            <a:endParaRPr lang="en-US" sz="2400" dirty="0">
              <a:solidFill>
                <a:schemeClr val="tx1">
                  <a:lumMod val="65000"/>
                  <a:lumOff val="35000"/>
                </a:schemeClr>
              </a:solidFill>
              <a:latin typeface="+mn-lt"/>
              <a:ea typeface="MS PGothic" charset="0"/>
              <a:cs typeface="Gill Sans MT"/>
            </a:endParaRPr>
          </a:p>
          <a:p>
            <a:pPr marL="285750" indent="-285750" fontAlgn="auto">
              <a:spcBef>
                <a:spcPts val="0"/>
              </a:spcBef>
              <a:spcAft>
                <a:spcPts val="0"/>
              </a:spcAft>
              <a:buFont typeface="Arial" panose="020B0604020202020204" pitchFamily="34" charset="0"/>
              <a:buChar char="•"/>
              <a:defRPr/>
            </a:pPr>
            <a:r>
              <a:rPr lang="en-US" sz="2400" b="1" dirty="0">
                <a:solidFill>
                  <a:schemeClr val="tx1">
                    <a:lumMod val="65000"/>
                    <a:lumOff val="35000"/>
                  </a:schemeClr>
                </a:solidFill>
                <a:latin typeface="+mn-lt"/>
                <a:ea typeface="ＭＳ Ｐゴシック" pitchFamily="34" charset="-128"/>
              </a:rPr>
              <a:t>bribery of local officials</a:t>
            </a:r>
            <a:r>
              <a:rPr lang="en-US" sz="2400" dirty="0">
                <a:solidFill>
                  <a:schemeClr val="tx1">
                    <a:lumMod val="65000"/>
                    <a:lumOff val="35000"/>
                  </a:schemeClr>
                </a:solidFill>
                <a:latin typeface="+mn-lt"/>
                <a:ea typeface="ＭＳ Ｐゴシック" pitchFamily="34" charset="-128"/>
              </a:rPr>
              <a:t> to gain a social license to operate; </a:t>
            </a:r>
          </a:p>
          <a:p>
            <a:pPr marL="285750" indent="-285750" fontAlgn="auto">
              <a:spcBef>
                <a:spcPts val="0"/>
              </a:spcBef>
              <a:spcAft>
                <a:spcPts val="0"/>
              </a:spcAft>
              <a:buFont typeface="Arial" panose="020B0604020202020204" pitchFamily="34" charset="0"/>
              <a:buChar char="•"/>
              <a:defRPr/>
            </a:pPr>
            <a:r>
              <a:rPr lang="en-US" sz="2400" b="1" dirty="0">
                <a:solidFill>
                  <a:schemeClr val="tx1">
                    <a:lumMod val="65000"/>
                    <a:lumOff val="35000"/>
                  </a:schemeClr>
                </a:solidFill>
                <a:latin typeface="+mn-lt"/>
                <a:ea typeface="ＭＳ Ｐゴシック" pitchFamily="34" charset="-128"/>
              </a:rPr>
              <a:t>low technical capacity </a:t>
            </a:r>
            <a:r>
              <a:rPr lang="en-US" sz="2400" dirty="0">
                <a:solidFill>
                  <a:schemeClr val="tx1">
                    <a:lumMod val="65000"/>
                    <a:lumOff val="35000"/>
                  </a:schemeClr>
                </a:solidFill>
                <a:latin typeface="+mn-lt"/>
                <a:ea typeface="ＭＳ Ｐゴシック" pitchFamily="34" charset="-128"/>
              </a:rPr>
              <a:t>of subnational governments to negotiate and monitor company obligations; </a:t>
            </a:r>
          </a:p>
          <a:p>
            <a:pPr marL="285750" indent="-285750" fontAlgn="auto">
              <a:spcBef>
                <a:spcPts val="0"/>
              </a:spcBef>
              <a:spcAft>
                <a:spcPts val="0"/>
              </a:spcAft>
              <a:buFont typeface="Arial" panose="020B0604020202020204" pitchFamily="34" charset="0"/>
              <a:buChar char="•"/>
              <a:defRPr/>
            </a:pPr>
            <a:r>
              <a:rPr lang="en-US" sz="2400" b="1" dirty="0">
                <a:solidFill>
                  <a:schemeClr val="tx1">
                    <a:lumMod val="65000"/>
                    <a:lumOff val="35000"/>
                  </a:schemeClr>
                </a:solidFill>
                <a:latin typeface="+mn-lt"/>
                <a:ea typeface="ＭＳ Ｐゴシック" pitchFamily="34" charset="-128"/>
              </a:rPr>
              <a:t>poor coordination </a:t>
            </a:r>
            <a:r>
              <a:rPr lang="en-US" sz="2400" dirty="0">
                <a:solidFill>
                  <a:schemeClr val="tx1">
                    <a:lumMod val="65000"/>
                    <a:lumOff val="35000"/>
                  </a:schemeClr>
                </a:solidFill>
                <a:latin typeface="+mn-lt"/>
                <a:ea typeface="ＭＳ Ｐゴシック" pitchFamily="34" charset="-128"/>
              </a:rPr>
              <a:t>and</a:t>
            </a:r>
            <a:r>
              <a:rPr lang="en-US" sz="2400" b="1" dirty="0">
                <a:solidFill>
                  <a:schemeClr val="tx1">
                    <a:lumMod val="65000"/>
                    <a:lumOff val="35000"/>
                  </a:schemeClr>
                </a:solidFill>
                <a:latin typeface="+mn-lt"/>
                <a:ea typeface="ＭＳ Ｐゴシック" pitchFamily="34" charset="-128"/>
              </a:rPr>
              <a:t> information asymmetries </a:t>
            </a:r>
            <a:r>
              <a:rPr lang="en-US" sz="2400" dirty="0">
                <a:solidFill>
                  <a:schemeClr val="tx1">
                    <a:lumMod val="65000"/>
                    <a:lumOff val="35000"/>
                  </a:schemeClr>
                </a:solidFill>
                <a:latin typeface="+mn-lt"/>
                <a:ea typeface="ＭＳ Ｐゴシック" pitchFamily="34" charset="-128"/>
              </a:rPr>
              <a:t>with national government; and</a:t>
            </a:r>
          </a:p>
          <a:p>
            <a:pPr marL="285750" indent="-285750" fontAlgn="auto">
              <a:spcBef>
                <a:spcPts val="0"/>
              </a:spcBef>
              <a:spcAft>
                <a:spcPts val="0"/>
              </a:spcAft>
              <a:buFont typeface="Arial" panose="020B0604020202020204" pitchFamily="34" charset="0"/>
              <a:buChar char="•"/>
              <a:defRPr/>
            </a:pPr>
            <a:r>
              <a:rPr lang="en-US" sz="2400" b="1" dirty="0">
                <a:solidFill>
                  <a:schemeClr val="tx1">
                    <a:lumMod val="65000"/>
                    <a:lumOff val="35000"/>
                  </a:schemeClr>
                </a:solidFill>
                <a:latin typeface="+mn-lt"/>
                <a:ea typeface="ＭＳ Ｐゴシック" pitchFamily="34" charset="-128"/>
              </a:rPr>
              <a:t>ineffective spending</a:t>
            </a:r>
            <a:r>
              <a:rPr lang="en-US" sz="2400" dirty="0">
                <a:solidFill>
                  <a:schemeClr val="tx1">
                    <a:lumMod val="65000"/>
                    <a:lumOff val="35000"/>
                  </a:schemeClr>
                </a:solidFill>
                <a:latin typeface="+mn-lt"/>
                <a:ea typeface="ＭＳ Ｐゴシック" pitchFamily="34" charset="-128"/>
              </a:rPr>
              <a:t> facilitated by opacity around the receipt of extractive revenues at the local level.</a:t>
            </a:r>
          </a:p>
        </p:txBody>
      </p:sp>
      <p:sp>
        <p:nvSpPr>
          <p:cNvPr id="8" name="TextBox 8"/>
          <p:cNvSpPr txBox="1">
            <a:spLocks noChangeArrowheads="1"/>
          </p:cNvSpPr>
          <p:nvPr/>
        </p:nvSpPr>
        <p:spPr bwMode="auto">
          <a:xfrm>
            <a:off x="2438400" y="12954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smtClean="0">
                <a:solidFill>
                  <a:schemeClr val="accent5">
                    <a:lumMod val="50000"/>
                  </a:schemeClr>
                </a:solidFill>
                <a:latin typeface="+mj-lt"/>
                <a:cs typeface="Gill Sans MT"/>
              </a:rPr>
              <a:t>Governance Challenges</a:t>
            </a:r>
          </a:p>
        </p:txBody>
      </p:sp>
      <p:grpSp>
        <p:nvGrpSpPr>
          <p:cNvPr id="148484" name="Group 1"/>
          <p:cNvGrpSpPr>
            <a:grpSpLocks/>
          </p:cNvGrpSpPr>
          <p:nvPr/>
        </p:nvGrpSpPr>
        <p:grpSpPr bwMode="auto">
          <a:xfrm>
            <a:off x="6248400" y="-34925"/>
            <a:ext cx="2584450" cy="2122488"/>
            <a:chOff x="6248400" y="-34569"/>
            <a:chExt cx="2584487" cy="2121636"/>
          </a:xfrm>
        </p:grpSpPr>
        <p:pic>
          <p:nvPicPr>
            <p:cNvPr id="148491" name="Picture 15"/>
            <p:cNvPicPr>
              <a:picLocks noChangeAspect="1" noChangeArrowheads="1"/>
            </p:cNvPicPr>
            <p:nvPr/>
          </p:nvPicPr>
          <p:blipFill>
            <a:blip r:embed="rId4">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8" name="Picture 27"/>
            <p:cNvPicPr>
              <a:picLocks noChangeAspect="1" noChangeArrowheads="1"/>
            </p:cNvPicPr>
            <p:nvPr/>
          </p:nvPicPr>
          <p:blipFill rotWithShape="1">
            <a:blip r:embed="rId5">
              <a:clrChange>
                <a:clrFrom>
                  <a:srgbClr val="000000">
                    <a:alpha val="0"/>
                  </a:srgbClr>
                </a:clrFrom>
                <a:clrTo>
                  <a:srgbClr val="000000">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20181" t="6760" r="23214" b="65145"/>
            <a:stretch/>
          </p:blipFill>
          <p:spPr bwMode="auto">
            <a:xfrm>
              <a:off x="7885668" y="855664"/>
              <a:ext cx="687863" cy="581884"/>
            </a:xfrm>
            <a:prstGeom prst="rect">
              <a:avLst/>
            </a:prstGeom>
            <a:solidFill>
              <a:srgbClr val="FFFFFF"/>
            </a:solidFill>
            <a:ln w="9525">
              <a:solidFill>
                <a:schemeClr val="bg1"/>
              </a:solidFill>
              <a:miter lim="800000"/>
              <a:headEnd/>
              <a:tailEnd/>
            </a:ln>
            <a:extLst/>
          </p:spPr>
        </p:pic>
        <p:pic>
          <p:nvPicPr>
            <p:cNvPr id="148493" name="Picture 5"/>
            <p:cNvPicPr>
              <a:picLocks noChangeAspect="1" noChangeArrowheads="1"/>
            </p:cNvPicPr>
            <p:nvPr/>
          </p:nvPicPr>
          <p:blipFill>
            <a:blip r:embed="rId6">
              <a:extLst>
                <a:ext uri="{28A0092B-C50C-407E-A947-70E740481C1C}">
                  <a14:useLocalDpi xmlns:a14="http://schemas.microsoft.com/office/drawing/2010/main" val="0"/>
                </a:ext>
              </a:extLst>
            </a:blip>
            <a:srcRect l="20181" t="6760" r="23215" b="65144"/>
            <a:stretch>
              <a:fillRect/>
            </a:stretch>
          </p:blipFill>
          <p:spPr bwMode="auto">
            <a:xfrm>
              <a:off x="6248400" y="-34569"/>
              <a:ext cx="1293855" cy="89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8494" name="Group 10"/>
            <p:cNvGrpSpPr>
              <a:grpSpLocks/>
            </p:cNvGrpSpPr>
            <p:nvPr/>
          </p:nvGrpSpPr>
          <p:grpSpPr bwMode="auto">
            <a:xfrm>
              <a:off x="7412279" y="579705"/>
              <a:ext cx="1273026" cy="1181793"/>
              <a:chOff x="5424466" y="1551294"/>
              <a:chExt cx="2099252" cy="2351881"/>
            </a:xfrm>
          </p:grpSpPr>
          <p:sp>
            <p:nvSpPr>
              <p:cNvPr id="14" name="Bent Arrow 13"/>
              <p:cNvSpPr/>
              <p:nvPr/>
            </p:nvSpPr>
            <p:spPr>
              <a:xfrm rot="5400000">
                <a:off x="5297503" y="1677573"/>
                <a:ext cx="2352715" cy="2099527"/>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5" name="Picture 4"/>
              <p:cNvPicPr>
                <a:picLocks noChangeAspect="1" noChangeArrowheads="1"/>
              </p:cNvPicPr>
              <p:nvPr>
                <p:custDataLst>
                  <p:tags r:id="rId1"/>
                </p:custDataLst>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pic>
        <p:nvPicPr>
          <p:cNvPr id="148485" name="Picture 6" descr="115076-magic-marker-icon-business-oil-well">
            <a:hlinkClick r:id="" action="ppaction://noaction">
              <a:snd r:embed="rId8" name="applause.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l="27141" t="12215" r="22456"/>
          <a:stretch>
            <a:fillRect/>
          </a:stretch>
        </p:blipFill>
        <p:spPr bwMode="auto">
          <a:xfrm>
            <a:off x="6099175" y="0"/>
            <a:ext cx="298450" cy="50958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0" name="TextBox 4"/>
          <p:cNvSpPr txBox="1">
            <a:spLocks noChangeArrowheads="1"/>
          </p:cNvSpPr>
          <p:nvPr/>
        </p:nvSpPr>
        <p:spPr bwMode="auto">
          <a:xfrm>
            <a:off x="231775" y="417513"/>
            <a:ext cx="55562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sp>
        <p:nvSpPr>
          <p:cNvPr id="16" name="TextBox 8"/>
          <p:cNvSpPr txBox="1">
            <a:spLocks noChangeArrowheads="1"/>
          </p:cNvSpPr>
          <p:nvPr/>
        </p:nvSpPr>
        <p:spPr bwMode="auto">
          <a:xfrm>
            <a:off x="2057400" y="60960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smtClean="0">
                <a:solidFill>
                  <a:schemeClr val="tx1">
                    <a:lumMod val="65000"/>
                    <a:lumOff val="35000"/>
                  </a:schemeClr>
                </a:solidFill>
                <a:latin typeface="+mn-lt"/>
                <a:cs typeface="Gill Sans MT"/>
              </a:rPr>
              <a:t>Subnational Revenues</a:t>
            </a:r>
          </a:p>
        </p:txBody>
      </p:sp>
      <p:grpSp>
        <p:nvGrpSpPr>
          <p:cNvPr id="148488" name="Group 1"/>
          <p:cNvGrpSpPr>
            <a:grpSpLocks/>
          </p:cNvGrpSpPr>
          <p:nvPr/>
        </p:nvGrpSpPr>
        <p:grpSpPr bwMode="auto">
          <a:xfrm>
            <a:off x="1508125" y="598488"/>
            <a:ext cx="800100" cy="757237"/>
            <a:chOff x="1973145" y="3510597"/>
            <a:chExt cx="800100" cy="757238"/>
          </a:xfrm>
        </p:grpSpPr>
        <p:sp>
          <p:nvSpPr>
            <p:cNvPr id="18" name="Hexagon 17"/>
            <p:cNvSpPr/>
            <p:nvPr/>
          </p:nvSpPr>
          <p:spPr>
            <a:xfrm rot="9105493">
              <a:off x="1973145" y="3510597"/>
              <a:ext cx="800100" cy="757238"/>
            </a:xfrm>
            <a:prstGeom prst="hexagon">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TextBox 4"/>
            <p:cNvSpPr txBox="1">
              <a:spLocks noChangeArrowheads="1"/>
            </p:cNvSpPr>
            <p:nvPr/>
          </p:nvSpPr>
          <p:spPr bwMode="auto">
            <a:xfrm>
              <a:off x="2095383" y="3689984"/>
              <a:ext cx="555625"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grpSp>
    </p:spTree>
    <p:extLst>
      <p:ext uri="{BB962C8B-B14F-4D97-AF65-F5344CB8AC3E}">
        <p14:creationId xmlns:p14="http://schemas.microsoft.com/office/powerpoint/2010/main" val="1485404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Box 1"/>
          <p:cNvSpPr txBox="1">
            <a:spLocks noChangeArrowheads="1"/>
          </p:cNvSpPr>
          <p:nvPr/>
        </p:nvSpPr>
        <p:spPr bwMode="auto">
          <a:xfrm>
            <a:off x="152400" y="6248400"/>
            <a:ext cx="7848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2800">
                <a:solidFill>
                  <a:srgbClr val="4A452A"/>
                </a:solidFill>
              </a:rPr>
              <a:t>Example: Indonesia’s Revenue Sharing Formula (Oil)</a:t>
            </a:r>
          </a:p>
        </p:txBody>
      </p:sp>
      <p:pic>
        <p:nvPicPr>
          <p:cNvPr id="151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 y="500063"/>
            <a:ext cx="8705850" cy="5062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1556" name="Group 3"/>
          <p:cNvGrpSpPr>
            <a:grpSpLocks/>
          </p:cNvGrpSpPr>
          <p:nvPr/>
        </p:nvGrpSpPr>
        <p:grpSpPr bwMode="auto">
          <a:xfrm>
            <a:off x="109538" y="-34925"/>
            <a:ext cx="8723312" cy="2122488"/>
            <a:chOff x="109533" y="-34569"/>
            <a:chExt cx="8723354" cy="2121636"/>
          </a:xfrm>
        </p:grpSpPr>
        <p:grpSp>
          <p:nvGrpSpPr>
            <p:cNvPr id="151557" name="Group 4"/>
            <p:cNvGrpSpPr>
              <a:grpSpLocks/>
            </p:cNvGrpSpPr>
            <p:nvPr/>
          </p:nvGrpSpPr>
          <p:grpSpPr bwMode="auto">
            <a:xfrm>
              <a:off x="6099664" y="-34569"/>
              <a:ext cx="2733223" cy="2121636"/>
              <a:chOff x="6099664" y="-34569"/>
              <a:chExt cx="2733223" cy="2121636"/>
            </a:xfrm>
          </p:grpSpPr>
          <p:grpSp>
            <p:nvGrpSpPr>
              <p:cNvPr id="151561" name="Group 8"/>
              <p:cNvGrpSpPr>
                <a:grpSpLocks/>
              </p:cNvGrpSpPr>
              <p:nvPr/>
            </p:nvGrpSpPr>
            <p:grpSpPr bwMode="auto">
              <a:xfrm>
                <a:off x="6248400" y="-34569"/>
                <a:ext cx="2584487" cy="2121636"/>
                <a:chOff x="6248400" y="-34569"/>
                <a:chExt cx="2584487" cy="2121636"/>
              </a:xfrm>
            </p:grpSpPr>
            <p:pic>
              <p:nvPicPr>
                <p:cNvPr id="151563" name="Picture 15"/>
                <p:cNvPicPr>
                  <a:picLocks noChangeAspect="1" noChangeArrowheads="1"/>
                </p:cNvPicPr>
                <p:nvPr/>
              </p:nvPicPr>
              <p:blipFill>
                <a:blip r:embed="rId4">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rotWithShape="1">
                <a:blip r:embed="rId5">
                  <a:clrChange>
                    <a:clrFrom>
                      <a:srgbClr val="000000">
                        <a:alpha val="0"/>
                      </a:srgbClr>
                    </a:clrFrom>
                    <a:clrTo>
                      <a:srgbClr val="000000">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20181" t="6760" r="23214" b="65145"/>
                <a:stretch/>
              </p:blipFill>
              <p:spPr bwMode="auto">
                <a:xfrm>
                  <a:off x="7885668" y="855664"/>
                  <a:ext cx="687863" cy="581884"/>
                </a:xfrm>
                <a:prstGeom prst="rect">
                  <a:avLst/>
                </a:prstGeom>
                <a:solidFill>
                  <a:srgbClr val="FFFFFF"/>
                </a:solidFill>
                <a:ln w="9525">
                  <a:solidFill>
                    <a:schemeClr val="bg1"/>
                  </a:solidFill>
                  <a:miter lim="800000"/>
                  <a:headEnd/>
                  <a:tailEnd/>
                </a:ln>
                <a:extLst/>
              </p:spPr>
            </p:pic>
            <p:pic>
              <p:nvPicPr>
                <p:cNvPr id="151565" name="Picture 5"/>
                <p:cNvPicPr>
                  <a:picLocks noChangeAspect="1" noChangeArrowheads="1"/>
                </p:cNvPicPr>
                <p:nvPr/>
              </p:nvPicPr>
              <p:blipFill>
                <a:blip r:embed="rId6">
                  <a:extLst>
                    <a:ext uri="{28A0092B-C50C-407E-A947-70E740481C1C}">
                      <a14:useLocalDpi xmlns:a14="http://schemas.microsoft.com/office/drawing/2010/main" val="0"/>
                    </a:ext>
                  </a:extLst>
                </a:blip>
                <a:srcRect l="20181" t="6760" r="23215" b="65144"/>
                <a:stretch>
                  <a:fillRect/>
                </a:stretch>
              </p:blipFill>
              <p:spPr bwMode="auto">
                <a:xfrm>
                  <a:off x="6248400" y="-34569"/>
                  <a:ext cx="1293855" cy="89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1566" name="Group 13"/>
                <p:cNvGrpSpPr>
                  <a:grpSpLocks/>
                </p:cNvGrpSpPr>
                <p:nvPr/>
              </p:nvGrpSpPr>
              <p:grpSpPr bwMode="auto">
                <a:xfrm>
                  <a:off x="7412279" y="579705"/>
                  <a:ext cx="1273026" cy="1181793"/>
                  <a:chOff x="5424466" y="1551294"/>
                  <a:chExt cx="2099252" cy="2351881"/>
                </a:xfrm>
              </p:grpSpPr>
              <p:sp>
                <p:nvSpPr>
                  <p:cNvPr id="15" name="Bent Arrow 14"/>
                  <p:cNvSpPr/>
                  <p:nvPr/>
                </p:nvSpPr>
                <p:spPr>
                  <a:xfrm rot="5400000">
                    <a:off x="5297515" y="1677583"/>
                    <a:ext cx="2352715" cy="2099508"/>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6" name="Picture 4"/>
                  <p:cNvPicPr>
                    <a:picLocks noChangeAspect="1" noChangeArrowheads="1"/>
                  </p:cNvPicPr>
                  <p:nvPr>
                    <p:custDataLst>
                      <p:tags r:id="rId1"/>
                    </p:custDataLst>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pic>
            <p:nvPicPr>
              <p:cNvPr id="151562" name="Picture 6" descr="115076-magic-marker-icon-business-oil-well">
                <a:hlinkClick r:id="" action="ppaction://noaction">
                  <a:snd r:embed="rId8" name="applause.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l="27141" t="12215" r="22456"/>
              <a:stretch>
                <a:fillRect/>
              </a:stretch>
            </p:blipFill>
            <p:spPr bwMode="auto">
              <a:xfrm>
                <a:off x="6099664" y="0"/>
                <a:ext cx="297472" cy="510047"/>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51558" name="Group 5"/>
            <p:cNvGrpSpPr>
              <a:grpSpLocks/>
            </p:cNvGrpSpPr>
            <p:nvPr/>
          </p:nvGrpSpPr>
          <p:grpSpPr bwMode="auto">
            <a:xfrm>
              <a:off x="109533" y="238110"/>
              <a:ext cx="800100" cy="757238"/>
              <a:chOff x="1973145" y="3510597"/>
              <a:chExt cx="800100" cy="757238"/>
            </a:xfrm>
          </p:grpSpPr>
          <p:sp>
            <p:nvSpPr>
              <p:cNvPr id="7" name="Hexagon 6"/>
              <p:cNvSpPr/>
              <p:nvPr/>
            </p:nvSpPr>
            <p:spPr>
              <a:xfrm rot="9105493">
                <a:off x="1973145" y="3510858"/>
                <a:ext cx="800104" cy="756934"/>
              </a:xfrm>
              <a:prstGeom prst="hexagon">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extBox 4"/>
              <p:cNvSpPr txBox="1">
                <a:spLocks noChangeArrowheads="1"/>
              </p:cNvSpPr>
              <p:nvPr/>
            </p:nvSpPr>
            <p:spPr bwMode="auto">
              <a:xfrm>
                <a:off x="2095383" y="3690174"/>
                <a:ext cx="555628" cy="39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grpSp>
      </p:grpSp>
    </p:spTree>
    <p:extLst>
      <p:ext uri="{BB962C8B-B14F-4D97-AF65-F5344CB8AC3E}">
        <p14:creationId xmlns:p14="http://schemas.microsoft.com/office/powerpoint/2010/main" val="25129567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0"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2579"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2400"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2580" name="Rectangle 2"/>
          <p:cNvSpPr>
            <a:spLocks noChangeArrowheads="1"/>
          </p:cNvSpPr>
          <p:nvPr/>
        </p:nvSpPr>
        <p:spPr bwMode="auto">
          <a:xfrm>
            <a:off x="304800" y="1516063"/>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Subnational Transfers: Basic Requirements </a:t>
            </a:r>
            <a:r>
              <a:rPr lang="en-US" altLang="en-US" sz="2800">
                <a:solidFill>
                  <a:srgbClr val="000000"/>
                </a:solidFill>
              </a:rPr>
              <a:t>§4.2(e) </a:t>
            </a:r>
          </a:p>
        </p:txBody>
      </p:sp>
      <p:sp>
        <p:nvSpPr>
          <p:cNvPr id="7" name="Rounded Rectangle 6"/>
          <p:cNvSpPr/>
          <p:nvPr/>
        </p:nvSpPr>
        <p:spPr>
          <a:xfrm>
            <a:off x="327025" y="2133600"/>
            <a:ext cx="1157288"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Transfer amounts</a:t>
            </a:r>
          </a:p>
        </p:txBody>
      </p:sp>
      <p:sp>
        <p:nvSpPr>
          <p:cNvPr id="152582" name="Rectangle 26"/>
          <p:cNvSpPr>
            <a:spLocks noChangeArrowheads="1"/>
          </p:cNvSpPr>
          <p:nvPr/>
        </p:nvSpPr>
        <p:spPr bwMode="auto">
          <a:xfrm>
            <a:off x="304800" y="3649663"/>
            <a:ext cx="88360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Subnational Transfers: RWI Recommendations</a:t>
            </a:r>
          </a:p>
        </p:txBody>
      </p:sp>
      <p:sp>
        <p:nvSpPr>
          <p:cNvPr id="28" name="Rounded Rectangle 27"/>
          <p:cNvSpPr/>
          <p:nvPr/>
        </p:nvSpPr>
        <p:spPr>
          <a:xfrm>
            <a:off x="330200" y="4130675"/>
            <a:ext cx="1543050" cy="9747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Authorized assignments</a:t>
            </a:r>
          </a:p>
        </p:txBody>
      </p:sp>
      <p:sp>
        <p:nvSpPr>
          <p:cNvPr id="15" name="Rounded Rectangle 14"/>
          <p:cNvSpPr/>
          <p:nvPr/>
        </p:nvSpPr>
        <p:spPr>
          <a:xfrm>
            <a:off x="1636713" y="2133600"/>
            <a:ext cx="1277937"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Revenue sharing formula</a:t>
            </a:r>
          </a:p>
        </p:txBody>
      </p:sp>
      <p:sp>
        <p:nvSpPr>
          <p:cNvPr id="17" name="Rounded Rectangle 16"/>
          <p:cNvSpPr/>
          <p:nvPr/>
        </p:nvSpPr>
        <p:spPr>
          <a:xfrm>
            <a:off x="2117725" y="4113213"/>
            <a:ext cx="2676525"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Tax base, tax rate and price if useful and timelines for transfers</a:t>
            </a:r>
          </a:p>
        </p:txBody>
      </p:sp>
      <p:sp>
        <p:nvSpPr>
          <p:cNvPr id="20" name="Rounded Rectangle 19"/>
          <p:cNvSpPr/>
          <p:nvPr/>
        </p:nvSpPr>
        <p:spPr>
          <a:xfrm>
            <a:off x="3084513" y="2133600"/>
            <a:ext cx="2147887"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Discrepancy between calculated and transferred amount</a:t>
            </a:r>
          </a:p>
        </p:txBody>
      </p:sp>
      <p:sp>
        <p:nvSpPr>
          <p:cNvPr id="21" name="Rounded Rectangle 20"/>
          <p:cNvSpPr/>
          <p:nvPr/>
        </p:nvSpPr>
        <p:spPr>
          <a:xfrm>
            <a:off x="5065713" y="4113213"/>
            <a:ext cx="1925637"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Legislation and institutional arrangements</a:t>
            </a:r>
          </a:p>
        </p:txBody>
      </p:sp>
      <p:sp>
        <p:nvSpPr>
          <p:cNvPr id="22" name="Rounded Rectangle 21"/>
          <p:cNvSpPr/>
          <p:nvPr/>
        </p:nvSpPr>
        <p:spPr>
          <a:xfrm>
            <a:off x="5419725" y="2133600"/>
            <a:ext cx="2236788" cy="1066800"/>
          </a:xfrm>
          <a:prstGeom prst="roundRect">
            <a:avLst/>
          </a:prstGeom>
          <a:solidFill>
            <a:srgbClr val="31859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rPr>
              <a:t>*Disclosure and reconciliation of discretionary and ad hoc transfers</a:t>
            </a:r>
          </a:p>
        </p:txBody>
      </p:sp>
      <p:pic>
        <p:nvPicPr>
          <p:cNvPr id="152589"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6099175" y="0"/>
            <a:ext cx="298450" cy="50958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52590" name="Group 39"/>
          <p:cNvGrpSpPr>
            <a:grpSpLocks/>
          </p:cNvGrpSpPr>
          <p:nvPr/>
        </p:nvGrpSpPr>
        <p:grpSpPr bwMode="auto">
          <a:xfrm>
            <a:off x="109538" y="-34925"/>
            <a:ext cx="8723312" cy="2122488"/>
            <a:chOff x="109533" y="-34569"/>
            <a:chExt cx="8723354" cy="2121636"/>
          </a:xfrm>
        </p:grpSpPr>
        <p:grpSp>
          <p:nvGrpSpPr>
            <p:cNvPr id="152591" name="Group 40"/>
            <p:cNvGrpSpPr>
              <a:grpSpLocks/>
            </p:cNvGrpSpPr>
            <p:nvPr/>
          </p:nvGrpSpPr>
          <p:grpSpPr bwMode="auto">
            <a:xfrm>
              <a:off x="6099664" y="-34569"/>
              <a:ext cx="2733223" cy="2121636"/>
              <a:chOff x="6099664" y="-34569"/>
              <a:chExt cx="2733223" cy="2121636"/>
            </a:xfrm>
          </p:grpSpPr>
          <p:grpSp>
            <p:nvGrpSpPr>
              <p:cNvPr id="152595" name="Group 44"/>
              <p:cNvGrpSpPr>
                <a:grpSpLocks/>
              </p:cNvGrpSpPr>
              <p:nvPr/>
            </p:nvGrpSpPr>
            <p:grpSpPr bwMode="auto">
              <a:xfrm>
                <a:off x="6248400" y="-34569"/>
                <a:ext cx="2584487" cy="2121636"/>
                <a:chOff x="6248400" y="-34569"/>
                <a:chExt cx="2584487" cy="2121636"/>
              </a:xfrm>
            </p:grpSpPr>
            <p:pic>
              <p:nvPicPr>
                <p:cNvPr id="152597"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8" name="Picture 47"/>
                <p:cNvPicPr>
                  <a:picLocks noChangeAspect="1" noChangeArrowheads="1"/>
                </p:cNvPicPr>
                <p:nvPr/>
              </p:nvPicPr>
              <p:blipFill rotWithShape="1">
                <a:blip r:embed="rId7">
                  <a:clrChange>
                    <a:clrFrom>
                      <a:srgbClr val="000000">
                        <a:alpha val="0"/>
                      </a:srgbClr>
                    </a:clrFrom>
                    <a:clrTo>
                      <a:srgbClr val="000000">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20181" t="6760" r="23214" b="65145"/>
                <a:stretch/>
              </p:blipFill>
              <p:spPr bwMode="auto">
                <a:xfrm>
                  <a:off x="7885668" y="855664"/>
                  <a:ext cx="687863" cy="581884"/>
                </a:xfrm>
                <a:prstGeom prst="rect">
                  <a:avLst/>
                </a:prstGeom>
                <a:solidFill>
                  <a:srgbClr val="FFFFFF"/>
                </a:solidFill>
                <a:ln w="9525">
                  <a:solidFill>
                    <a:schemeClr val="bg1"/>
                  </a:solidFill>
                  <a:miter lim="800000"/>
                  <a:headEnd/>
                  <a:tailEnd/>
                </a:ln>
                <a:extLst/>
              </p:spPr>
            </p:pic>
            <p:pic>
              <p:nvPicPr>
                <p:cNvPr id="152599" name="Picture 5"/>
                <p:cNvPicPr>
                  <a:picLocks noChangeAspect="1" noChangeArrowheads="1"/>
                </p:cNvPicPr>
                <p:nvPr/>
              </p:nvPicPr>
              <p:blipFill>
                <a:blip r:embed="rId8">
                  <a:extLst>
                    <a:ext uri="{28A0092B-C50C-407E-A947-70E740481C1C}">
                      <a14:useLocalDpi xmlns:a14="http://schemas.microsoft.com/office/drawing/2010/main" val="0"/>
                    </a:ext>
                  </a:extLst>
                </a:blip>
                <a:srcRect l="20181" t="6760" r="23215" b="65144"/>
                <a:stretch>
                  <a:fillRect/>
                </a:stretch>
              </p:blipFill>
              <p:spPr bwMode="auto">
                <a:xfrm>
                  <a:off x="6248400" y="-34569"/>
                  <a:ext cx="1293855" cy="89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2600" name="Group 49"/>
                <p:cNvGrpSpPr>
                  <a:grpSpLocks/>
                </p:cNvGrpSpPr>
                <p:nvPr/>
              </p:nvGrpSpPr>
              <p:grpSpPr bwMode="auto">
                <a:xfrm>
                  <a:off x="7412279" y="579705"/>
                  <a:ext cx="1273026" cy="1181793"/>
                  <a:chOff x="5424466" y="1551294"/>
                  <a:chExt cx="2099252" cy="2351881"/>
                </a:xfrm>
              </p:grpSpPr>
              <p:sp>
                <p:nvSpPr>
                  <p:cNvPr id="51" name="Bent Arrow 50"/>
                  <p:cNvSpPr/>
                  <p:nvPr/>
                </p:nvSpPr>
                <p:spPr>
                  <a:xfrm rot="5400000">
                    <a:off x="5297515" y="1677583"/>
                    <a:ext cx="2352715" cy="2099508"/>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52" name="Picture 4"/>
                  <p:cNvPicPr>
                    <a:picLocks noChangeAspect="1" noChangeArrowheads="1"/>
                  </p:cNvPicPr>
                  <p:nvPr>
                    <p:custDataLst>
                      <p:tags r:id="rId1"/>
                    </p:custDataLst>
                  </p:nvPr>
                </p:nvPicPr>
                <p:blipFill>
                  <a:blip r:embed="rId9"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pic>
            <p:nvPicPr>
              <p:cNvPr id="152596"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6099664" y="0"/>
                <a:ext cx="297472" cy="510047"/>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52592" name="Group 41"/>
            <p:cNvGrpSpPr>
              <a:grpSpLocks/>
            </p:cNvGrpSpPr>
            <p:nvPr/>
          </p:nvGrpSpPr>
          <p:grpSpPr bwMode="auto">
            <a:xfrm>
              <a:off x="109533" y="238110"/>
              <a:ext cx="800100" cy="757238"/>
              <a:chOff x="1973145" y="3510597"/>
              <a:chExt cx="800100" cy="757238"/>
            </a:xfrm>
          </p:grpSpPr>
          <p:sp>
            <p:nvSpPr>
              <p:cNvPr id="43" name="Hexagon 42"/>
              <p:cNvSpPr/>
              <p:nvPr/>
            </p:nvSpPr>
            <p:spPr>
              <a:xfrm rot="9105493">
                <a:off x="1973145" y="3510858"/>
                <a:ext cx="800104" cy="756934"/>
              </a:xfrm>
              <a:prstGeom prst="hexagon">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4"/>
              <p:cNvSpPr txBox="1">
                <a:spLocks noChangeArrowheads="1"/>
              </p:cNvSpPr>
              <p:nvPr/>
            </p:nvSpPr>
            <p:spPr bwMode="auto">
              <a:xfrm>
                <a:off x="2095383" y="3690174"/>
                <a:ext cx="555628" cy="39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grpSp>
      </p:grpSp>
    </p:spTree>
    <p:extLst>
      <p:ext uri="{BB962C8B-B14F-4D97-AF65-F5344CB8AC3E}">
        <p14:creationId xmlns:p14="http://schemas.microsoft.com/office/powerpoint/2010/main" val="1325984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nodeType="afterGroup">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15" grpId="0" animBg="1"/>
      <p:bldP spid="17"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4627"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4628" name="Rectangle 2"/>
          <p:cNvSpPr>
            <a:spLocks noChangeArrowheads="1"/>
          </p:cNvSpPr>
          <p:nvPr/>
        </p:nvSpPr>
        <p:spPr bwMode="auto">
          <a:xfrm>
            <a:off x="334963" y="1516063"/>
            <a:ext cx="883602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Subnational Direct Payments: Basic Requirements </a:t>
            </a:r>
            <a:r>
              <a:rPr lang="en-US" altLang="en-US" sz="2800"/>
              <a:t>§4.2(d)</a:t>
            </a:r>
          </a:p>
        </p:txBody>
      </p:sp>
      <p:sp>
        <p:nvSpPr>
          <p:cNvPr id="7" name="Rounded Rectangle 6"/>
          <p:cNvSpPr/>
          <p:nvPr/>
        </p:nvSpPr>
        <p:spPr>
          <a:xfrm>
            <a:off x="471488" y="2133600"/>
            <a:ext cx="1917700"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17375E"/>
                </a:solidFill>
                <a:ea typeface="ＭＳ Ｐゴシック" charset="0"/>
                <a:cs typeface="ＭＳ Ｐゴシック" charset="0"/>
              </a:rPr>
              <a:t>Material disclosure and reconciliation </a:t>
            </a:r>
          </a:p>
        </p:txBody>
      </p:sp>
      <p:sp>
        <p:nvSpPr>
          <p:cNvPr id="154630" name="Rectangle 26"/>
          <p:cNvSpPr>
            <a:spLocks noChangeArrowheads="1"/>
          </p:cNvSpPr>
          <p:nvPr/>
        </p:nvSpPr>
        <p:spPr bwMode="auto">
          <a:xfrm>
            <a:off x="398463" y="3352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Subnational Direct Payments: RWI Recommendations</a:t>
            </a:r>
          </a:p>
        </p:txBody>
      </p:sp>
      <p:sp>
        <p:nvSpPr>
          <p:cNvPr id="28" name="Rounded Rectangle 27"/>
          <p:cNvSpPr/>
          <p:nvPr/>
        </p:nvSpPr>
        <p:spPr>
          <a:xfrm>
            <a:off x="471488" y="3878263"/>
            <a:ext cx="2066925" cy="976312"/>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Contract disclosure</a:t>
            </a:r>
          </a:p>
          <a:p>
            <a:pPr algn="ctr" fontAlgn="auto">
              <a:spcBef>
                <a:spcPts val="0"/>
              </a:spcBef>
              <a:spcAft>
                <a:spcPts val="0"/>
              </a:spcAft>
              <a:defRPr/>
            </a:pPr>
            <a:endParaRPr lang="en-US" dirty="0">
              <a:solidFill>
                <a:schemeClr val="accent6">
                  <a:lumMod val="75000"/>
                </a:schemeClr>
              </a:solidFill>
            </a:endParaRPr>
          </a:p>
        </p:txBody>
      </p:sp>
      <p:sp>
        <p:nvSpPr>
          <p:cNvPr id="20" name="Rounded Rectangle 19"/>
          <p:cNvSpPr/>
          <p:nvPr/>
        </p:nvSpPr>
        <p:spPr>
          <a:xfrm>
            <a:off x="5842000" y="3878263"/>
            <a:ext cx="2233613"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Local MSG oversight</a:t>
            </a:r>
          </a:p>
        </p:txBody>
      </p:sp>
      <p:sp>
        <p:nvSpPr>
          <p:cNvPr id="21" name="Rounded Rectangle 20"/>
          <p:cNvSpPr/>
          <p:nvPr/>
        </p:nvSpPr>
        <p:spPr>
          <a:xfrm>
            <a:off x="2819400" y="3878263"/>
            <a:ext cx="2728913"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Subnational reporting on direct payments as % of budget and how it was spent</a:t>
            </a:r>
          </a:p>
        </p:txBody>
      </p:sp>
      <p:grpSp>
        <p:nvGrpSpPr>
          <p:cNvPr id="154634" name="Group 1"/>
          <p:cNvGrpSpPr>
            <a:grpSpLocks/>
          </p:cNvGrpSpPr>
          <p:nvPr/>
        </p:nvGrpSpPr>
        <p:grpSpPr bwMode="auto">
          <a:xfrm>
            <a:off x="7191375" y="0"/>
            <a:ext cx="1831975" cy="1624013"/>
            <a:chOff x="7001202" y="462595"/>
            <a:chExt cx="1831685" cy="1624472"/>
          </a:xfrm>
        </p:grpSpPr>
        <p:pic>
          <p:nvPicPr>
            <p:cNvPr id="154638"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7001202" y="462595"/>
              <a:ext cx="611630" cy="104870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54639" name="Group 34"/>
            <p:cNvGrpSpPr>
              <a:grpSpLocks/>
            </p:cNvGrpSpPr>
            <p:nvPr/>
          </p:nvGrpSpPr>
          <p:grpSpPr bwMode="auto">
            <a:xfrm>
              <a:off x="7412279" y="579705"/>
              <a:ext cx="1420608" cy="1507362"/>
              <a:chOff x="7412279" y="579705"/>
              <a:chExt cx="1420608" cy="1507362"/>
            </a:xfrm>
          </p:grpSpPr>
          <p:pic>
            <p:nvPicPr>
              <p:cNvPr id="154640"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37" name="Picture 36"/>
              <p:cNvPicPr>
                <a:picLocks noChangeAspect="1" noChangeArrowheads="1"/>
              </p:cNvPicPr>
              <p:nvPr/>
            </p:nvPicPr>
            <p:blipFill rotWithShape="1">
              <a:blip r:embed="rId7">
                <a:clrChange>
                  <a:clrFrom>
                    <a:srgbClr val="000000">
                      <a:alpha val="0"/>
                    </a:srgbClr>
                  </a:clrFrom>
                  <a:clrTo>
                    <a:srgbClr val="000000">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l="20181" t="6760" r="23214" b="65145"/>
              <a:stretch/>
            </p:blipFill>
            <p:spPr bwMode="auto">
              <a:xfrm>
                <a:off x="7885668" y="761111"/>
                <a:ext cx="799637" cy="676437"/>
              </a:xfrm>
              <a:prstGeom prst="rect">
                <a:avLst/>
              </a:prstGeom>
              <a:solidFill>
                <a:srgbClr val="FFFFFF"/>
              </a:solidFill>
              <a:ln w="9525">
                <a:solidFill>
                  <a:schemeClr val="bg1"/>
                </a:solidFill>
                <a:miter lim="800000"/>
                <a:headEnd/>
                <a:tailEnd/>
              </a:ln>
              <a:extLst/>
            </p:spPr>
          </p:pic>
          <p:grpSp>
            <p:nvGrpSpPr>
              <p:cNvPr id="154642" name="Group 38"/>
              <p:cNvGrpSpPr>
                <a:grpSpLocks/>
              </p:cNvGrpSpPr>
              <p:nvPr/>
            </p:nvGrpSpPr>
            <p:grpSpPr bwMode="auto">
              <a:xfrm>
                <a:off x="7412279" y="579705"/>
                <a:ext cx="1273026" cy="1181793"/>
                <a:chOff x="5424466" y="1551294"/>
                <a:chExt cx="2099252" cy="2351881"/>
              </a:xfrm>
            </p:grpSpPr>
            <p:sp>
              <p:nvSpPr>
                <p:cNvPr id="40" name="Bent Arrow 39"/>
                <p:cNvSpPr/>
                <p:nvPr/>
              </p:nvSpPr>
              <p:spPr>
                <a:xfrm rot="5400000">
                  <a:off x="5298501" y="1678086"/>
                  <a:ext cx="2351166" cy="2099165"/>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41" name="Picture 4"/>
                <p:cNvPicPr>
                  <a:picLocks noChangeAspect="1" noChangeArrowheads="1"/>
                </p:cNvPicPr>
                <p:nvPr>
                  <p:custDataLst>
                    <p:tags r:id="rId1"/>
                  </p:custDataLst>
                </p:nvPr>
              </p:nvPicPr>
              <p:blipFill>
                <a:blip r:embed="rId8"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grpSp>
      <p:sp>
        <p:nvSpPr>
          <p:cNvPr id="44" name="Hexagon 43"/>
          <p:cNvSpPr/>
          <p:nvPr/>
        </p:nvSpPr>
        <p:spPr>
          <a:xfrm rot="9105493">
            <a:off x="109538" y="238125"/>
            <a:ext cx="800100" cy="757238"/>
          </a:xfrm>
          <a:prstGeom prst="hexagon">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TextBox 4"/>
          <p:cNvSpPr txBox="1">
            <a:spLocks noChangeArrowheads="1"/>
          </p:cNvSpPr>
          <p:nvPr/>
        </p:nvSpPr>
        <p:spPr bwMode="auto">
          <a:xfrm>
            <a:off x="231775" y="415925"/>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sp>
        <p:nvSpPr>
          <p:cNvPr id="22" name="Rounded Rectangle 21"/>
          <p:cNvSpPr/>
          <p:nvPr/>
        </p:nvSpPr>
        <p:spPr>
          <a:xfrm>
            <a:off x="460375" y="5029200"/>
            <a:ext cx="3524250" cy="9747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Must include: proceeds sharing; local tax raising; non-tax charges e.g. fees, levees, fines </a:t>
            </a:r>
          </a:p>
        </p:txBody>
      </p:sp>
    </p:spTree>
    <p:extLst>
      <p:ext uri="{BB962C8B-B14F-4D97-AF65-F5344CB8AC3E}">
        <p14:creationId xmlns:p14="http://schemas.microsoft.com/office/powerpoint/2010/main" val="34749603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15"/>
          <p:cNvPicPr>
            <a:picLocks noChangeAspect="1" noChangeArrowheads="1"/>
          </p:cNvPicPr>
          <p:nvPr/>
        </p:nvPicPr>
        <p:blipFill>
          <a:blip r:embed="rId4">
            <a:grayscl/>
            <a:extLst>
              <a:ext uri="{28A0092B-C50C-407E-A947-70E740481C1C}">
                <a14:useLocalDpi xmlns:a14="http://schemas.microsoft.com/office/drawing/2010/main" val="0"/>
              </a:ext>
            </a:extLst>
          </a:blip>
          <a:srcRect l="9566" t="5272" r="5635" b="13464"/>
          <a:stretch>
            <a:fillRect/>
          </a:stretch>
        </p:blipFill>
        <p:spPr bwMode="auto">
          <a:xfrm>
            <a:off x="6997700" y="4513263"/>
            <a:ext cx="2146300" cy="154463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60771"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2971800" y="320675"/>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60773"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0775" name="TextBox 4"/>
          <p:cNvSpPr txBox="1">
            <a:spLocks noChangeArrowheads="1"/>
          </p:cNvSpPr>
          <p:nvPr/>
        </p:nvSpPr>
        <p:spPr bwMode="auto">
          <a:xfrm>
            <a:off x="1898650" y="4484688"/>
            <a:ext cx="474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a:solidFill>
                  <a:schemeClr val="bg1"/>
                </a:solidFill>
                <a:latin typeface="Gill Sans MT" pitchFamily="34" charset="0"/>
              </a:rPr>
              <a:t>AR</a:t>
            </a:r>
            <a:endParaRPr lang="en-US" altLang="en-US" sz="2000">
              <a:solidFill>
                <a:schemeClr val="bg1"/>
              </a:solidFill>
              <a:latin typeface="Gill Sans MT" pitchFamily="34" charset="0"/>
            </a:endParaRPr>
          </a:p>
        </p:txBody>
      </p:sp>
      <p:sp>
        <p:nvSpPr>
          <p:cNvPr id="23" name="TextBox 4"/>
          <p:cNvSpPr txBox="1">
            <a:spLocks noChangeArrowheads="1"/>
          </p:cNvSpPr>
          <p:nvPr/>
        </p:nvSpPr>
        <p:spPr bwMode="auto">
          <a:xfrm>
            <a:off x="2095500" y="3689350"/>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sp>
        <p:nvSpPr>
          <p:cNvPr id="17" name="TextBox 8"/>
          <p:cNvSpPr txBox="1">
            <a:spLocks noChangeArrowheads="1"/>
          </p:cNvSpPr>
          <p:nvPr/>
        </p:nvSpPr>
        <p:spPr bwMode="auto">
          <a:xfrm>
            <a:off x="2457450" y="3408363"/>
            <a:ext cx="4800600" cy="646112"/>
          </a:xfrm>
          <a:prstGeom prst="rect">
            <a:avLst/>
          </a:prstGeom>
          <a:noFill/>
          <a:ln>
            <a:noFill/>
          </a:ln>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smtClean="0">
                <a:solidFill>
                  <a:schemeClr val="tx1">
                    <a:lumMod val="65000"/>
                    <a:lumOff val="35000"/>
                  </a:schemeClr>
                </a:solidFill>
                <a:latin typeface="+mj-lt"/>
                <a:cs typeface="Gill Sans MT"/>
              </a:rPr>
              <a:t>Social Impact</a:t>
            </a:r>
          </a:p>
        </p:txBody>
      </p:sp>
      <p:sp>
        <p:nvSpPr>
          <p:cNvPr id="18"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endParaRPr lang="es-ES" altLang="en-US" dirty="0">
              <a:latin typeface="+mj-lt"/>
              <a:ea typeface="+mn-ea"/>
            </a:endParaRPr>
          </a:p>
        </p:txBody>
      </p:sp>
      <p:grpSp>
        <p:nvGrpSpPr>
          <p:cNvPr id="160779" name="Group 1"/>
          <p:cNvGrpSpPr>
            <a:grpSpLocks/>
          </p:cNvGrpSpPr>
          <p:nvPr/>
        </p:nvGrpSpPr>
        <p:grpSpPr bwMode="auto">
          <a:xfrm>
            <a:off x="2752725" y="3352800"/>
            <a:ext cx="800100" cy="757238"/>
            <a:chOff x="2753449" y="3353570"/>
            <a:chExt cx="800100" cy="757238"/>
          </a:xfrm>
        </p:grpSpPr>
        <p:sp>
          <p:nvSpPr>
            <p:cNvPr id="19" name="Hexagon 18"/>
            <p:cNvSpPr/>
            <p:nvPr/>
          </p:nvSpPr>
          <p:spPr>
            <a:xfrm rot="9105493">
              <a:off x="2753449" y="3353570"/>
              <a:ext cx="800100" cy="757238"/>
            </a:xfrm>
            <a:prstGeom prst="hexagon">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0" name="TextBox 4"/>
            <p:cNvSpPr txBox="1">
              <a:spLocks noChangeArrowheads="1"/>
            </p:cNvSpPr>
            <p:nvPr/>
          </p:nvSpPr>
          <p:spPr bwMode="auto">
            <a:xfrm>
              <a:off x="2885212" y="3521845"/>
              <a:ext cx="5540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700" b="1" dirty="0">
                  <a:solidFill>
                    <a:schemeClr val="accent6">
                      <a:lumMod val="40000"/>
                      <a:lumOff val="60000"/>
                    </a:schemeClr>
                  </a:solidFill>
                  <a:latin typeface="+mj-lt"/>
                </a:rPr>
                <a:t>SI</a:t>
              </a:r>
            </a:p>
          </p:txBody>
        </p:sp>
      </p:grpSp>
      <p:grpSp>
        <p:nvGrpSpPr>
          <p:cNvPr id="160780" name="Group 20"/>
          <p:cNvGrpSpPr>
            <a:grpSpLocks/>
          </p:cNvGrpSpPr>
          <p:nvPr/>
        </p:nvGrpSpPr>
        <p:grpSpPr bwMode="auto">
          <a:xfrm>
            <a:off x="6723063" y="1690688"/>
            <a:ext cx="1905000" cy="1519237"/>
            <a:chOff x="7236492" y="2708158"/>
            <a:chExt cx="997949" cy="871064"/>
          </a:xfrm>
        </p:grpSpPr>
        <p:grpSp>
          <p:nvGrpSpPr>
            <p:cNvPr id="24" name="Group 23"/>
            <p:cNvGrpSpPr/>
            <p:nvPr/>
          </p:nvGrpSpPr>
          <p:grpSpPr>
            <a:xfrm>
              <a:off x="7236492" y="2708158"/>
              <a:ext cx="997949" cy="871064"/>
              <a:chOff x="4527969" y="2602641"/>
              <a:chExt cx="997949" cy="871064"/>
            </a:xfrm>
            <a:solidFill>
              <a:schemeClr val="accent6">
                <a:lumMod val="50000"/>
              </a:schemeClr>
            </a:solidFill>
          </p:grpSpPr>
          <p:pic>
            <p:nvPicPr>
              <p:cNvPr id="33" name="Picture 2"/>
              <p:cNvPicPr>
                <a:picLocks noChangeAspect="1" noChangeArrowheads="1"/>
              </p:cNvPicPr>
              <p:nvPr/>
            </p:nvPicPr>
            <p:blipFill rotWithShape="1">
              <a:blip r:embed="rId8">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ounded Rectangle 37"/>
              <p:cNvSpPr/>
              <p:nvPr/>
            </p:nvSpPr>
            <p:spPr>
              <a:xfrm>
                <a:off x="4527969" y="2602641"/>
                <a:ext cx="997949" cy="871064"/>
              </a:xfrm>
              <a:prstGeom prst="roundRect">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25" name="Picture 4"/>
            <p:cNvPicPr>
              <a:picLocks noChangeAspect="1" noChangeArrowheads="1"/>
            </p:cNvPicPr>
            <p:nvPr>
              <p:custDataLst>
                <p:tags r:id="rId1"/>
              </p:custDataLst>
            </p:nvPr>
          </p:nvPicPr>
          <p:blipFill>
            <a:blip r:embed="rId9"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236492" y="3104291"/>
              <a:ext cx="430833" cy="28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26" name="Picture 5"/>
            <p:cNvPicPr>
              <a:picLocks noChangeAspect="1" noChangeArrowheads="1"/>
            </p:cNvPicPr>
            <p:nvPr/>
          </p:nvPicPr>
          <p:blipFill rotWithShape="1">
            <a:blip r:embed="rId10">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7906968" y="2921217"/>
              <a:ext cx="293191" cy="51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p:cNvPicPr>
              <a:picLocks noChangeAspect="1" noChangeArrowheads="1"/>
            </p:cNvPicPr>
            <p:nvPr/>
          </p:nvPicPr>
          <p:blipFill rotWithShape="1">
            <a:blip r:embed="rId11">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642464" y="2722181"/>
              <a:ext cx="264504" cy="75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29494168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endParaRPr lang="en-US" altLang="en-US" dirty="0">
              <a:latin typeface="+mj-lt"/>
              <a:ea typeface="+mn-ea"/>
            </a:endParaRPr>
          </a:p>
        </p:txBody>
      </p:sp>
      <p:sp>
        <p:nvSpPr>
          <p:cNvPr id="12" name="Rectangle 11"/>
          <p:cNvSpPr/>
          <p:nvPr/>
        </p:nvSpPr>
        <p:spPr>
          <a:xfrm>
            <a:off x="838200" y="2209800"/>
            <a:ext cx="7391400" cy="3416300"/>
          </a:xfrm>
          <a:prstGeom prst="rect">
            <a:avLst/>
          </a:prstGeom>
        </p:spPr>
        <p:txBody>
          <a:bodyPr>
            <a:spAutoFit/>
          </a:bodyPr>
          <a:lstStyle/>
          <a:p>
            <a:pPr marL="285750" indent="-285750" fontAlgn="auto">
              <a:spcBef>
                <a:spcPts val="0"/>
              </a:spcBef>
              <a:spcAft>
                <a:spcPts val="0"/>
              </a:spcAft>
              <a:buFont typeface="Wingdings" charset="2"/>
              <a:buChar char="§"/>
              <a:defRPr/>
            </a:pPr>
            <a:r>
              <a:rPr lang="en-US" dirty="0">
                <a:solidFill>
                  <a:srgbClr val="595959"/>
                </a:solidFill>
                <a:latin typeface="+mj-lt"/>
                <a:ea typeface="MS PGothic" charset="0"/>
                <a:cs typeface="Gill Sans MT"/>
              </a:rPr>
              <a:t>Economic inequality (distributional)</a:t>
            </a:r>
          </a:p>
          <a:p>
            <a:pPr marL="285750" indent="-285750"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j-lt"/>
                <a:ea typeface="MS PGothic" charset="0"/>
                <a:cs typeface="Gill Sans MT"/>
              </a:rPr>
              <a:t>Community discontent with companies (unmet expectations)</a:t>
            </a:r>
          </a:p>
          <a:p>
            <a:pPr fontAlgn="auto">
              <a:spcBef>
                <a:spcPts val="0"/>
              </a:spcBef>
              <a:spcAft>
                <a:spcPts val="0"/>
              </a:spcAft>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j-lt"/>
                <a:ea typeface="MS PGothic" charset="0"/>
                <a:cs typeface="Gill Sans MT"/>
              </a:rPr>
              <a:t>Use of funds to buy off local actors</a:t>
            </a:r>
          </a:p>
          <a:p>
            <a:pPr marL="285750" indent="-285750"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r>
              <a:rPr lang="en-US" dirty="0">
                <a:solidFill>
                  <a:srgbClr val="595959"/>
                </a:solidFill>
                <a:latin typeface="+mj-lt"/>
                <a:ea typeface="MS PGothic" charset="0"/>
                <a:cs typeface="Gill Sans MT"/>
              </a:rPr>
              <a:t>Lack of coordination with local development plans</a:t>
            </a:r>
          </a:p>
          <a:p>
            <a:pPr fontAlgn="auto">
              <a:spcBef>
                <a:spcPts val="0"/>
              </a:spcBef>
              <a:spcAft>
                <a:spcPts val="0"/>
              </a:spcAft>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a:p>
            <a:pPr marL="285750" indent="-285750" fontAlgn="auto">
              <a:spcBef>
                <a:spcPts val="0"/>
              </a:spcBef>
              <a:spcAft>
                <a:spcPts val="0"/>
              </a:spcAft>
              <a:buFont typeface="Wingdings" charset="2"/>
              <a:buChar char="§"/>
              <a:defRPr/>
            </a:pPr>
            <a:endParaRPr lang="en-US" dirty="0">
              <a:solidFill>
                <a:srgbClr val="595959"/>
              </a:solidFill>
              <a:latin typeface="+mj-lt"/>
              <a:ea typeface="MS PGothic" charset="0"/>
              <a:cs typeface="Gill Sans MT"/>
            </a:endParaRPr>
          </a:p>
          <a:p>
            <a:pPr fontAlgn="auto">
              <a:spcBef>
                <a:spcPts val="0"/>
              </a:spcBef>
              <a:spcAft>
                <a:spcPts val="0"/>
              </a:spcAft>
              <a:defRPr/>
            </a:pPr>
            <a:endParaRPr lang="en-US" dirty="0">
              <a:solidFill>
                <a:srgbClr val="595959"/>
              </a:solidFill>
              <a:latin typeface="+mj-lt"/>
              <a:ea typeface="MS PGothic" charset="0"/>
              <a:cs typeface="Gill Sans MT"/>
            </a:endParaRPr>
          </a:p>
        </p:txBody>
      </p:sp>
      <p:sp>
        <p:nvSpPr>
          <p:cNvPr id="8" name="TextBox 8"/>
          <p:cNvSpPr txBox="1">
            <a:spLocks noChangeArrowheads="1"/>
          </p:cNvSpPr>
          <p:nvPr/>
        </p:nvSpPr>
        <p:spPr bwMode="auto">
          <a:xfrm>
            <a:off x="2667000" y="12954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smtClean="0">
                <a:solidFill>
                  <a:schemeClr val="accent5">
                    <a:lumMod val="50000"/>
                  </a:schemeClr>
                </a:solidFill>
                <a:latin typeface="+mj-lt"/>
                <a:cs typeface="Gill Sans MT"/>
              </a:rPr>
              <a:t>Governance Challenges</a:t>
            </a:r>
          </a:p>
        </p:txBody>
      </p:sp>
      <p:grpSp>
        <p:nvGrpSpPr>
          <p:cNvPr id="161797" name="Group 1"/>
          <p:cNvGrpSpPr>
            <a:grpSpLocks/>
          </p:cNvGrpSpPr>
          <p:nvPr/>
        </p:nvGrpSpPr>
        <p:grpSpPr bwMode="auto">
          <a:xfrm>
            <a:off x="7191375" y="0"/>
            <a:ext cx="1831975" cy="1624013"/>
            <a:chOff x="7191017" y="0"/>
            <a:chExt cx="1831685" cy="1624472"/>
          </a:xfrm>
        </p:grpSpPr>
        <p:grpSp>
          <p:nvGrpSpPr>
            <p:cNvPr id="161802" name="Group 23"/>
            <p:cNvGrpSpPr>
              <a:grpSpLocks/>
            </p:cNvGrpSpPr>
            <p:nvPr/>
          </p:nvGrpSpPr>
          <p:grpSpPr bwMode="auto">
            <a:xfrm>
              <a:off x="7191017" y="0"/>
              <a:ext cx="1831685" cy="1624472"/>
              <a:chOff x="7191017" y="0"/>
              <a:chExt cx="1831685" cy="1624472"/>
            </a:xfrm>
          </p:grpSpPr>
          <p:grpSp>
            <p:nvGrpSpPr>
              <p:cNvPr id="161804" name="Group 24"/>
              <p:cNvGrpSpPr>
                <a:grpSpLocks/>
              </p:cNvGrpSpPr>
              <p:nvPr/>
            </p:nvGrpSpPr>
            <p:grpSpPr bwMode="auto">
              <a:xfrm>
                <a:off x="7191017" y="0"/>
                <a:ext cx="1831685" cy="1624472"/>
                <a:chOff x="7001202" y="462595"/>
                <a:chExt cx="1831685" cy="1624472"/>
              </a:xfrm>
            </p:grpSpPr>
            <p:pic>
              <p:nvPicPr>
                <p:cNvPr id="161808"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7001202" y="462595"/>
                  <a:ext cx="611630" cy="104870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61809" name="Group 29"/>
                <p:cNvGrpSpPr>
                  <a:grpSpLocks/>
                </p:cNvGrpSpPr>
                <p:nvPr/>
              </p:nvGrpSpPr>
              <p:grpSpPr bwMode="auto">
                <a:xfrm>
                  <a:off x="7412279" y="579705"/>
                  <a:ext cx="1420608" cy="1507362"/>
                  <a:chOff x="7412279" y="579705"/>
                  <a:chExt cx="1420608" cy="1507362"/>
                </a:xfrm>
              </p:grpSpPr>
              <p:pic>
                <p:nvPicPr>
                  <p:cNvPr id="161810"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161811" name="Group 31"/>
                  <p:cNvGrpSpPr>
                    <a:grpSpLocks/>
                  </p:cNvGrpSpPr>
                  <p:nvPr/>
                </p:nvGrpSpPr>
                <p:grpSpPr bwMode="auto">
                  <a:xfrm>
                    <a:off x="7412279" y="579705"/>
                    <a:ext cx="1273026" cy="1181793"/>
                    <a:chOff x="5424466" y="1551294"/>
                    <a:chExt cx="2099252" cy="2351881"/>
                  </a:xfrm>
                </p:grpSpPr>
                <p:sp>
                  <p:nvSpPr>
                    <p:cNvPr id="33" name="Bent Arrow 32"/>
                    <p:cNvSpPr/>
                    <p:nvPr/>
                  </p:nvSpPr>
                  <p:spPr>
                    <a:xfrm rot="5400000">
                      <a:off x="5298501" y="1678086"/>
                      <a:ext cx="2351166" cy="2099165"/>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34" name="Picture 4"/>
                    <p:cNvPicPr>
                      <a:picLocks noChangeAspect="1" noChangeArrowheads="1"/>
                    </p:cNvPicPr>
                    <p:nvPr>
                      <p:custDataLst>
                        <p:tags r:id="rId1"/>
                      </p:custDataLst>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grpSp>
          <p:pic>
            <p:nvPicPr>
              <p:cNvPr id="26"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8103005" y="53770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832535" y="556014"/>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8549080" y="28924"/>
                <a:ext cx="358808" cy="5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5"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985348" y="57141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2" name="TextBox 8"/>
          <p:cNvSpPr txBox="1">
            <a:spLocks noChangeArrowheads="1"/>
          </p:cNvSpPr>
          <p:nvPr/>
        </p:nvSpPr>
        <p:spPr bwMode="auto">
          <a:xfrm>
            <a:off x="2438400" y="609600"/>
            <a:ext cx="4800600" cy="646113"/>
          </a:xfrm>
          <a:prstGeom prst="rect">
            <a:avLst/>
          </a:prstGeom>
          <a:noFill/>
          <a:ln>
            <a:noFill/>
          </a:ln>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smtClean="0">
                <a:solidFill>
                  <a:schemeClr val="tx1">
                    <a:lumMod val="65000"/>
                    <a:lumOff val="35000"/>
                  </a:schemeClr>
                </a:solidFill>
                <a:latin typeface="+mj-lt"/>
                <a:cs typeface="Gill Sans MT"/>
              </a:rPr>
              <a:t>Social Impact</a:t>
            </a:r>
          </a:p>
        </p:txBody>
      </p:sp>
      <p:grpSp>
        <p:nvGrpSpPr>
          <p:cNvPr id="161799" name="Group 1"/>
          <p:cNvGrpSpPr>
            <a:grpSpLocks/>
          </p:cNvGrpSpPr>
          <p:nvPr/>
        </p:nvGrpSpPr>
        <p:grpSpPr bwMode="auto">
          <a:xfrm>
            <a:off x="2733675" y="554038"/>
            <a:ext cx="800100" cy="757237"/>
            <a:chOff x="2753449" y="3353570"/>
            <a:chExt cx="800100" cy="757238"/>
          </a:xfrm>
        </p:grpSpPr>
        <p:sp>
          <p:nvSpPr>
            <p:cNvPr id="24" name="Hexagon 23"/>
            <p:cNvSpPr/>
            <p:nvPr/>
          </p:nvSpPr>
          <p:spPr>
            <a:xfrm rot="9105493">
              <a:off x="2753449" y="3353570"/>
              <a:ext cx="800100" cy="757238"/>
            </a:xfrm>
            <a:prstGeom prst="hexagon">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5" name="TextBox 4"/>
            <p:cNvSpPr txBox="1">
              <a:spLocks noChangeArrowheads="1"/>
            </p:cNvSpPr>
            <p:nvPr/>
          </p:nvSpPr>
          <p:spPr bwMode="auto">
            <a:xfrm>
              <a:off x="2885212" y="3521845"/>
              <a:ext cx="5540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700" b="1" dirty="0">
                  <a:solidFill>
                    <a:schemeClr val="accent6">
                      <a:lumMod val="40000"/>
                      <a:lumOff val="60000"/>
                    </a:schemeClr>
                  </a:solidFill>
                  <a:latin typeface="+mj-lt"/>
                </a:rPr>
                <a:t>SI</a:t>
              </a:r>
            </a:p>
          </p:txBody>
        </p:sp>
      </p:grpSp>
    </p:spTree>
    <p:extLst>
      <p:ext uri="{BB962C8B-B14F-4D97-AF65-F5344CB8AC3E}">
        <p14:creationId xmlns:p14="http://schemas.microsoft.com/office/powerpoint/2010/main" val="1328002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rwi_color.t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6182329"/>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3010014468"/>
              </p:ext>
            </p:extLst>
          </p:nvPr>
        </p:nvGraphicFramePr>
        <p:xfrm>
          <a:off x="0" y="-1"/>
          <a:ext cx="9170275" cy="6182330"/>
        </p:xfrm>
        <a:graphic>
          <a:graphicData uri="http://schemas.openxmlformats.org/drawingml/2006/table">
            <a:tbl>
              <a:tblPr>
                <a:tableStyleId>{073A0DAA-6AF3-43AB-8588-CEC1D06C72B9}</a:tableStyleId>
              </a:tblPr>
              <a:tblGrid>
                <a:gridCol w="1834055"/>
                <a:gridCol w="1834055"/>
                <a:gridCol w="1834055"/>
                <a:gridCol w="1834055"/>
                <a:gridCol w="1834055"/>
              </a:tblGrid>
              <a:tr h="1236466">
                <a:tc>
                  <a:txBody>
                    <a:bodyPr/>
                    <a:lstStyle/>
                    <a:p>
                      <a:endParaRPr lang="en-US" dirty="0"/>
                    </a:p>
                  </a:txBody>
                  <a:tcPr>
                    <a:solidFill>
                      <a:schemeClr val="bg2"/>
                    </a:solidFill>
                  </a:tcPr>
                </a:tc>
                <a:tc>
                  <a:txBody>
                    <a:bodyPr/>
                    <a:lstStyle/>
                    <a:p>
                      <a:endParaRPr lang="en-US" dirty="0"/>
                    </a:p>
                  </a:txBody>
                  <a:tcPr>
                    <a:solidFill>
                      <a:schemeClr val="bg2"/>
                    </a:solidFill>
                  </a:tcPr>
                </a:tc>
                <a:tc>
                  <a:txBody>
                    <a:bodyPr/>
                    <a:lstStyle/>
                    <a:p>
                      <a:endParaRPr lang="en-US" dirty="0"/>
                    </a:p>
                  </a:txBody>
                  <a:tcPr>
                    <a:solidFill>
                      <a:schemeClr val="bg2"/>
                    </a:solidFill>
                  </a:tcPr>
                </a:tc>
                <a:tc>
                  <a:txBody>
                    <a:bodyPr/>
                    <a:lstStyle/>
                    <a:p>
                      <a:endParaRPr lang="en-US" dirty="0"/>
                    </a:p>
                  </a:txBody>
                  <a:tcPr>
                    <a:solidFill>
                      <a:schemeClr val="bg2"/>
                    </a:solidFill>
                  </a:tcPr>
                </a:tc>
                <a:tc>
                  <a:txBody>
                    <a:bodyPr/>
                    <a:lstStyle/>
                    <a:p>
                      <a:endParaRPr lang="en-US"/>
                    </a:p>
                  </a:txBody>
                  <a:tcPr>
                    <a:solidFill>
                      <a:schemeClr val="bg2">
                        <a:lumMod val="90000"/>
                      </a:schemeClr>
                    </a:solidFill>
                  </a:tcPr>
                </a:tc>
              </a:tr>
              <a:tr h="1236466">
                <a:tc>
                  <a:txBody>
                    <a:bodyPr/>
                    <a:lstStyle/>
                    <a:p>
                      <a:pPr algn="ctr"/>
                      <a:endParaRPr lang="en-US" dirty="0"/>
                    </a:p>
                  </a:txBody>
                  <a:tcPr anchor="ctr">
                    <a:solidFill>
                      <a:schemeClr val="bg2"/>
                    </a:solidFill>
                  </a:tcPr>
                </a:tc>
                <a:tc>
                  <a:txBody>
                    <a:bodyPr/>
                    <a:lstStyle/>
                    <a:p>
                      <a:pPr algn="ctr"/>
                      <a:endParaRPr lang="en-US" dirty="0"/>
                    </a:p>
                  </a:txBody>
                  <a:tcPr anchor="ctr">
                    <a:solidFill>
                      <a:schemeClr val="bg2"/>
                    </a:solidFill>
                  </a:tcPr>
                </a:tc>
                <a:tc>
                  <a:txBody>
                    <a:bodyPr/>
                    <a:lstStyle/>
                    <a:p>
                      <a:pPr marL="0" marR="0" indent="0" algn="ctr" defTabSz="820583" rtl="0" eaLnBrk="1" fontAlgn="auto" latinLnBrk="0" hangingPunct="1">
                        <a:lnSpc>
                          <a:spcPct val="100000"/>
                        </a:lnSpc>
                        <a:spcBef>
                          <a:spcPts val="0"/>
                        </a:spcBef>
                        <a:spcAft>
                          <a:spcPts val="0"/>
                        </a:spcAft>
                        <a:buClrTx/>
                        <a:buSzTx/>
                        <a:buFontTx/>
                        <a:buNone/>
                        <a:tabLst/>
                        <a:defRPr/>
                      </a:pPr>
                      <a:endParaRPr lang="en-US" dirty="0" smtClean="0"/>
                    </a:p>
                  </a:txBody>
                  <a:tcPr anchor="ctr">
                    <a:solidFill>
                      <a:schemeClr val="bg2">
                        <a:lumMod val="90000"/>
                      </a:schemeClr>
                    </a:solidFill>
                  </a:tcPr>
                </a:tc>
                <a:tc>
                  <a:txBody>
                    <a:bodyPr/>
                    <a:lstStyle/>
                    <a:p>
                      <a:pPr algn="ctr"/>
                      <a:endParaRPr lang="en-US" dirty="0"/>
                    </a:p>
                  </a:txBody>
                  <a:tcPr anchor="ctr">
                    <a:solidFill>
                      <a:schemeClr val="bg2"/>
                    </a:solidFill>
                  </a:tcPr>
                </a:tc>
                <a:tc>
                  <a:txBody>
                    <a:bodyPr/>
                    <a:lstStyle/>
                    <a:p>
                      <a:pPr algn="ctr"/>
                      <a:endParaRPr lang="en-US" dirty="0"/>
                    </a:p>
                  </a:txBody>
                  <a:tcPr anchor="ctr">
                    <a:solidFill>
                      <a:schemeClr val="bg2"/>
                    </a:solidFill>
                  </a:tcPr>
                </a:tc>
              </a:tr>
              <a:tr h="1236466">
                <a:tc>
                  <a:txBody>
                    <a:bodyPr/>
                    <a:lstStyle/>
                    <a:p>
                      <a:pPr algn="ctr"/>
                      <a:endParaRPr lang="en-US" dirty="0"/>
                    </a:p>
                  </a:txBody>
                  <a:tcPr anchor="ctr">
                    <a:solidFill>
                      <a:schemeClr val="bg2"/>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solidFill>
                  </a:tcPr>
                </a:tc>
                <a:tc>
                  <a:txBody>
                    <a:bodyPr/>
                    <a:lstStyle/>
                    <a:p>
                      <a:pPr algn="ctr"/>
                      <a:endParaRPr lang="en-US" dirty="0"/>
                    </a:p>
                  </a:txBody>
                  <a:tcPr anchor="ctr">
                    <a:solidFill>
                      <a:schemeClr val="bg2"/>
                    </a:solidFill>
                  </a:tcPr>
                </a:tc>
              </a:tr>
              <a:tr h="1236466">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r>
              <a:tr h="1236466">
                <a:tc>
                  <a:txBody>
                    <a:bodyPr/>
                    <a:lstStyle/>
                    <a:p>
                      <a:pPr algn="ctr"/>
                      <a:endParaRPr lang="en-US"/>
                    </a:p>
                  </a:txBody>
                  <a:tcPr anchor="ctr">
                    <a:solidFill>
                      <a:schemeClr val="bg2">
                        <a:lumMod val="90000"/>
                      </a:schemeClr>
                    </a:solidFill>
                  </a:tcPr>
                </a:tc>
                <a:tc>
                  <a:txBody>
                    <a:bodyPr/>
                    <a:lstStyle/>
                    <a:p>
                      <a:pPr algn="ctr"/>
                      <a:endParaRPr lang="en-US"/>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c>
                  <a:txBody>
                    <a:bodyPr/>
                    <a:lstStyle/>
                    <a:p>
                      <a:pPr algn="ctr"/>
                      <a:endParaRPr lang="en-US" dirty="0"/>
                    </a:p>
                  </a:txBody>
                  <a:tcPr anchor="ctr">
                    <a:solidFill>
                      <a:schemeClr val="bg2">
                        <a:lumMod val="90000"/>
                      </a:schemeClr>
                    </a:solidFill>
                  </a:tcPr>
                </a:tc>
              </a:tr>
            </a:tbl>
          </a:graphicData>
        </a:graphic>
      </p:graphicFrame>
      <p:pic>
        <p:nvPicPr>
          <p:cNvPr id="12" name="Picture 17"/>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34159" y="4828056"/>
            <a:ext cx="1596889" cy="2029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0" name="Picture 15"/>
          <p:cNvPicPr>
            <a:picLocks noChangeAspect="1" noChangeArrowheads="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10000"/>
                    </a14:imgEffect>
                    <a14:imgEffect>
                      <a14:colorTemperature colorTemp="1750"/>
                    </a14:imgEffect>
                    <a14:imgEffect>
                      <a14:saturation sat="30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239000" y="-152400"/>
            <a:ext cx="1931276" cy="1397876"/>
          </a:xfrm>
          <a:prstGeom prst="rect">
            <a:avLst/>
          </a:prstGeom>
          <a:solidFill>
            <a:schemeClr val="bg2">
              <a:alpha val="80000"/>
            </a:schemeClr>
          </a:solidFill>
          <a:ln>
            <a:noFill/>
          </a:ln>
          <a:extLst/>
        </p:spPr>
      </p:pic>
      <p:sp>
        <p:nvSpPr>
          <p:cNvPr id="6" name="Freeform 5"/>
          <p:cNvSpPr/>
          <p:nvPr/>
        </p:nvSpPr>
        <p:spPr>
          <a:xfrm>
            <a:off x="1466193" y="2573756"/>
            <a:ext cx="6216016" cy="3016448"/>
          </a:xfrm>
          <a:custGeom>
            <a:avLst/>
            <a:gdLst>
              <a:gd name="connsiteX0" fmla="*/ 0 w 6216016"/>
              <a:gd name="connsiteY0" fmla="*/ 2707692 h 3016448"/>
              <a:gd name="connsiteX1" fmla="*/ 1024759 w 6216016"/>
              <a:gd name="connsiteY1" fmla="*/ 1162672 h 3016448"/>
              <a:gd name="connsiteX2" fmla="*/ 2979683 w 6216016"/>
              <a:gd name="connsiteY2" fmla="*/ 27554 h 3016448"/>
              <a:gd name="connsiteX3" fmla="*/ 4225159 w 6216016"/>
              <a:gd name="connsiteY3" fmla="*/ 2329320 h 3016448"/>
              <a:gd name="connsiteX4" fmla="*/ 6022428 w 6216016"/>
              <a:gd name="connsiteY4" fmla="*/ 2959941 h 3016448"/>
              <a:gd name="connsiteX5" fmla="*/ 6148552 w 6216016"/>
              <a:gd name="connsiteY5" fmla="*/ 2991472 h 301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6016" h="3016448">
                <a:moveTo>
                  <a:pt x="0" y="2707692"/>
                </a:moveTo>
                <a:cubicBezTo>
                  <a:pt x="264072" y="2158527"/>
                  <a:pt x="528145" y="1609362"/>
                  <a:pt x="1024759" y="1162672"/>
                </a:cubicBezTo>
                <a:cubicBezTo>
                  <a:pt x="1521373" y="715982"/>
                  <a:pt x="2446283" y="-166887"/>
                  <a:pt x="2979683" y="27554"/>
                </a:cubicBezTo>
                <a:cubicBezTo>
                  <a:pt x="3513083" y="221995"/>
                  <a:pt x="3718035" y="1840589"/>
                  <a:pt x="4225159" y="2329320"/>
                </a:cubicBezTo>
                <a:cubicBezTo>
                  <a:pt x="4732283" y="2818051"/>
                  <a:pt x="5701863" y="2849582"/>
                  <a:pt x="6022428" y="2959941"/>
                </a:cubicBezTo>
                <a:cubicBezTo>
                  <a:pt x="6342993" y="3070300"/>
                  <a:pt x="6174828" y="2983589"/>
                  <a:pt x="6148552" y="2991472"/>
                </a:cubicBezTo>
              </a:path>
            </a:pathLst>
          </a:custGeom>
          <a:noFill/>
          <a:ln w="92075" cmpd="sng">
            <a:solidFill>
              <a:schemeClr val="accent5">
                <a:lumMod val="75000"/>
              </a:schemeClr>
            </a:solidFill>
            <a:prstDash val="dash"/>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698974" y="1274856"/>
            <a:ext cx="1750454" cy="1200329"/>
          </a:xfrm>
          <a:prstGeom prst="rect">
            <a:avLst/>
          </a:prstGeom>
          <a:noFill/>
        </p:spPr>
        <p:txBody>
          <a:bodyPr wrap="square" rtlCol="0">
            <a:spAutoFit/>
          </a:bodyPr>
          <a:lstStyle/>
          <a:p>
            <a:pPr algn="ctr"/>
            <a:r>
              <a:rPr lang="en-US" dirty="0" smtClean="0"/>
              <a:t>INADEQUATE </a:t>
            </a:r>
            <a:r>
              <a:rPr lang="en-US" dirty="0"/>
              <a:t>REVENUE COLLECTION</a:t>
            </a:r>
          </a:p>
          <a:p>
            <a:pPr algn="ctr"/>
            <a:endParaRPr lang="en-US" dirty="0"/>
          </a:p>
        </p:txBody>
      </p:sp>
      <p:sp>
        <p:nvSpPr>
          <p:cNvPr id="11" name="TextBox 10"/>
          <p:cNvSpPr txBox="1"/>
          <p:nvPr/>
        </p:nvSpPr>
        <p:spPr>
          <a:xfrm>
            <a:off x="1981200" y="2573756"/>
            <a:ext cx="1565374" cy="646331"/>
          </a:xfrm>
          <a:prstGeom prst="rect">
            <a:avLst/>
          </a:prstGeom>
          <a:noFill/>
        </p:spPr>
        <p:txBody>
          <a:bodyPr wrap="square" rtlCol="0">
            <a:spAutoFit/>
          </a:bodyPr>
          <a:lstStyle/>
          <a:p>
            <a:r>
              <a:rPr lang="en-US" dirty="0"/>
              <a:t>WEAK </a:t>
            </a:r>
            <a:r>
              <a:rPr lang="en-US" dirty="0" smtClean="0"/>
              <a:t>TAX REGIME</a:t>
            </a:r>
            <a:endParaRPr lang="en-US" dirty="0"/>
          </a:p>
        </p:txBody>
      </p:sp>
      <p:sp>
        <p:nvSpPr>
          <p:cNvPr id="13" name="TextBox 12"/>
          <p:cNvSpPr txBox="1"/>
          <p:nvPr/>
        </p:nvSpPr>
        <p:spPr>
          <a:xfrm>
            <a:off x="304800" y="3810000"/>
            <a:ext cx="1521715" cy="1200329"/>
          </a:xfrm>
          <a:prstGeom prst="rect">
            <a:avLst/>
          </a:prstGeom>
          <a:noFill/>
        </p:spPr>
        <p:txBody>
          <a:bodyPr wrap="square" rtlCol="0">
            <a:spAutoFit/>
          </a:bodyPr>
          <a:lstStyle/>
          <a:p>
            <a:r>
              <a:rPr lang="en-US" dirty="0"/>
              <a:t>INEFFICIENT LICENSE PROCESS</a:t>
            </a:r>
          </a:p>
          <a:p>
            <a:endParaRPr lang="en-US" dirty="0"/>
          </a:p>
        </p:txBody>
      </p:sp>
      <p:sp>
        <p:nvSpPr>
          <p:cNvPr id="14" name="TextBox 13"/>
          <p:cNvSpPr txBox="1"/>
          <p:nvPr/>
        </p:nvSpPr>
        <p:spPr>
          <a:xfrm>
            <a:off x="5562600" y="3809999"/>
            <a:ext cx="1281409" cy="1200329"/>
          </a:xfrm>
          <a:prstGeom prst="rect">
            <a:avLst/>
          </a:prstGeom>
          <a:noFill/>
        </p:spPr>
        <p:txBody>
          <a:bodyPr wrap="square" rtlCol="0">
            <a:spAutoFit/>
          </a:bodyPr>
          <a:lstStyle/>
          <a:p>
            <a:pPr algn="r"/>
            <a:r>
              <a:rPr lang="en-US" dirty="0"/>
              <a:t>POOR SPENDING/SAVING</a:t>
            </a:r>
          </a:p>
          <a:p>
            <a:pPr algn="r"/>
            <a:endParaRPr lang="en-US" dirty="0"/>
          </a:p>
        </p:txBody>
      </p:sp>
      <p:sp>
        <p:nvSpPr>
          <p:cNvPr id="15" name="TextBox 14"/>
          <p:cNvSpPr txBox="1"/>
          <p:nvPr/>
        </p:nvSpPr>
        <p:spPr>
          <a:xfrm>
            <a:off x="7516462" y="5105400"/>
            <a:ext cx="1627538" cy="1200329"/>
          </a:xfrm>
          <a:prstGeom prst="rect">
            <a:avLst/>
          </a:prstGeom>
          <a:noFill/>
        </p:spPr>
        <p:txBody>
          <a:bodyPr wrap="square" rtlCol="0">
            <a:spAutoFit/>
          </a:bodyPr>
          <a:lstStyle/>
          <a:p>
            <a:pPr algn="ctr"/>
            <a:r>
              <a:rPr lang="en-US" dirty="0"/>
              <a:t>CORRUPT INVESTMENT DECISIONS</a:t>
            </a:r>
          </a:p>
          <a:p>
            <a:pPr algn="ctr"/>
            <a:endParaRPr lang="en-US" dirty="0"/>
          </a:p>
        </p:txBody>
      </p:sp>
      <p:sp>
        <p:nvSpPr>
          <p:cNvPr id="2" name="TextBox 1"/>
          <p:cNvSpPr txBox="1"/>
          <p:nvPr/>
        </p:nvSpPr>
        <p:spPr>
          <a:xfrm>
            <a:off x="304800" y="228600"/>
            <a:ext cx="4724400" cy="523220"/>
          </a:xfrm>
          <a:prstGeom prst="rect">
            <a:avLst/>
          </a:prstGeom>
          <a:noFill/>
        </p:spPr>
        <p:txBody>
          <a:bodyPr wrap="square" rtlCol="0">
            <a:spAutoFit/>
          </a:bodyPr>
          <a:lstStyle/>
          <a:p>
            <a:r>
              <a:rPr lang="en-US" sz="2800" b="1" dirty="0" smtClean="0"/>
              <a:t>Why did EITI need a change?</a:t>
            </a:r>
            <a:endParaRPr lang="en-US" sz="2800" b="1" dirty="0"/>
          </a:p>
        </p:txBody>
      </p:sp>
    </p:spTree>
    <p:extLst>
      <p:ext uri="{BB962C8B-B14F-4D97-AF65-F5344CB8AC3E}">
        <p14:creationId xmlns:p14="http://schemas.microsoft.com/office/powerpoint/2010/main" val="1204707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3" grpId="0"/>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2698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3843"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1174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3844" name="Rectangle 2"/>
          <p:cNvSpPr>
            <a:spLocks noChangeArrowheads="1"/>
          </p:cNvSpPr>
          <p:nvPr/>
        </p:nvSpPr>
        <p:spPr bwMode="auto">
          <a:xfrm>
            <a:off x="892175" y="1284288"/>
            <a:ext cx="8836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Employment: Basic Requirements </a:t>
            </a:r>
            <a:r>
              <a:rPr lang="en-US" altLang="en-US" sz="2800"/>
              <a:t>§3.4(d)</a:t>
            </a:r>
            <a:endParaRPr lang="en-US" altLang="en-US" sz="2800">
              <a:solidFill>
                <a:srgbClr val="000000"/>
              </a:solidFill>
            </a:endParaRPr>
          </a:p>
        </p:txBody>
      </p:sp>
      <p:sp>
        <p:nvSpPr>
          <p:cNvPr id="7" name="Rounded Rectangle 6"/>
          <p:cNvSpPr/>
          <p:nvPr/>
        </p:nvSpPr>
        <p:spPr>
          <a:xfrm>
            <a:off x="990600" y="1905000"/>
            <a:ext cx="2833688"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Total EI Employment and EI employment as  % of national employment</a:t>
            </a:r>
          </a:p>
        </p:txBody>
      </p:sp>
      <p:sp>
        <p:nvSpPr>
          <p:cNvPr id="163846" name="Rectangle 26"/>
          <p:cNvSpPr>
            <a:spLocks noChangeArrowheads="1"/>
          </p:cNvSpPr>
          <p:nvPr/>
        </p:nvSpPr>
        <p:spPr bwMode="auto">
          <a:xfrm>
            <a:off x="892175" y="3119438"/>
            <a:ext cx="883602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Employment: Recommendations</a:t>
            </a:r>
          </a:p>
        </p:txBody>
      </p:sp>
      <p:sp>
        <p:nvSpPr>
          <p:cNvPr id="28" name="Rounded Rectangle 27"/>
          <p:cNvSpPr/>
          <p:nvPr/>
        </p:nvSpPr>
        <p:spPr>
          <a:xfrm>
            <a:off x="985838" y="3600450"/>
            <a:ext cx="1543050" cy="877888"/>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National vs. Foreign   </a:t>
            </a:r>
          </a:p>
        </p:txBody>
      </p:sp>
      <p:sp>
        <p:nvSpPr>
          <p:cNvPr id="17" name="Rounded Rectangle 16"/>
          <p:cNvSpPr/>
          <p:nvPr/>
        </p:nvSpPr>
        <p:spPr>
          <a:xfrm>
            <a:off x="2681288" y="3582988"/>
            <a:ext cx="2676525" cy="8921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Template  for employment and procurement</a:t>
            </a:r>
          </a:p>
        </p:txBody>
      </p:sp>
      <p:sp>
        <p:nvSpPr>
          <p:cNvPr id="21" name="Rounded Rectangle 20"/>
          <p:cNvSpPr/>
          <p:nvPr/>
        </p:nvSpPr>
        <p:spPr>
          <a:xfrm>
            <a:off x="5500688" y="3582988"/>
            <a:ext cx="1550987" cy="89217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Local Content policies </a:t>
            </a:r>
          </a:p>
        </p:txBody>
      </p:sp>
      <p:sp>
        <p:nvSpPr>
          <p:cNvPr id="55" name="Rounded Rectangle 54"/>
          <p:cNvSpPr/>
          <p:nvPr/>
        </p:nvSpPr>
        <p:spPr>
          <a:xfrm>
            <a:off x="1004888" y="4648200"/>
            <a:ext cx="1550987" cy="890588"/>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Indirect employment</a:t>
            </a:r>
          </a:p>
        </p:txBody>
      </p:sp>
      <p:sp>
        <p:nvSpPr>
          <p:cNvPr id="56" name="Rounded Rectangle 55"/>
          <p:cNvSpPr/>
          <p:nvPr/>
        </p:nvSpPr>
        <p:spPr>
          <a:xfrm>
            <a:off x="2730500" y="4648200"/>
            <a:ext cx="1550988" cy="890588"/>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Company spend</a:t>
            </a:r>
          </a:p>
        </p:txBody>
      </p:sp>
      <p:sp>
        <p:nvSpPr>
          <p:cNvPr id="57" name="Rounded Rectangle 56"/>
          <p:cNvSpPr/>
          <p:nvPr/>
        </p:nvSpPr>
        <p:spPr>
          <a:xfrm>
            <a:off x="4433888" y="4648200"/>
            <a:ext cx="1550987" cy="890588"/>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Suppliers/ chain development</a:t>
            </a:r>
          </a:p>
        </p:txBody>
      </p:sp>
      <p:sp>
        <p:nvSpPr>
          <p:cNvPr id="58" name="Rounded Rectangle 57"/>
          <p:cNvSpPr/>
          <p:nvPr/>
        </p:nvSpPr>
        <p:spPr>
          <a:xfrm>
            <a:off x="6173788" y="4648200"/>
            <a:ext cx="1917700" cy="890588"/>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Expand MSG and reporting template</a:t>
            </a:r>
          </a:p>
        </p:txBody>
      </p:sp>
      <p:grpSp>
        <p:nvGrpSpPr>
          <p:cNvPr id="163854" name="Group 24"/>
          <p:cNvGrpSpPr>
            <a:grpSpLocks/>
          </p:cNvGrpSpPr>
          <p:nvPr/>
        </p:nvGrpSpPr>
        <p:grpSpPr bwMode="auto">
          <a:xfrm>
            <a:off x="7191375" y="0"/>
            <a:ext cx="1831975" cy="1624013"/>
            <a:chOff x="7191017" y="0"/>
            <a:chExt cx="1831685" cy="1624472"/>
          </a:xfrm>
        </p:grpSpPr>
        <p:grpSp>
          <p:nvGrpSpPr>
            <p:cNvPr id="163858" name="Group 25"/>
            <p:cNvGrpSpPr>
              <a:grpSpLocks/>
            </p:cNvGrpSpPr>
            <p:nvPr/>
          </p:nvGrpSpPr>
          <p:grpSpPr bwMode="auto">
            <a:xfrm>
              <a:off x="7191017" y="0"/>
              <a:ext cx="1831685" cy="1624472"/>
              <a:chOff x="7191017" y="0"/>
              <a:chExt cx="1831685" cy="1624472"/>
            </a:xfrm>
          </p:grpSpPr>
          <p:grpSp>
            <p:nvGrpSpPr>
              <p:cNvPr id="163860" name="Group 29"/>
              <p:cNvGrpSpPr>
                <a:grpSpLocks/>
              </p:cNvGrpSpPr>
              <p:nvPr/>
            </p:nvGrpSpPr>
            <p:grpSpPr bwMode="auto">
              <a:xfrm>
                <a:off x="7191017" y="0"/>
                <a:ext cx="1831685" cy="1624472"/>
                <a:chOff x="7001202" y="462595"/>
                <a:chExt cx="1831685" cy="1624472"/>
              </a:xfrm>
            </p:grpSpPr>
            <p:pic>
              <p:nvPicPr>
                <p:cNvPr id="163864"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7001202" y="462595"/>
                  <a:ext cx="611630" cy="104870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63865" name="Group 34"/>
                <p:cNvGrpSpPr>
                  <a:grpSpLocks/>
                </p:cNvGrpSpPr>
                <p:nvPr/>
              </p:nvGrpSpPr>
              <p:grpSpPr bwMode="auto">
                <a:xfrm>
                  <a:off x="7412279" y="579705"/>
                  <a:ext cx="1420608" cy="1507362"/>
                  <a:chOff x="7412279" y="579705"/>
                  <a:chExt cx="1420608" cy="1507362"/>
                </a:xfrm>
              </p:grpSpPr>
              <p:pic>
                <p:nvPicPr>
                  <p:cNvPr id="163866"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163867" name="Group 36"/>
                  <p:cNvGrpSpPr>
                    <a:grpSpLocks/>
                  </p:cNvGrpSpPr>
                  <p:nvPr/>
                </p:nvGrpSpPr>
                <p:grpSpPr bwMode="auto">
                  <a:xfrm>
                    <a:off x="7412279" y="579705"/>
                    <a:ext cx="1273026" cy="1181793"/>
                    <a:chOff x="5424466" y="1551294"/>
                    <a:chExt cx="2099252" cy="2351881"/>
                  </a:xfrm>
                </p:grpSpPr>
                <p:sp>
                  <p:nvSpPr>
                    <p:cNvPr id="38" name="Bent Arrow 37"/>
                    <p:cNvSpPr/>
                    <p:nvPr/>
                  </p:nvSpPr>
                  <p:spPr>
                    <a:xfrm rot="5400000">
                      <a:off x="5298501" y="1678086"/>
                      <a:ext cx="2351166" cy="2099165"/>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39" name="Picture 4"/>
                    <p:cNvPicPr>
                      <a:picLocks noChangeAspect="1" noChangeArrowheads="1"/>
                    </p:cNvPicPr>
                    <p:nvPr>
                      <p:custDataLst>
                        <p:tags r:id="rId1"/>
                      </p:custDataLst>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grpSp>
          <p:pic>
            <p:nvPicPr>
              <p:cNvPr id="31"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8103005" y="53770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832535" y="556014"/>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5"/>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8549080" y="28924"/>
                <a:ext cx="358808" cy="5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985348" y="57141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3855" name="Group 39"/>
          <p:cNvGrpSpPr>
            <a:grpSpLocks/>
          </p:cNvGrpSpPr>
          <p:nvPr/>
        </p:nvGrpSpPr>
        <p:grpSpPr bwMode="auto">
          <a:xfrm>
            <a:off x="381000" y="292100"/>
            <a:ext cx="800100" cy="757238"/>
            <a:chOff x="2753449" y="3353570"/>
            <a:chExt cx="800100" cy="757238"/>
          </a:xfrm>
        </p:grpSpPr>
        <p:sp>
          <p:nvSpPr>
            <p:cNvPr id="41" name="Hexagon 40"/>
            <p:cNvSpPr/>
            <p:nvPr/>
          </p:nvSpPr>
          <p:spPr>
            <a:xfrm rot="9105493">
              <a:off x="2753449" y="3353570"/>
              <a:ext cx="800100" cy="757238"/>
            </a:xfrm>
            <a:prstGeom prst="hexagon">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42" name="TextBox 4"/>
            <p:cNvSpPr txBox="1">
              <a:spLocks noChangeArrowheads="1"/>
            </p:cNvSpPr>
            <p:nvPr/>
          </p:nvSpPr>
          <p:spPr bwMode="auto">
            <a:xfrm>
              <a:off x="2885212" y="3521845"/>
              <a:ext cx="5540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700" b="1" dirty="0">
                  <a:solidFill>
                    <a:schemeClr val="accent6">
                      <a:lumMod val="40000"/>
                      <a:lumOff val="60000"/>
                    </a:schemeClr>
                  </a:solidFill>
                  <a:latin typeface="+mj-lt"/>
                </a:rPr>
                <a:t>SI</a:t>
              </a:r>
            </a:p>
          </p:txBody>
        </p:sp>
      </p:grpSp>
    </p:spTree>
    <p:extLst>
      <p:ext uri="{BB962C8B-B14F-4D97-AF65-F5344CB8AC3E}">
        <p14:creationId xmlns:p14="http://schemas.microsoft.com/office/powerpoint/2010/main" val="2128847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par>
                          <p:cTn id="29" fill="hold" nodeType="afterGroup">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500"/>
                                        <p:tgtEl>
                                          <p:spTgt spid="57"/>
                                        </p:tgtEl>
                                      </p:cBhvr>
                                    </p:animEffect>
                                  </p:childTnLst>
                                </p:cTn>
                              </p:par>
                            </p:childTnLst>
                          </p:cTn>
                        </p:par>
                        <p:par>
                          <p:cTn id="33" fill="hold" nodeType="afterGroup">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17" grpId="0" animBg="1"/>
      <p:bldP spid="21" grpId="0" animBg="1"/>
      <p:bldP spid="55" grpId="0" animBg="1"/>
      <p:bldP spid="56" grpId="0" animBg="1"/>
      <p:bldP spid="57" grpId="0" animBg="1"/>
      <p:bldP spid="5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2698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5891"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11747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5892" name="Rectangle 2"/>
          <p:cNvSpPr>
            <a:spLocks noChangeArrowheads="1"/>
          </p:cNvSpPr>
          <p:nvPr/>
        </p:nvSpPr>
        <p:spPr bwMode="auto">
          <a:xfrm>
            <a:off x="1143000" y="685800"/>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Social Payments: Requirements </a:t>
            </a:r>
            <a:r>
              <a:rPr lang="en-US" altLang="en-US" sz="2800" b="1">
                <a:solidFill>
                  <a:srgbClr val="000000"/>
                </a:solidFill>
              </a:rPr>
              <a:t>§4.1(e) </a:t>
            </a:r>
          </a:p>
        </p:txBody>
      </p:sp>
      <p:sp>
        <p:nvSpPr>
          <p:cNvPr id="165893" name="Rectangle 26"/>
          <p:cNvSpPr>
            <a:spLocks noChangeArrowheads="1"/>
          </p:cNvSpPr>
          <p:nvPr/>
        </p:nvSpPr>
        <p:spPr bwMode="auto">
          <a:xfrm>
            <a:off x="919163" y="3444875"/>
            <a:ext cx="88360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Social Payments: RWI Recommendations</a:t>
            </a:r>
          </a:p>
        </p:txBody>
      </p:sp>
      <p:sp>
        <p:nvSpPr>
          <p:cNvPr id="28" name="Rounded Rectangle 27"/>
          <p:cNvSpPr/>
          <p:nvPr/>
        </p:nvSpPr>
        <p:spPr>
          <a:xfrm>
            <a:off x="1035050" y="3908425"/>
            <a:ext cx="1543050"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Discretionary social expenditures</a:t>
            </a:r>
          </a:p>
        </p:txBody>
      </p:sp>
      <p:sp>
        <p:nvSpPr>
          <p:cNvPr id="17" name="Rounded Rectangle 16"/>
          <p:cNvSpPr/>
          <p:nvPr/>
        </p:nvSpPr>
        <p:spPr>
          <a:xfrm>
            <a:off x="2697163" y="3908425"/>
            <a:ext cx="2678112"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Entity responsible for allocating and disbursing benefits in community</a:t>
            </a:r>
          </a:p>
        </p:txBody>
      </p:sp>
      <p:sp>
        <p:nvSpPr>
          <p:cNvPr id="20" name="Rounded Rectangle 19"/>
          <p:cNvSpPr/>
          <p:nvPr/>
        </p:nvSpPr>
        <p:spPr>
          <a:xfrm>
            <a:off x="3810000" y="1219200"/>
            <a:ext cx="1676400"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Reconciliation, if possible</a:t>
            </a:r>
          </a:p>
        </p:txBody>
      </p:sp>
      <p:sp>
        <p:nvSpPr>
          <p:cNvPr id="21" name="Rounded Rectangle 20"/>
          <p:cNvSpPr/>
          <p:nvPr/>
        </p:nvSpPr>
        <p:spPr>
          <a:xfrm>
            <a:off x="5486400" y="3908425"/>
            <a:ext cx="2209800" cy="9906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Actual cost of in-kind and valuation  methodology</a:t>
            </a:r>
          </a:p>
        </p:txBody>
      </p:sp>
      <p:sp>
        <p:nvSpPr>
          <p:cNvPr id="54" name="Rounded Rectangle 53"/>
          <p:cNvSpPr/>
          <p:nvPr/>
        </p:nvSpPr>
        <p:spPr>
          <a:xfrm>
            <a:off x="1143000" y="2362200"/>
            <a:ext cx="2147888"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defRPr/>
            </a:pPr>
            <a:r>
              <a:rPr lang="en-US" altLang="en-US" sz="1800" dirty="0" smtClean="0">
                <a:solidFill>
                  <a:srgbClr val="254061"/>
                </a:solidFill>
              </a:rPr>
              <a:t>Name &amp; function of non-gov’</a:t>
            </a:r>
            <a:r>
              <a:rPr lang="en-US" altLang="ja-JP" sz="1800" dirty="0" smtClean="0">
                <a:solidFill>
                  <a:srgbClr val="254061"/>
                </a:solidFill>
              </a:rPr>
              <a:t>t beneficiaries </a:t>
            </a:r>
            <a:endParaRPr lang="en-US" altLang="en-US" sz="1800" dirty="0" smtClean="0">
              <a:solidFill>
                <a:srgbClr val="254061"/>
              </a:solidFill>
            </a:endParaRPr>
          </a:p>
        </p:txBody>
      </p:sp>
      <p:sp>
        <p:nvSpPr>
          <p:cNvPr id="23" name="Rounded Rectangle 22"/>
          <p:cNvSpPr/>
          <p:nvPr/>
        </p:nvSpPr>
        <p:spPr>
          <a:xfrm>
            <a:off x="1011238" y="5121275"/>
            <a:ext cx="1543050" cy="9747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Contract disclosure </a:t>
            </a:r>
          </a:p>
        </p:txBody>
      </p:sp>
      <p:sp>
        <p:nvSpPr>
          <p:cNvPr id="26" name="Rounded Rectangle 25"/>
          <p:cNvSpPr/>
          <p:nvPr/>
        </p:nvSpPr>
        <p:spPr>
          <a:xfrm>
            <a:off x="4572000" y="5105400"/>
            <a:ext cx="1543050" cy="944563"/>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ESIAs</a:t>
            </a:r>
          </a:p>
        </p:txBody>
      </p:sp>
      <p:sp>
        <p:nvSpPr>
          <p:cNvPr id="29" name="Rounded Rectangle 28"/>
          <p:cNvSpPr/>
          <p:nvPr/>
        </p:nvSpPr>
        <p:spPr>
          <a:xfrm>
            <a:off x="2819400" y="5105400"/>
            <a:ext cx="1543050" cy="936625"/>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Objective of the payment</a:t>
            </a:r>
          </a:p>
        </p:txBody>
      </p:sp>
      <p:grpSp>
        <p:nvGrpSpPr>
          <p:cNvPr id="165902" name="Group 29"/>
          <p:cNvGrpSpPr>
            <a:grpSpLocks/>
          </p:cNvGrpSpPr>
          <p:nvPr/>
        </p:nvGrpSpPr>
        <p:grpSpPr bwMode="auto">
          <a:xfrm>
            <a:off x="7191375" y="0"/>
            <a:ext cx="1831975" cy="1624013"/>
            <a:chOff x="7191017" y="0"/>
            <a:chExt cx="1831685" cy="1624472"/>
          </a:xfrm>
        </p:grpSpPr>
        <p:grpSp>
          <p:nvGrpSpPr>
            <p:cNvPr id="165909" name="Group 30"/>
            <p:cNvGrpSpPr>
              <a:grpSpLocks/>
            </p:cNvGrpSpPr>
            <p:nvPr/>
          </p:nvGrpSpPr>
          <p:grpSpPr bwMode="auto">
            <a:xfrm>
              <a:off x="7191017" y="0"/>
              <a:ext cx="1831685" cy="1624472"/>
              <a:chOff x="7191017" y="0"/>
              <a:chExt cx="1831685" cy="1624472"/>
            </a:xfrm>
          </p:grpSpPr>
          <p:grpSp>
            <p:nvGrpSpPr>
              <p:cNvPr id="165911" name="Group 32"/>
              <p:cNvGrpSpPr>
                <a:grpSpLocks/>
              </p:cNvGrpSpPr>
              <p:nvPr/>
            </p:nvGrpSpPr>
            <p:grpSpPr bwMode="auto">
              <a:xfrm>
                <a:off x="7191017" y="0"/>
                <a:ext cx="1831685" cy="1624472"/>
                <a:chOff x="7001202" y="462595"/>
                <a:chExt cx="1831685" cy="1624472"/>
              </a:xfrm>
            </p:grpSpPr>
            <p:pic>
              <p:nvPicPr>
                <p:cNvPr id="165915" name="Picture 6" descr="115076-magic-marker-icon-business-oil-well">
                  <a:hlinkClick r:id="" action="ppaction://noaction">
                    <a:snd r:embed="rId4" name="applause.wav"/>
                  </a:hlinkClick>
                </p:cNvPr>
                <p:cNvPicPr>
                  <a:picLocks noChangeAspect="1" noChangeArrowheads="1"/>
                </p:cNvPicPr>
                <p:nvPr/>
              </p:nvPicPr>
              <p:blipFill>
                <a:blip r:embed="rId5">
                  <a:extLst>
                    <a:ext uri="{28A0092B-C50C-407E-A947-70E740481C1C}">
                      <a14:useLocalDpi xmlns:a14="http://schemas.microsoft.com/office/drawing/2010/main" val="0"/>
                    </a:ext>
                  </a:extLst>
                </a:blip>
                <a:srcRect l="27141" t="12215" r="22456"/>
                <a:stretch>
                  <a:fillRect/>
                </a:stretch>
              </p:blipFill>
              <p:spPr bwMode="auto">
                <a:xfrm>
                  <a:off x="7001202" y="462595"/>
                  <a:ext cx="611630" cy="104870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65916" name="Group 37"/>
                <p:cNvGrpSpPr>
                  <a:grpSpLocks/>
                </p:cNvGrpSpPr>
                <p:nvPr/>
              </p:nvGrpSpPr>
              <p:grpSpPr bwMode="auto">
                <a:xfrm>
                  <a:off x="7412279" y="579705"/>
                  <a:ext cx="1420608" cy="1507362"/>
                  <a:chOff x="7412279" y="579705"/>
                  <a:chExt cx="1420608" cy="1507362"/>
                </a:xfrm>
              </p:grpSpPr>
              <p:pic>
                <p:nvPicPr>
                  <p:cNvPr id="165917"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165918" name="Group 39"/>
                  <p:cNvGrpSpPr>
                    <a:grpSpLocks/>
                  </p:cNvGrpSpPr>
                  <p:nvPr/>
                </p:nvGrpSpPr>
                <p:grpSpPr bwMode="auto">
                  <a:xfrm>
                    <a:off x="7412279" y="579705"/>
                    <a:ext cx="1273026" cy="1181793"/>
                    <a:chOff x="5424466" y="1551294"/>
                    <a:chExt cx="2099252" cy="2351881"/>
                  </a:xfrm>
                </p:grpSpPr>
                <p:sp>
                  <p:nvSpPr>
                    <p:cNvPr id="41" name="Bent Arrow 40"/>
                    <p:cNvSpPr/>
                    <p:nvPr/>
                  </p:nvSpPr>
                  <p:spPr>
                    <a:xfrm rot="5400000">
                      <a:off x="5298501" y="1678086"/>
                      <a:ext cx="2351166" cy="2099165"/>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latin typeface="+mj-lt"/>
                      </a:endParaRPr>
                    </a:p>
                  </p:txBody>
                </p:sp>
                <p:pic>
                  <p:nvPicPr>
                    <p:cNvPr id="42" name="Picture 4"/>
                    <p:cNvPicPr>
                      <a:picLocks noChangeAspect="1" noChangeArrowheads="1"/>
                    </p:cNvPicPr>
                    <p:nvPr>
                      <p:custDataLst>
                        <p:tags r:id="rId1"/>
                      </p:custDataLst>
                    </p:nvPr>
                  </p:nvPicPr>
                  <p:blipFill>
                    <a:blip r:embed="rId7"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691367" y="1690272"/>
                      <a:ext cx="820581" cy="51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grpSp>
          <p:pic>
            <p:nvPicPr>
              <p:cNvPr id="34"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8103005" y="53770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832535" y="556014"/>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5"/>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8549080" y="28924"/>
                <a:ext cx="358808" cy="5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p:cNvPicPr>
              <a:picLocks noChangeAspect="1" noChangeArrowheads="1"/>
            </p:cNvPicPr>
            <p:nvPr/>
          </p:nvPicPr>
          <p:blipFill rotWithShape="1">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985348" y="571418"/>
              <a:ext cx="180221" cy="472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5903" name="Group 54"/>
          <p:cNvGrpSpPr>
            <a:grpSpLocks/>
          </p:cNvGrpSpPr>
          <p:nvPr/>
        </p:nvGrpSpPr>
        <p:grpSpPr bwMode="auto">
          <a:xfrm>
            <a:off x="381000" y="292100"/>
            <a:ext cx="800100" cy="757238"/>
            <a:chOff x="2753449" y="3353570"/>
            <a:chExt cx="800100" cy="757238"/>
          </a:xfrm>
        </p:grpSpPr>
        <p:sp>
          <p:nvSpPr>
            <p:cNvPr id="56" name="Hexagon 55"/>
            <p:cNvSpPr/>
            <p:nvPr/>
          </p:nvSpPr>
          <p:spPr>
            <a:xfrm rot="9105493">
              <a:off x="2753449" y="3353570"/>
              <a:ext cx="800100" cy="757238"/>
            </a:xfrm>
            <a:prstGeom prst="hexagon">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57" name="TextBox 4"/>
            <p:cNvSpPr txBox="1">
              <a:spLocks noChangeArrowheads="1"/>
            </p:cNvSpPr>
            <p:nvPr/>
          </p:nvSpPr>
          <p:spPr bwMode="auto">
            <a:xfrm>
              <a:off x="2885212" y="3521845"/>
              <a:ext cx="5540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1700" b="1" dirty="0">
                  <a:solidFill>
                    <a:schemeClr val="accent6">
                      <a:lumMod val="40000"/>
                      <a:lumOff val="60000"/>
                    </a:schemeClr>
                  </a:solidFill>
                  <a:latin typeface="+mj-lt"/>
                </a:rPr>
                <a:t>SI</a:t>
              </a:r>
            </a:p>
          </p:txBody>
        </p:sp>
      </p:grpSp>
      <p:sp>
        <p:nvSpPr>
          <p:cNvPr id="43" name="Rounded Rectangle 42"/>
          <p:cNvSpPr/>
          <p:nvPr/>
        </p:nvSpPr>
        <p:spPr>
          <a:xfrm>
            <a:off x="1143000" y="1219200"/>
            <a:ext cx="2590800"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Reporting on material mandated (required by law or contract) payments</a:t>
            </a:r>
          </a:p>
        </p:txBody>
      </p:sp>
      <p:sp>
        <p:nvSpPr>
          <p:cNvPr id="44" name="Rounded Rectangle 43"/>
          <p:cNvSpPr/>
          <p:nvPr/>
        </p:nvSpPr>
        <p:spPr>
          <a:xfrm>
            <a:off x="5562600" y="1295400"/>
            <a:ext cx="2147888" cy="9906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Nature/ deemed value of in kind payments</a:t>
            </a:r>
          </a:p>
        </p:txBody>
      </p:sp>
      <p:sp>
        <p:nvSpPr>
          <p:cNvPr id="45" name="Rounded Rectangle 44"/>
          <p:cNvSpPr/>
          <p:nvPr/>
        </p:nvSpPr>
        <p:spPr>
          <a:xfrm>
            <a:off x="3505200" y="2362200"/>
            <a:ext cx="2147888" cy="990600"/>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*Reporting on discretionary social payments</a:t>
            </a:r>
          </a:p>
        </p:txBody>
      </p:sp>
    </p:spTree>
    <p:extLst>
      <p:ext uri="{BB962C8B-B14F-4D97-AF65-F5344CB8AC3E}">
        <p14:creationId xmlns:p14="http://schemas.microsoft.com/office/powerpoint/2010/main" val="3875390054"/>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6997700" y="4513263"/>
            <a:ext cx="2146300" cy="154463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3059" name="Picture 5"/>
          <p:cNvPicPr>
            <a:picLocks noChangeAspect="1" noChangeArrowheads="1"/>
          </p:cNvPicPr>
          <p:nvPr/>
        </p:nvPicPr>
        <p:blipFill>
          <a:blip r:embed="rId4">
            <a:extLst>
              <a:ext uri="{28A0092B-C50C-407E-A947-70E740481C1C}">
                <a14:useLocalDpi xmlns:a14="http://schemas.microsoft.com/office/drawing/2010/main" val="0"/>
              </a:ext>
            </a:extLst>
          </a:blip>
          <a:srcRect l="20181" t="6760" r="23215" b="65144"/>
          <a:stretch>
            <a:fillRect/>
          </a:stretch>
        </p:blipFill>
        <p:spPr bwMode="auto">
          <a:xfrm>
            <a:off x="2971800" y="320675"/>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73061" name="Picture 6" descr="115076-magic-marker-icon-business-oil-well">
            <a:hlinkClick r:id="" action="ppaction://noaction">
              <a:snd r:embed="rId5" name="applause.wav"/>
            </a:hlinkClick>
          </p:cNvPr>
          <p:cNvPicPr>
            <a:picLocks noChangeAspect="1" noChangeArrowheads="1"/>
          </p:cNvPicPr>
          <p:nvPr/>
        </p:nvPicPr>
        <p:blipFill>
          <a:blip r:embed="rId6">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73063" name="TextBox 4"/>
          <p:cNvSpPr txBox="1">
            <a:spLocks noChangeArrowheads="1"/>
          </p:cNvSpPr>
          <p:nvPr/>
        </p:nvSpPr>
        <p:spPr bwMode="auto">
          <a:xfrm>
            <a:off x="1898650" y="4484688"/>
            <a:ext cx="474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a:solidFill>
                  <a:schemeClr val="bg1"/>
                </a:solidFill>
                <a:latin typeface="Gill Sans MT" pitchFamily="34" charset="0"/>
              </a:rPr>
              <a:t>AR</a:t>
            </a:r>
            <a:endParaRPr lang="en-US" altLang="en-US" sz="2000">
              <a:solidFill>
                <a:schemeClr val="bg1"/>
              </a:solidFill>
              <a:latin typeface="Gill Sans MT" pitchFamily="34" charset="0"/>
            </a:endParaRPr>
          </a:p>
        </p:txBody>
      </p:sp>
      <p:sp>
        <p:nvSpPr>
          <p:cNvPr id="23" name="TextBox 4"/>
          <p:cNvSpPr txBox="1">
            <a:spLocks noChangeArrowheads="1"/>
          </p:cNvSpPr>
          <p:nvPr/>
        </p:nvSpPr>
        <p:spPr bwMode="auto">
          <a:xfrm>
            <a:off x="2095500" y="3689350"/>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bg1"/>
                </a:solidFill>
                <a:latin typeface="+mn-lt"/>
              </a:rPr>
              <a:t>SR</a:t>
            </a:r>
          </a:p>
        </p:txBody>
      </p:sp>
      <p:sp>
        <p:nvSpPr>
          <p:cNvPr id="18"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endParaRPr lang="es-ES" altLang="en-US" dirty="0">
              <a:latin typeface="+mj-lt"/>
              <a:ea typeface="+mn-ea"/>
            </a:endParaRPr>
          </a:p>
        </p:txBody>
      </p:sp>
      <p:sp>
        <p:nvSpPr>
          <p:cNvPr id="22" name="TextBox 8"/>
          <p:cNvSpPr txBox="1">
            <a:spLocks noChangeArrowheads="1"/>
          </p:cNvSpPr>
          <p:nvPr/>
        </p:nvSpPr>
        <p:spPr bwMode="auto">
          <a:xfrm>
            <a:off x="2122488" y="3441700"/>
            <a:ext cx="5791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fr-CA" sz="3600" b="1" dirty="0" smtClean="0">
                <a:latin typeface="+mj-lt"/>
              </a:rPr>
              <a:t>Revenue </a:t>
            </a:r>
            <a:r>
              <a:rPr lang="fr-CA" sz="3600" b="1" dirty="0">
                <a:latin typeface="+mj-lt"/>
              </a:rPr>
              <a:t>Management</a:t>
            </a:r>
            <a:endParaRPr lang="en-US" sz="3600" b="1" dirty="0" smtClean="0">
              <a:solidFill>
                <a:schemeClr val="tx1">
                  <a:lumMod val="65000"/>
                  <a:lumOff val="35000"/>
                </a:schemeClr>
              </a:solidFill>
              <a:latin typeface="+mj-lt"/>
              <a:cs typeface="Gill Sans MT"/>
            </a:endParaRPr>
          </a:p>
        </p:txBody>
      </p:sp>
      <p:grpSp>
        <p:nvGrpSpPr>
          <p:cNvPr id="173067" name="Group 2"/>
          <p:cNvGrpSpPr>
            <a:grpSpLocks/>
          </p:cNvGrpSpPr>
          <p:nvPr/>
        </p:nvGrpSpPr>
        <p:grpSpPr bwMode="auto">
          <a:xfrm>
            <a:off x="1990725" y="3397250"/>
            <a:ext cx="800100" cy="757238"/>
            <a:chOff x="1538662" y="3397091"/>
            <a:chExt cx="800100" cy="757238"/>
          </a:xfrm>
        </p:grpSpPr>
        <p:sp>
          <p:nvSpPr>
            <p:cNvPr id="29" name="Hexagon 28"/>
            <p:cNvSpPr/>
            <p:nvPr/>
          </p:nvSpPr>
          <p:spPr>
            <a:xfrm rot="9105493">
              <a:off x="1538662" y="3397091"/>
              <a:ext cx="800100" cy="757238"/>
            </a:xfrm>
            <a:prstGeom prst="hexagon">
              <a:avLst/>
            </a:prstGeom>
            <a:solidFill>
              <a:srgbClr val="EFB10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30" name="TextBox 4"/>
            <p:cNvSpPr txBox="1">
              <a:spLocks noChangeArrowheads="1"/>
            </p:cNvSpPr>
            <p:nvPr/>
          </p:nvSpPr>
          <p:spPr bwMode="auto">
            <a:xfrm>
              <a:off x="1670425" y="3565366"/>
              <a:ext cx="55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tx2">
                      <a:lumMod val="75000"/>
                    </a:schemeClr>
                  </a:solidFill>
                  <a:latin typeface="+mj-lt"/>
                </a:rPr>
                <a:t>RM</a:t>
              </a:r>
            </a:p>
          </p:txBody>
        </p:sp>
      </p:grpSp>
      <p:pic>
        <p:nvPicPr>
          <p:cNvPr id="31" name="Picture 4" descr="http://www.clker.com/cliparts/4/d/d/e/12065720581190164033johnny_automatic_NPS_map_pictographs_part_60.svg.med.png"/>
          <p:cNvPicPr>
            <a:picLocks noChangeAspect="1" noChangeArrowheads="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74760" y="2321489"/>
            <a:ext cx="696464" cy="664669"/>
          </a:xfrm>
          <a:prstGeom prst="rect">
            <a:avLst/>
          </a:prstGeom>
          <a:solidFill>
            <a:srgbClr val="EFB103"/>
          </a:solidFill>
          <a:ln>
            <a:noFill/>
          </a:ln>
          <a:extLst/>
        </p:spPr>
      </p:pic>
      <p:pic>
        <p:nvPicPr>
          <p:cNvPr id="32" name="Picture 2"/>
          <p:cNvPicPr>
            <a:picLocks noChangeAspect="1" noChangeArrowheads="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57592" y="2851115"/>
            <a:ext cx="2086408" cy="918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73070" name="Group 33"/>
          <p:cNvGrpSpPr>
            <a:grpSpLocks/>
          </p:cNvGrpSpPr>
          <p:nvPr/>
        </p:nvGrpSpPr>
        <p:grpSpPr bwMode="auto">
          <a:xfrm>
            <a:off x="6445250" y="2654300"/>
            <a:ext cx="849313" cy="655638"/>
            <a:chOff x="1784860" y="3198988"/>
            <a:chExt cx="1240242" cy="1033128"/>
          </a:xfrm>
        </p:grpSpPr>
        <p:sp>
          <p:nvSpPr>
            <p:cNvPr id="39" name="Rounded Rectangle 38"/>
            <p:cNvSpPr/>
            <p:nvPr/>
          </p:nvSpPr>
          <p:spPr>
            <a:xfrm>
              <a:off x="1784860" y="3198988"/>
              <a:ext cx="1240242" cy="1033128"/>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Freeform 35"/>
            <p:cNvSpPr/>
            <p:nvPr/>
          </p:nvSpPr>
          <p:spPr>
            <a:xfrm>
              <a:off x="1812678" y="3419122"/>
              <a:ext cx="1189241" cy="592861"/>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Tree>
    <p:extLst>
      <p:ext uri="{BB962C8B-B14F-4D97-AF65-F5344CB8AC3E}">
        <p14:creationId xmlns:p14="http://schemas.microsoft.com/office/powerpoint/2010/main" val="62672977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Content Placeholder 1"/>
          <p:cNvSpPr txBox="1">
            <a:spLocks/>
          </p:cNvSpPr>
          <p:nvPr>
            <p:custDataLst>
              <p:tags r:id="rId1"/>
            </p:custDataLst>
          </p:nvPr>
        </p:nvSpPr>
        <p:spPr bwMode="auto">
          <a:xfrm>
            <a:off x="-444500" y="0"/>
            <a:ext cx="958850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lstStyle>
            <a:lvl1pPr marL="381000" indent="-381000"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lnSpc>
                <a:spcPts val="3050"/>
              </a:lnSpc>
              <a:spcBef>
                <a:spcPct val="20000"/>
              </a:spcBef>
            </a:pPr>
            <a:endParaRPr lang="en-US" altLang="en-US" sz="3200" b="1">
              <a:solidFill>
                <a:srgbClr val="4496CD"/>
              </a:solidFill>
            </a:endParaRPr>
          </a:p>
        </p:txBody>
      </p:sp>
      <p:graphicFrame>
        <p:nvGraphicFramePr>
          <p:cNvPr id="4" name="Chart 3"/>
          <p:cNvGraphicFramePr>
            <a:graphicFrameLocks/>
          </p:cNvGraphicFramePr>
          <p:nvPr/>
        </p:nvGraphicFramePr>
        <p:xfrm>
          <a:off x="152400" y="225642"/>
          <a:ext cx="8991600" cy="6059581"/>
        </p:xfrm>
        <a:graphic>
          <a:graphicData uri="http://schemas.openxmlformats.org/drawingml/2006/chart">
            <c:chart xmlns:c="http://schemas.openxmlformats.org/drawingml/2006/chart" xmlns:r="http://schemas.openxmlformats.org/officeDocument/2006/relationships" r:id="rId4"/>
          </a:graphicData>
        </a:graphic>
      </p:graphicFrame>
      <p:sp>
        <p:nvSpPr>
          <p:cNvPr id="2" name="Rectangle 1"/>
          <p:cNvSpPr/>
          <p:nvPr/>
        </p:nvSpPr>
        <p:spPr>
          <a:xfrm>
            <a:off x="0" y="6324600"/>
            <a:ext cx="7696200" cy="490538"/>
          </a:xfrm>
          <a:prstGeom prst="rect">
            <a:avLst/>
          </a:prstGeom>
        </p:spPr>
        <p:txBody>
          <a:bodyPr>
            <a:spAutoFit/>
          </a:bodyPr>
          <a:lstStyle/>
          <a:p>
            <a:pPr fontAlgn="auto">
              <a:lnSpc>
                <a:spcPts val="3051"/>
              </a:lnSpc>
              <a:spcBef>
                <a:spcPct val="20000"/>
              </a:spcBef>
              <a:spcAft>
                <a:spcPts val="0"/>
              </a:spcAft>
              <a:defRPr/>
            </a:pPr>
            <a:r>
              <a:rPr lang="en-GB" sz="2800" dirty="0">
                <a:solidFill>
                  <a:schemeClr val="bg2">
                    <a:lumMod val="25000"/>
                  </a:schemeClr>
                </a:solidFill>
                <a:ea typeface="+mn-ea"/>
              </a:rPr>
              <a:t>Budget Sensitivity to Oil Prices </a:t>
            </a:r>
          </a:p>
        </p:txBody>
      </p:sp>
    </p:spTree>
    <p:extLst>
      <p:ext uri="{BB962C8B-B14F-4D97-AF65-F5344CB8AC3E}">
        <p14:creationId xmlns:p14="http://schemas.microsoft.com/office/powerpoint/2010/main" val="9546607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3"/>
          <p:cNvSpPr>
            <a:spLocks noGrp="1"/>
          </p:cNvSpPr>
          <p:nvPr>
            <p:ph type="title"/>
          </p:nvPr>
        </p:nvSpPr>
        <p:spPr bwMode="auto">
          <a:xfrm>
            <a:off x="554038" y="336550"/>
            <a:ext cx="8228012" cy="806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smtClean="0"/>
              <a:t>Sharing with generations</a:t>
            </a:r>
          </a:p>
        </p:txBody>
      </p:sp>
      <p:pic>
        <p:nvPicPr>
          <p:cNvPr id="193540" name="Picture 4" descr="http://www.talktalktilaok.com/wp-content/uploads/2012/06/pinoy-schoolchildren-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90600"/>
            <a:ext cx="8458200" cy="527589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9681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en-US"/>
          </a:p>
        </p:txBody>
      </p:sp>
      <p:sp>
        <p:nvSpPr>
          <p:cNvPr id="12" name="Rectangle 11"/>
          <p:cNvSpPr/>
          <p:nvPr/>
        </p:nvSpPr>
        <p:spPr>
          <a:xfrm>
            <a:off x="838200" y="2133600"/>
            <a:ext cx="7391400" cy="3970338"/>
          </a:xfrm>
          <a:prstGeom prst="rect">
            <a:avLst/>
          </a:prstGeom>
        </p:spPr>
        <p:txBody>
          <a:bodyPr>
            <a:spAutoFit/>
          </a:bodyPr>
          <a:lstStyle/>
          <a:p>
            <a:pPr fontAlgn="auto">
              <a:spcBef>
                <a:spcPts val="0"/>
              </a:spcBef>
              <a:spcAft>
                <a:spcPts val="0"/>
              </a:spcAft>
              <a:defRPr/>
            </a:pPr>
            <a:r>
              <a:rPr lang="en-US" dirty="0">
                <a:latin typeface="+mn-lt"/>
                <a:ea typeface="+mn-ea"/>
              </a:rPr>
              <a:t>Policy decisions regarding management of oil, gas and mineral revenues determine whether natural resource wealth translates into sustainable development and poverty reduction. </a:t>
            </a:r>
          </a:p>
          <a:p>
            <a:pPr fontAlgn="auto">
              <a:spcBef>
                <a:spcPts val="0"/>
              </a:spcBef>
              <a:spcAft>
                <a:spcPts val="0"/>
              </a:spcAft>
              <a:defRPr/>
            </a:pPr>
            <a:endParaRPr lang="en-US" dirty="0">
              <a:solidFill>
                <a:srgbClr val="595959"/>
              </a:solidFill>
              <a:latin typeface="+mn-lt"/>
              <a:ea typeface="MS PGothic" charset="0"/>
              <a:cs typeface="Gill Sans MT"/>
            </a:endParaRPr>
          </a:p>
          <a:p>
            <a:pPr fontAlgn="auto">
              <a:spcBef>
                <a:spcPts val="0"/>
              </a:spcBef>
              <a:spcAft>
                <a:spcPts val="0"/>
              </a:spcAft>
              <a:defRPr/>
            </a:pPr>
            <a:r>
              <a:rPr lang="en-US" dirty="0">
                <a:latin typeface="+mn-lt"/>
                <a:ea typeface="MS PGothic" charset="0"/>
                <a:cs typeface="Gill Sans MT"/>
              </a:rPr>
              <a:t>Governance challenges include:</a:t>
            </a:r>
          </a:p>
          <a:p>
            <a:pPr fontAlgn="auto">
              <a:spcBef>
                <a:spcPts val="0"/>
              </a:spcBef>
              <a:spcAft>
                <a:spcPts val="0"/>
              </a:spcAft>
              <a:defRPr/>
            </a:pPr>
            <a:endParaRPr lang="en-US" dirty="0">
              <a:solidFill>
                <a:srgbClr val="595959"/>
              </a:solidFill>
              <a:latin typeface="+mn-lt"/>
              <a:ea typeface="MS PGothic" charset="0"/>
              <a:cs typeface="Gill Sans MT"/>
            </a:endParaRPr>
          </a:p>
          <a:p>
            <a:pPr marL="285750" indent="-285750" fontAlgn="auto">
              <a:spcBef>
                <a:spcPts val="0"/>
              </a:spcBef>
              <a:spcAft>
                <a:spcPts val="0"/>
              </a:spcAft>
              <a:buFont typeface="Arial" panose="020B0604020202020204" pitchFamily="34" charset="0"/>
              <a:buChar char="•"/>
              <a:defRPr/>
            </a:pPr>
            <a:r>
              <a:rPr lang="en-US" dirty="0">
                <a:latin typeface="+mn-lt"/>
                <a:ea typeface="+mn-ea"/>
              </a:rPr>
              <a:t>Misappropriation of revenues before they reach the national or subnational budget</a:t>
            </a:r>
          </a:p>
          <a:p>
            <a:pPr marL="285750" indent="-285750" fontAlgn="auto">
              <a:spcBef>
                <a:spcPts val="0"/>
              </a:spcBef>
              <a:spcAft>
                <a:spcPts val="0"/>
              </a:spcAft>
              <a:buFont typeface="Arial" panose="020B0604020202020204" pitchFamily="34" charset="0"/>
              <a:buChar char="•"/>
              <a:defRPr/>
            </a:pPr>
            <a:r>
              <a:rPr lang="en-US" dirty="0">
                <a:latin typeface="+mn-lt"/>
                <a:ea typeface="+mn-ea"/>
              </a:rPr>
              <a:t>Nepotism and patronage resulting in direct allocations of resource revenues to special interests</a:t>
            </a:r>
          </a:p>
          <a:p>
            <a:pPr marL="285750" indent="-285750" fontAlgn="auto">
              <a:spcBef>
                <a:spcPts val="0"/>
              </a:spcBef>
              <a:spcAft>
                <a:spcPts val="0"/>
              </a:spcAft>
              <a:buFont typeface="Arial" panose="020B0604020202020204" pitchFamily="34" charset="0"/>
              <a:buChar char="•"/>
              <a:defRPr/>
            </a:pPr>
            <a:r>
              <a:rPr lang="en-US" dirty="0">
                <a:latin typeface="+mn-lt"/>
                <a:ea typeface="+mn-ea"/>
              </a:rPr>
              <a:t>At the macro level, lack of fiscal rules leading to expenditure volatility and poor investment decisions</a:t>
            </a:r>
          </a:p>
          <a:p>
            <a:pPr marL="285750" indent="-285750" fontAlgn="auto">
              <a:spcBef>
                <a:spcPts val="0"/>
              </a:spcBef>
              <a:spcAft>
                <a:spcPts val="0"/>
              </a:spcAft>
              <a:buFont typeface="Arial" panose="020B0604020202020204" pitchFamily="34" charset="0"/>
              <a:buChar char="•"/>
              <a:defRPr/>
            </a:pPr>
            <a:r>
              <a:rPr lang="en-US" dirty="0">
                <a:latin typeface="+mn-lt"/>
                <a:ea typeface="+mn-ea"/>
              </a:rPr>
              <a:t>At the micro level,  weak public financial management systems leading to poor investment and wasteful spending</a:t>
            </a:r>
            <a:endParaRPr lang="en-US" dirty="0">
              <a:solidFill>
                <a:srgbClr val="595959"/>
              </a:solidFill>
              <a:latin typeface="+mn-lt"/>
              <a:ea typeface="MS PGothic" charset="0"/>
              <a:cs typeface="Gill Sans MT"/>
            </a:endParaRPr>
          </a:p>
        </p:txBody>
      </p:sp>
      <p:sp>
        <p:nvSpPr>
          <p:cNvPr id="8" name="TextBox 8"/>
          <p:cNvSpPr txBox="1">
            <a:spLocks noChangeArrowheads="1"/>
          </p:cNvSpPr>
          <p:nvPr/>
        </p:nvSpPr>
        <p:spPr bwMode="auto">
          <a:xfrm>
            <a:off x="2400300" y="12954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smtClean="0">
                <a:solidFill>
                  <a:schemeClr val="accent5">
                    <a:lumMod val="50000"/>
                  </a:schemeClr>
                </a:solidFill>
                <a:latin typeface="+mj-lt"/>
                <a:cs typeface="Gill Sans MT"/>
              </a:rPr>
              <a:t>Governance Challenges</a:t>
            </a:r>
          </a:p>
        </p:txBody>
      </p:sp>
      <p:grpSp>
        <p:nvGrpSpPr>
          <p:cNvPr id="180229" name="Group 1"/>
          <p:cNvGrpSpPr>
            <a:grpSpLocks/>
          </p:cNvGrpSpPr>
          <p:nvPr/>
        </p:nvGrpSpPr>
        <p:grpSpPr bwMode="auto">
          <a:xfrm>
            <a:off x="6248400" y="-34925"/>
            <a:ext cx="2967038" cy="2122488"/>
            <a:chOff x="6248400" y="-34569"/>
            <a:chExt cx="2966265" cy="2121636"/>
          </a:xfrm>
        </p:grpSpPr>
        <p:grpSp>
          <p:nvGrpSpPr>
            <p:cNvPr id="180234" name="Group 16"/>
            <p:cNvGrpSpPr>
              <a:grpSpLocks/>
            </p:cNvGrpSpPr>
            <p:nvPr/>
          </p:nvGrpSpPr>
          <p:grpSpPr bwMode="auto">
            <a:xfrm>
              <a:off x="6248400" y="-34569"/>
              <a:ext cx="2584487" cy="2121636"/>
              <a:chOff x="6248400" y="-34569"/>
              <a:chExt cx="2584487" cy="2121636"/>
            </a:xfrm>
          </p:grpSpPr>
          <p:pic>
            <p:nvPicPr>
              <p:cNvPr id="180240"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80241" name="Picture 5"/>
              <p:cNvPicPr>
                <a:picLocks noChangeAspect="1" noChangeArrowheads="1"/>
              </p:cNvPicPr>
              <p:nvPr/>
            </p:nvPicPr>
            <p:blipFill>
              <a:blip r:embed="rId4">
                <a:extLst>
                  <a:ext uri="{28A0092B-C50C-407E-A947-70E740481C1C}">
                    <a14:useLocalDpi xmlns:a14="http://schemas.microsoft.com/office/drawing/2010/main" val="0"/>
                  </a:ext>
                </a:extLst>
              </a:blip>
              <a:srcRect l="20181" t="6760" r="23215" b="65144"/>
              <a:stretch>
                <a:fillRect/>
              </a:stretch>
            </p:blipFill>
            <p:spPr bwMode="auto">
              <a:xfrm>
                <a:off x="6248400" y="-34569"/>
                <a:ext cx="1293855" cy="89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Bent Arrow 21"/>
              <p:cNvSpPr/>
              <p:nvPr/>
            </p:nvSpPr>
            <p:spPr>
              <a:xfrm rot="5400000">
                <a:off x="7457050" y="534232"/>
                <a:ext cx="1182212" cy="1272843"/>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pic>
          <p:nvPicPr>
            <p:cNvPr id="24" name="Picture 4" descr="http://www.clker.com/cliparts/4/d/d/e/12065720581190164033johnny_automatic_NPS_map_pictographs_part_60.svg.med.png"/>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23183" y="173782"/>
              <a:ext cx="496181" cy="473529"/>
            </a:xfrm>
            <a:prstGeom prst="rect">
              <a:avLst/>
            </a:prstGeom>
            <a:solidFill>
              <a:srgbClr val="EFB103"/>
            </a:solidFill>
            <a:ln>
              <a:noFill/>
            </a:ln>
            <a:extLst/>
          </p:spPr>
        </p:pic>
        <p:pic>
          <p:nvPicPr>
            <p:cNvPr id="25" name="Picture 2"/>
            <p:cNvPicPr>
              <a:picLocks noChangeAspect="1" noChangeArrowheads="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28250" y="642256"/>
              <a:ext cx="1486415" cy="654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0237" name="Group 25"/>
            <p:cNvGrpSpPr>
              <a:grpSpLocks/>
            </p:cNvGrpSpPr>
            <p:nvPr/>
          </p:nvGrpSpPr>
          <p:grpSpPr bwMode="auto">
            <a:xfrm>
              <a:off x="7374074" y="969694"/>
              <a:ext cx="477561" cy="467598"/>
              <a:chOff x="1784860" y="3198988"/>
              <a:chExt cx="1240242" cy="1033128"/>
            </a:xfrm>
          </p:grpSpPr>
          <p:sp>
            <p:nvSpPr>
              <p:cNvPr id="27" name="Rounded Rectangle 26"/>
              <p:cNvSpPr/>
              <p:nvPr/>
            </p:nvSpPr>
            <p:spPr>
              <a:xfrm>
                <a:off x="1783746" y="3199478"/>
                <a:ext cx="1240637" cy="1034290"/>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 name="Freeform 27"/>
              <p:cNvSpPr/>
              <p:nvPr/>
            </p:nvSpPr>
            <p:spPr>
              <a:xfrm>
                <a:off x="1812597" y="3420360"/>
                <a:ext cx="1187056" cy="592527"/>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sp>
        <p:nvSpPr>
          <p:cNvPr id="19" name="TextBox 8"/>
          <p:cNvSpPr txBox="1">
            <a:spLocks noChangeArrowheads="1"/>
          </p:cNvSpPr>
          <p:nvPr/>
        </p:nvSpPr>
        <p:spPr bwMode="auto">
          <a:xfrm>
            <a:off x="1828800" y="762000"/>
            <a:ext cx="5791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fr-CA" sz="3600" b="1" dirty="0" smtClean="0">
                <a:latin typeface="+mj-lt"/>
              </a:rPr>
              <a:t>Revenue </a:t>
            </a:r>
            <a:r>
              <a:rPr lang="fr-CA" sz="3600" b="1" dirty="0">
                <a:latin typeface="+mj-lt"/>
              </a:rPr>
              <a:t>Management</a:t>
            </a:r>
            <a:endParaRPr lang="en-US" sz="3600" b="1" dirty="0" smtClean="0">
              <a:solidFill>
                <a:schemeClr val="tx1">
                  <a:lumMod val="65000"/>
                  <a:lumOff val="35000"/>
                </a:schemeClr>
              </a:solidFill>
              <a:latin typeface="+mj-lt"/>
              <a:cs typeface="Gill Sans MT"/>
            </a:endParaRPr>
          </a:p>
        </p:txBody>
      </p:sp>
      <p:grpSp>
        <p:nvGrpSpPr>
          <p:cNvPr id="180231" name="Group 2"/>
          <p:cNvGrpSpPr>
            <a:grpSpLocks/>
          </p:cNvGrpSpPr>
          <p:nvPr/>
        </p:nvGrpSpPr>
        <p:grpSpPr bwMode="auto">
          <a:xfrm>
            <a:off x="1697038" y="717550"/>
            <a:ext cx="800100" cy="757238"/>
            <a:chOff x="1538662" y="3397091"/>
            <a:chExt cx="800100" cy="757238"/>
          </a:xfrm>
        </p:grpSpPr>
        <p:sp>
          <p:nvSpPr>
            <p:cNvPr id="21" name="Hexagon 20"/>
            <p:cNvSpPr/>
            <p:nvPr/>
          </p:nvSpPr>
          <p:spPr>
            <a:xfrm rot="9105493">
              <a:off x="1538662" y="3397091"/>
              <a:ext cx="800100" cy="757238"/>
            </a:xfrm>
            <a:prstGeom prst="hexagon">
              <a:avLst/>
            </a:prstGeom>
            <a:solidFill>
              <a:srgbClr val="EFB10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23" name="TextBox 4"/>
            <p:cNvSpPr txBox="1">
              <a:spLocks noChangeArrowheads="1"/>
            </p:cNvSpPr>
            <p:nvPr/>
          </p:nvSpPr>
          <p:spPr bwMode="auto">
            <a:xfrm>
              <a:off x="1670424" y="3565366"/>
              <a:ext cx="55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tx2">
                      <a:lumMod val="75000"/>
                    </a:schemeClr>
                  </a:solidFill>
                  <a:latin typeface="+mj-lt"/>
                </a:rPr>
                <a:t>RM</a:t>
              </a:r>
            </a:p>
          </p:txBody>
        </p:sp>
      </p:grpSp>
    </p:spTree>
    <p:extLst>
      <p:ext uri="{BB962C8B-B14F-4D97-AF65-F5344CB8AC3E}">
        <p14:creationId xmlns:p14="http://schemas.microsoft.com/office/powerpoint/2010/main" val="20555191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274" name="Group 38"/>
          <p:cNvGrpSpPr>
            <a:grpSpLocks/>
          </p:cNvGrpSpPr>
          <p:nvPr/>
        </p:nvGrpSpPr>
        <p:grpSpPr bwMode="auto">
          <a:xfrm>
            <a:off x="457200" y="-34925"/>
            <a:ext cx="8686800" cy="1797050"/>
            <a:chOff x="386987" y="-34569"/>
            <a:chExt cx="8827678" cy="2121636"/>
          </a:xfrm>
        </p:grpSpPr>
        <p:grpSp>
          <p:nvGrpSpPr>
            <p:cNvPr id="182290" name="Group 39"/>
            <p:cNvGrpSpPr>
              <a:grpSpLocks/>
            </p:cNvGrpSpPr>
            <p:nvPr/>
          </p:nvGrpSpPr>
          <p:grpSpPr bwMode="auto">
            <a:xfrm>
              <a:off x="6248400" y="-34569"/>
              <a:ext cx="2584487" cy="2121636"/>
              <a:chOff x="6248400" y="-34569"/>
              <a:chExt cx="2584487" cy="2121636"/>
            </a:xfrm>
          </p:grpSpPr>
          <p:pic>
            <p:nvPicPr>
              <p:cNvPr id="182299"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7885644" y="1405190"/>
                <a:ext cx="947243" cy="681877"/>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82300" name="Picture 5"/>
              <p:cNvPicPr>
                <a:picLocks noChangeAspect="1" noChangeArrowheads="1"/>
              </p:cNvPicPr>
              <p:nvPr/>
            </p:nvPicPr>
            <p:blipFill>
              <a:blip r:embed="rId4">
                <a:extLst>
                  <a:ext uri="{28A0092B-C50C-407E-A947-70E740481C1C}">
                    <a14:useLocalDpi xmlns:a14="http://schemas.microsoft.com/office/drawing/2010/main" val="0"/>
                  </a:ext>
                </a:extLst>
              </a:blip>
              <a:srcRect l="20181" t="6760" r="23215" b="65144"/>
              <a:stretch>
                <a:fillRect/>
              </a:stretch>
            </p:blipFill>
            <p:spPr bwMode="auto">
              <a:xfrm>
                <a:off x="6248400" y="-34569"/>
                <a:ext cx="1293855" cy="89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Bent Arrow 50"/>
              <p:cNvSpPr/>
              <p:nvPr/>
            </p:nvSpPr>
            <p:spPr>
              <a:xfrm rot="5400000">
                <a:off x="7457097" y="534140"/>
                <a:ext cx="1180769" cy="1272851"/>
              </a:xfrm>
              <a:prstGeom prst="bentArrow">
                <a:avLst>
                  <a:gd name="adj1" fmla="val 28018"/>
                  <a:gd name="adj2" fmla="val 29034"/>
                  <a:gd name="adj3" fmla="val 18963"/>
                  <a:gd name="adj4" fmla="val 89512"/>
                </a:avLst>
              </a:prstGeom>
              <a:solidFill>
                <a:schemeClr val="accent6">
                  <a:lumMod val="40000"/>
                  <a:lumOff val="6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pic>
          <p:nvPicPr>
            <p:cNvPr id="41" name="Picture 4" descr="http://www.clker.com/cliparts/4/d/d/e/12065720581190164033johnny_automatic_NPS_map_pictographs_part_60.svg.med.png"/>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23183" y="173782"/>
              <a:ext cx="496181" cy="473529"/>
            </a:xfrm>
            <a:prstGeom prst="rect">
              <a:avLst/>
            </a:prstGeom>
            <a:solidFill>
              <a:srgbClr val="EFB103"/>
            </a:solidFill>
            <a:ln>
              <a:noFill/>
            </a:ln>
            <a:extLst/>
          </p:spPr>
        </p:pic>
        <p:pic>
          <p:nvPicPr>
            <p:cNvPr id="42" name="Picture 2"/>
            <p:cNvPicPr>
              <a:picLocks noChangeAspect="1" noChangeArrowheads="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28250" y="642256"/>
              <a:ext cx="1486415" cy="654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2293" name="Group 42"/>
            <p:cNvGrpSpPr>
              <a:grpSpLocks/>
            </p:cNvGrpSpPr>
            <p:nvPr/>
          </p:nvGrpSpPr>
          <p:grpSpPr bwMode="auto">
            <a:xfrm>
              <a:off x="7374074" y="969694"/>
              <a:ext cx="477561" cy="467598"/>
              <a:chOff x="1784860" y="3198988"/>
              <a:chExt cx="1240242" cy="1033128"/>
            </a:xfrm>
          </p:grpSpPr>
          <p:sp>
            <p:nvSpPr>
              <p:cNvPr id="47" name="Rounded Rectangle 46"/>
              <p:cNvSpPr/>
              <p:nvPr/>
            </p:nvSpPr>
            <p:spPr>
              <a:xfrm>
                <a:off x="1784546" y="3199713"/>
                <a:ext cx="1240136" cy="1031112"/>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8" name="Freeform 47"/>
              <p:cNvSpPr/>
              <p:nvPr/>
            </p:nvSpPr>
            <p:spPr>
              <a:xfrm>
                <a:off x="1813872" y="3419188"/>
                <a:ext cx="1185672" cy="592162"/>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82294" name="Group 43"/>
            <p:cNvGrpSpPr>
              <a:grpSpLocks/>
            </p:cNvGrpSpPr>
            <p:nvPr/>
          </p:nvGrpSpPr>
          <p:grpSpPr bwMode="auto">
            <a:xfrm>
              <a:off x="386987" y="493857"/>
              <a:ext cx="800063" cy="758520"/>
              <a:chOff x="1538662" y="3396442"/>
              <a:chExt cx="800063" cy="758520"/>
            </a:xfrm>
          </p:grpSpPr>
          <p:sp>
            <p:nvSpPr>
              <p:cNvPr id="45" name="Hexagon 44"/>
              <p:cNvSpPr/>
              <p:nvPr/>
            </p:nvSpPr>
            <p:spPr>
              <a:xfrm rot="9105493">
                <a:off x="1538662" y="3396551"/>
                <a:ext cx="800170" cy="759067"/>
              </a:xfrm>
              <a:prstGeom prst="hexagon">
                <a:avLst/>
              </a:prstGeom>
              <a:solidFill>
                <a:srgbClr val="EFB10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mj-lt"/>
                </a:endParaRPr>
              </a:p>
            </p:txBody>
          </p:sp>
          <p:sp>
            <p:nvSpPr>
              <p:cNvPr id="46" name="TextBox 4"/>
              <p:cNvSpPr txBox="1">
                <a:spLocks noChangeArrowheads="1"/>
              </p:cNvSpPr>
              <p:nvPr/>
            </p:nvSpPr>
            <p:spPr bwMode="auto">
              <a:xfrm>
                <a:off x="1556408" y="3538993"/>
                <a:ext cx="700148" cy="48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fontAlgn="auto" hangingPunct="1">
                  <a:spcBef>
                    <a:spcPts val="0"/>
                  </a:spcBef>
                  <a:spcAft>
                    <a:spcPts val="0"/>
                  </a:spcAft>
                  <a:defRPr/>
                </a:pPr>
                <a:r>
                  <a:rPr lang="en-US" altLang="en-US" sz="2000" dirty="0">
                    <a:solidFill>
                      <a:schemeClr val="tx2">
                        <a:lumMod val="75000"/>
                      </a:schemeClr>
                    </a:solidFill>
                    <a:latin typeface="+mj-lt"/>
                  </a:rPr>
                  <a:t>RM</a:t>
                </a:r>
              </a:p>
            </p:txBody>
          </p:sp>
        </p:grpSp>
      </p:grpSp>
      <p:sp>
        <p:nvSpPr>
          <p:cNvPr id="182275" name="AutoShape 10"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155575" y="-6461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82276" name="AutoShape 12" descr="data:image/jpeg;base64,/9j/4AAQSkZJRgABAQAAAQABAAD/2wBDAAkGBwgHBgkIBwgKCgkLDRYPDQwMDRsUFRAWIB0iIiAdHx8kKDQsJCYxJx8fLT0tMTU3Ojo6Iys/RD84QzQ5Ojf/2wBDAQoKCg0MDRoPDxo3JR8lNzc3Nzc3Nzc3Nzc3Nzc3Nzc3Nzc3Nzc3Nzc3Nzc3Nzc3Nzc3Nzc3Nzc3Nzc3Nzc3Nzf/wAARCADMAPcDASIAAhEBAxEB/8QAHAABAAIDAQEBAAAAAAAAAAAAAAUHBAYIAQMC/8QAURAAAQMCAgUECgwMBQUBAAAAAQACAwQFBhEHEiExQRNRYXEIFiI2UnSBkbPRFDJCVWJyc5OUobHBFRcjMzQ1U1RWkrLSJDdDgpUlY8Ph8PH/xAAWAQEBAQAAAAAAAAAAAAAAAAAAAQL/xAAXEQEBAQEAAAAAAAAAAAAAAAAAARES/9oADAMBAAIRAxEAPwC8UREBERBVOm3GV9wrU2dljq2wNqWymXOJr9bVLMvbA5byrSgcXwRudtJaCfMqN7JX9Mw/8Sf7Y1eNL+jRfEb9iD6ovF6gLxEQeovEQeoiICIiAiIgIiICIiAvF6iAiIgIiICIiAiIgIiIIXGd2qLHha53SkbG6elgMjBICWkjnAIVFnTxij9ytXzT/wC9XLpR/wAvr94o77lyMd5QbRjjHVzxrJRyXSGliNIHiP2O1wz1ss88yfBC2pmnXE7GNYKK1ZNAA/JP/vVWIgtX8fGKP3K1fNP/AL0/Hxij9ytXzT/71VSILV/Hxij9xtXzT/70/Hxij9ytXzT/AO9VUiC1fx8Yo/crV80/+9bhos0n3rF+J3Wy5U1DHCKZ8utAxwdmC3Le47Nq56Vm9j33+u8Rl+1qDpVeoiAiIgIiICIiAiIgIiICIiAiIgIiICIiAiIg1bSgCdH99A2n2I77lySYpBmTG/8AlK7eIBG0ZhRGLmN7VLz3Lf0Cfh/23IONmxvdta1x6hmv1yMv7N/8pV99ja0Gx3jMA/4pm8fAVxajPBb5kHEXIy/s3/ylORl/Zv8A5Su3dRngt8yajPBb5kHEXIy/s3/ylORl/Zv/AJSu3dRngt8yFjPBb5kHEDWOccmtJI5grN7H2N7ceuLmOA9gy7x0tUxoAAOMr+CARyB9Kr7DWg5hoB6Ag9REQEREBERAREQEREBERAREQEREBERAREQEREBROLu9S9eIT+jcpVROLu9S9eIT+jcgrPsbP1HePGmf0LfsXY6sGEmf9VrP8QRmylhGvK7ycB0nIKgcE49OD8H3Snt+RutZUt5EuGbYmhm155zwA59vDI7po/0TSXYi/wCOXzzTVJ5VtI951nZ7daU79vg+fmQfit0711TOY7Fh0PHAzSOe4/7WDZ5yvi3TfiKicHXXDUAj6OUiPndmrtt9tobZTint1HBSwjcyCMMH1LIkjZKwskY17HDItcMwfIg0DCel7DeIJWU1Q99sq37Gx1RGo48weNnnyVg8FW+ONEVkv8ElRaIo7Zcss2uiblFIeZzBsHWPrWraMMbXTDt+7S8Yco3VkENNJKc3Qv8AcsJ4sOzVPDMcDsDG7H/vyxB8gfSq+1QnY/8Aflf/AJE+lV9oCIiAiIgIiICIiAiIgIiICIiAiIgIiICIiDxeohQQlwxdhy21clJcL3QU1THlrxSzta5uYzGYPQQoTE+NsLVGG7tBBiC2ySyUUzGMbUtJc4sIAG3fmqI0zf5lXn40fomLStqDdNE1JZZsWRVeI62kpqKibywbUyBolkBGqNu/I7fIui+3zCX8R2v6S31rkBNqDovHmma32V7KXDbae6VDm6z5+Uzhj6O52uPlGSwsEaborlcG0WJ6amoRJnqVcTiI2nmeHE5Dpz9aoFEHX/b5hL+I7X9Jb61VenKowzfKClvFmvNvmudK8RvZBO0vkjJ2bAcyWnb1EqlNqbUFo6Br3bbRf7pPeLhT0jJaUBr6iQNDna4O87yru7fMJfxHa/pTfWuP17tQdpWi92q9MkfaLhTVjYiA8wSB4aTuzyUgqY7Gr9V3v5eL+lyudAREQEREBERAREQEREBERAREQEREBERAREQfGSlp5HF8kETnHeXMBJURiyjpW4VvLm00IIoJyCIxs/JuU6onF3epevEJ/RuQUb2PN1pYb7XWesZG72bEJIddoOb2Z5gdbST/ALV0B7CpP3WD5sepck2GyXcWWbFVle/XtVUzlBGO6iGWsJOkA7D6s10No50i23GFFHDI+Omu7G/lqUnLXI3uZnvHRvHHnISuJ8D4exPAyO6UDNePPk5ofyb259I3joOYWDh/AWE8GslroadjXNYderrZA7Ubx2nY0dQCwccaVrFhjlKameLjcm7PY8Dxqxn4b9w6hmepVvT2jHWlqoZVXSY0Fl1tZms0tiA+Aze8/CPnQTeONMNqpOUosJ0NPVTe1NbLCOTb8VuWbus5DrVb4isl1kw/DizEVwjdLcnhtHCHBz5W7y7IbGNA4DiQMgrbxDgHA2FMD1sFwkbFPNHkyun7ud0o2t1B1+5bw3niqewHb2YmxPZ7Lda8soGyHVjkccss9YsZzFxGX/tBuXY7U0FVfbxFUwxyxuogC2RocCC8A71GVw/FXpQeIQKi3ZhxicNYup37dU5+6blsPO0c6n+x8a1mML81gAa2AgAcBygUZpqt8910pw2+kDTPUwQRRhxyBccwBn1oOhbbJR1FHFVW/knU9QxsjHxNAD2kZg+ZZSpHQJi98MkuELs5zJY3OdRiTYQRnrxdY2kD43QruQEREBERAREQEREBERAREQEREBERAREQEREBROLu9S9eIT+jcpZROLu9S9eIT+jcgpPQ3i6yYUwteJr1UtaZKlvJ07BrSS9xuDebpOQ6VqP4Iq8dYonmwZYHUNOX5lrJDycPwi47G579UeQKDsmH7zdw6e02ipr44XgSclE57c9+RyVl2+/6U7ZSMpLfhk01PGMmRRWrVaPIEGswYIxlha6NqnYXFe6L2mtCKqIngcmn7VtnbdpduTeQo7JLSk7A9lu1MvLJmAv323aX/eKb/jSnbdpf94pv+NKD6WfRDiHENe2448usg54mzcrMRza21rR1Zr66X9H9PZbZRX/ClMKQ23VbMyHPMNBzbLnvLgd537QeCxu27S/7xTf8aVHX3H2km30DzfbZHBSTAxO9k0Gq1+Y2t278xmgyOxye6XE14kkOb30gc485MgWTjz/PyxfK0n9S0PRhi04RxVFWS/oNQORqmgbmE+2HxSAeoEcVvWN5GTad7BJE9r43vo3Nc05ggu2EIGm/C9RYr3TYysmtDrzNM7o/9KcbWv6nZbekdKtjAWKKfF2G6a5w6rZiOTqYgfzco3jq4joIUreLZS3m11Nur4xJTVMZjkb0HiOYjeDzhc94Mu0+i/SJV2W5zh1ullENQ8HuQDtjl6MgRmOAJ5kHSKLxpDgCCCDuIXqAiIgIiICIiAiIgIiICIiAiIgIiICIiAonF3epevEJ/RuUsonF3epevEJ/RuQVl2Nn6jvHjTP6FcapzsbP1HePGmf0K40BF4TlvVR6RtLjKKR9lwhlV3FzuTdVMbrsjcdmTB7t31DpQbVpB0h2rBtMY5CKq5vbnFRsdt6HPPuW/WeCq3D+E8SaU7qy/YqqJKe1Z/k8hq67c/awtO5vwj9ZU9o/0Syz1Iv2Oi6pq5Xcq2jldrbT7qU8T8Hz8yuVrWsYGsaGtGQAAyACDlXBeD24pkxHQUwyrKWDlaMk73Nky1T1jMdeRWDhO4z9vGHnXafUbQ1UMJdOdXko2P3OJ3Bu0bdwHQt/7H/vyxB8gfSrF094M/B1yGJKCLKlrX6tU1o2RzeF1O+0HnQS2NtLNbeKz8AYAimklldyfsyNhL5DzRDgPhH6t6rvHeCa/CNJbJ7vUtlr7jyr5Y2nWEeWrvd7px1jn9+9Xroes2HKTC1LcrDHyk1VGBU1EuRl1x7Zh5gDwHQdu9aT2S/57D/xZ/tjQbDoKxn+G7KbHXy519vYBGXHbLDuB627AejVVprm7G9oq9HGMLdiSyM1KKpyljaPatdl+UiPQQTl0HoXQGH7xSX+zUl0oH60FTGHt52ni09IOYPUgkUREBERARF5mg9REQEREBERAREQEREBERAUTi7vUvXiE/o3KWUTi7vUvXiE/o3IKy7Gz9R3jxpn9Ctm5XCjtdFLW3Cpjp6aJus+SR2QA/8AuCobQ9jC04Qwleaq6TZyPqW8jTMyMkx1OA5ucnYF8IabFmmW7iepJobFC/YQDyUfQ0f6j8uPDoGxBl4qx5ftIlyOHMFU88dE8kSSDuXzN4uefcM6OPHfkrC0c6M7bg+JtVUalbd3Duqlze5i5xGDu6956Ny2LCmF7VhS2ihtFPybTtkldtkldzuPHq3DgptAXhRCgoXsf+/LEHyB9KrtvdqpL3aaq2V8evTVMZY8cRzEdIORHSFSXY/9+WIPkD6VX2g5+0d3Wr0cY8qsK3t+VDVShrZDsaHn83IOYOGQPkz3LN7Jf87h/wCLUf8AjWz6cMGfh+xfhehizuNuYXENG2WHe5vWPbDyjiqZxji9+KMO4fhrHOdcLc2aGZ5/1GnU1H585AIPSM+KDpDEuHKXFWEXWqrybykLXRSZZmKQDuXDy/USFUWhzEdThPFFVg++5wxzTljA87IqgbMh0O2eXV51dlVdqCyWNlfdaqOmpo4m60khy4bhznoG1cxaTsV0eK8TG52uidSsjYI+WJyfNluc4DYDwHHIDyB1ivjWVdNRU76msniggjGb5JXhrWjpJVeYI0n22rwM6536rZFV28CKqbvdK7LuXNHEuy84PAKmcdY0uWNLgZapzobfG4+xqMO7lg53c7unzIOmbPiax3p7o7TdqOrkbvZFKC4dOW9Sy4sjLopGSwvdFKw5sfGdVzTzghWdhbTTd7TRGkvdH+FtRv5Ko5Xk5OgPOR1uvf1q4Lhx5i+iwdZH19UOVnedSmpwcjK/m6AN5P3kLna5aQsX3GsdVSXyqpyTm2GldycbBzADf5cysHFmJbliy7uuV1eAQNWGBntIWcw+88VDqyC6dGmlyaerZacXzxAybILg4BgJ8GTgPjbOnnVk12N8LUDgyqv9ua4+5bO1xHXlnkuTCARkRmF4GMG5o8yYOzaCupLjSsqqCphqad/tZYXhzT5QshciYUxRdsJXAVdnqC1hI5amec4phzEc/SNoXTOCMX27GNpFbQEslZk2opnHuoXcx5weB4+cLODYkREBERAREQEREBROLu9S9eIT+jcpZROLu9S9eIT+jcg5nwHo5uONqSqqaCspadtPII3CfWzJIz2ZArcodC2LoI2xQ4jpo42+1ayaYAdQAUz2Nn6jvHjTP6FcaChvxN4y/ieD5+b1J+JvGX8TwfPzepXyvy97WNLnuDWtGZJOQAQUR+JvGX8TwfPzepaZjWzXTCE7KWqxU2qrTtdT008pdGOdxOQHVvVi6QdLUs1SbDgYOqauV3JurIm623wYhxPwvNzrJ0c6JGUUrL1i/KruTnco2le7XbG7PPWefdu+odKDWuxuJOI7sScyaMbf94XQaoTsf+/K/wDyB9Kr7QDtC5d0yYM7VsRmpo4tW115MkOQ2Rv90z7x0HoXUSgcb4apsWYdqbVU5Nc8a0EpH5qQe1d9x6CUFJWTDmK9LFbDcb3UvpLLF3MTtXJuQ2ERM4nZtcfryyUjpts1jwzhS0WazxwwP9kmVzNbOWQahGu47zt2Z+QKIwTjm/4Qp6/CLaIT3EVBjpGzPybTyZkPz528QOfPnUTpAs8tJbobjc6ySuu1XUf4ipedntT3LRwA/wDstyDUq63VNsNK+rjAZUQtmjIOYc0/evQcxmFZ9wsLb9gigiYB7KipY3wO+FqDNvUd3mVVQlzHOhkBa5pyyIyIPEKwfZERaQREQEREBbBgTFVRg7ELLlFG6ankaYqqBpyMjDxHSDkR5uK19EF5z6ebaHD2PYq97eJkkYw/VmrEwjim2YttTa+1SkgHVlhfkHwu5nD79xXJClcL4iuOFbuy5WqTJ42SwuPcTM4tcPv4LOK6+RQuEcS0GKrJDdLc46j+5kjce6ieN7XdI+sZFTSgIiICIiAonF3epevEJ/RuUsonF3epevEJ/RuQVl2Nn6jvHjTP6FcapzsbP1HePGmf0LesdY6tODKLlK5/LVcjc4KOMjXk6T4Lek+TNBN3q70Fjt8twutVHTUsQ7p7zx5gN5PQNqonEGLcSaVLo+w4Vp5ae1Z/lMzq6zfClcNzfgj6yvnbLLinTBdhc7xM6jssTiGEAhjRxbE0+2PO4/8ApXph3D9sw3bWUFopWwQt2uI2ukd4TjxKCA0faO7VgymEjGiqub25S1j27elrB7lv1nityK9XhQUL2P8A35X/AORPpVfaoTsf+/K//IH0qvtAVRaW9Jz7XJLYMOSgV+WVVVt2+x/gt+Hznh17p/S3jkYTs4paF4N3rWlsA38k3cZD1cOnqK5q7olznuL3uOs5zjmXE7ySrIPnI6WOZtUyR/LNfrmQuzdrZ562fPmtuxfe2X7CFtqdgnbUlk7BweGHb1HetVIzGRWJIHR5xhx1Cc8s9h5vtKUXth97Y8OW573BrW0kZLnHIAao3qpcb1VsqsQS1FocXNdtlcBk1z+Jb0H7c1n0s1+xfDTWqjbyNBTRsjeQSGbABm88Ts2D/wDV8scYepcPRW2Gnc6SSRjzLK73ZBHDgEEFG8PYD51+l+rnb57LdJqKp3sOx2WxzTucPIvyrKgiIqCIiAiIgIiINv0W4ufhLEsZnkItdaRFVtO5vgyeQnzErqMEEAggg8QuLHNDmkHiundDt/dfsD0ZmeX1VFnSzE7yW+1PlaW+XNZqt3REUHi9XGfbRiD38uf0yT1p20Yg9/bp9Mk9aDsxROLu9S9eIT+jcuSe2jEHv7dPpknrX5lxJfZY3xy3q5Pje0tc11XIQ4HeCM9yDacC6QZcHYbuNFbablbnWztMT3jNkQ1cs8vdHPcN32HdMDaLK++1vbFj588j5nco2jlJ5STmMngj4I+rcqRgnlp5mTU8r4pWHWY9ji1zTzgjcpPtoxB7+3P6ZJ60HZEEMVPCyGCNscTGhrGMbkGgbgANwX0XGfbRiD38uf0yT1p20Yg9/bp9Mk9aDsxeFcadtGIPf25/TJPWnbRiD39un0yT1oLR7H/vyxB8ifSq8LrcKa1W2puFdII6amjMkjuYAfauMqK5V9BK+WhrammkkGT3wzOYXDPPaQdq+1XfrxWwOp6y6188LstaOWpe9py27QTkgksTX2qxNfqu8VpIfO78nHnsijHtWjqH15nioxYOu7wj5013eEfOrozl85ma7dm8bli67vCPnTXd4R86aLQ0XXtk9E6zyhrZoM3xZDLXaTt8oP1dSwdL36Ra/iSfa1V/DPLBKJYJXxyDc9jiCPKF+6msqqstNVUzTFvteVkLsurNQWvpCw9+FbSK2mYTV0jM8gNr495Hk3jy86qynfrN1TvC/f4YunvlWfPv9awsznnmc+dXRnosHXd4R86a7vCPnV0ZyLB13eEfOmu7wj506Gciwdd3hHzpru8I+dOhnIsHXd4R86a7vCPnToZytXserv7FxDcbPI7JlZCJowfDYdoHW1xP+1U5ru8I+dfWlrKmjqG1FJUTQTMz1ZInlrhnsORG1S3R24i4z7aMQe/t0+mSetFBEIiICIiAiIgIiICIiAiIgIiICIiAiIgIiICIiAiIgIiICIiAiIgIiIP/2Q=="/>
          <p:cNvSpPr>
            <a:spLocks noChangeAspect="1" noChangeArrowheads="1"/>
          </p:cNvSpPr>
          <p:nvPr/>
        </p:nvSpPr>
        <p:spPr bwMode="auto">
          <a:xfrm>
            <a:off x="307975" y="-4937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82277" name="Rectangle 2"/>
          <p:cNvSpPr>
            <a:spLocks noChangeArrowheads="1"/>
          </p:cNvSpPr>
          <p:nvPr/>
        </p:nvSpPr>
        <p:spPr bwMode="auto">
          <a:xfrm>
            <a:off x="1981200" y="533400"/>
            <a:ext cx="837565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Distribution of Revenues: </a:t>
            </a:r>
          </a:p>
          <a:p>
            <a:pPr defTabSz="1555750">
              <a:lnSpc>
                <a:spcPct val="90000"/>
              </a:lnSpc>
              <a:spcAft>
                <a:spcPct val="35000"/>
              </a:spcAft>
            </a:pPr>
            <a:r>
              <a:rPr lang="en-US" altLang="en-US" sz="2800" b="1"/>
              <a:t>Requirements </a:t>
            </a:r>
            <a:r>
              <a:rPr lang="en-US" altLang="en-US" sz="2800" b="1">
                <a:solidFill>
                  <a:srgbClr val="000000"/>
                </a:solidFill>
              </a:rPr>
              <a:t>§3.7(a)</a:t>
            </a:r>
            <a:r>
              <a:rPr lang="en-US" altLang="en-US" sz="2800" b="1"/>
              <a:t> §3.8</a:t>
            </a:r>
            <a:r>
              <a:rPr lang="en-US" altLang="en-US" sz="2800" b="1">
                <a:solidFill>
                  <a:srgbClr val="000000"/>
                </a:solidFill>
              </a:rPr>
              <a:t> </a:t>
            </a:r>
          </a:p>
        </p:txBody>
      </p:sp>
      <p:sp>
        <p:nvSpPr>
          <p:cNvPr id="7" name="Rounded Rectangle 6"/>
          <p:cNvSpPr/>
          <p:nvPr/>
        </p:nvSpPr>
        <p:spPr>
          <a:xfrm>
            <a:off x="471488" y="1752600"/>
            <a:ext cx="1546225" cy="1082675"/>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1">
                    <a:lumMod val="50000"/>
                  </a:schemeClr>
                </a:solidFill>
              </a:rPr>
              <a:t>Describe Distribution</a:t>
            </a:r>
          </a:p>
        </p:txBody>
      </p:sp>
      <p:sp>
        <p:nvSpPr>
          <p:cNvPr id="182279" name="Rectangle 26"/>
          <p:cNvSpPr>
            <a:spLocks noChangeArrowheads="1"/>
          </p:cNvSpPr>
          <p:nvPr/>
        </p:nvSpPr>
        <p:spPr bwMode="auto">
          <a:xfrm>
            <a:off x="307975" y="3962400"/>
            <a:ext cx="85931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555750">
              <a:lnSpc>
                <a:spcPct val="90000"/>
              </a:lnSpc>
              <a:spcAft>
                <a:spcPct val="35000"/>
              </a:spcAft>
            </a:pPr>
            <a:r>
              <a:rPr lang="en-US" altLang="en-US" sz="2800" b="1"/>
              <a:t>Distribution of Revenues: Recommendations</a:t>
            </a:r>
          </a:p>
        </p:txBody>
      </p:sp>
      <p:sp>
        <p:nvSpPr>
          <p:cNvPr id="28" name="Rounded Rectangle 27"/>
          <p:cNvSpPr/>
          <p:nvPr/>
        </p:nvSpPr>
        <p:spPr>
          <a:xfrm>
            <a:off x="474663" y="4419600"/>
            <a:ext cx="1543050" cy="838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Explain related legislation</a:t>
            </a:r>
          </a:p>
        </p:txBody>
      </p:sp>
      <p:sp>
        <p:nvSpPr>
          <p:cNvPr id="17" name="Rounded Rectangle 16"/>
          <p:cNvSpPr/>
          <p:nvPr/>
        </p:nvSpPr>
        <p:spPr>
          <a:xfrm>
            <a:off x="4114800" y="4419600"/>
            <a:ext cx="4710113" cy="1600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solidFill>
                  <a:schemeClr val="accent6">
                    <a:lumMod val="75000"/>
                  </a:schemeClr>
                </a:solidFill>
              </a:rPr>
              <a:t>Natural Resource Fund info: </a:t>
            </a:r>
          </a:p>
          <a:p>
            <a:pPr marL="285750" indent="-285750" fontAlgn="auto">
              <a:spcBef>
                <a:spcPts val="0"/>
              </a:spcBef>
              <a:spcAft>
                <a:spcPts val="0"/>
              </a:spcAft>
              <a:buFont typeface="Arial" pitchFamily="34" charset="0"/>
              <a:buChar char="•"/>
              <a:defRPr/>
            </a:pPr>
            <a:r>
              <a:rPr lang="en-US" dirty="0">
                <a:solidFill>
                  <a:schemeClr val="accent6">
                    <a:lumMod val="75000"/>
                  </a:schemeClr>
                </a:solidFill>
              </a:rPr>
              <a:t>rules/governance</a:t>
            </a:r>
          </a:p>
          <a:p>
            <a:pPr marL="285750" indent="-285750" fontAlgn="auto">
              <a:spcBef>
                <a:spcPts val="0"/>
              </a:spcBef>
              <a:spcAft>
                <a:spcPts val="0"/>
              </a:spcAft>
              <a:buFont typeface="Arial" pitchFamily="34" charset="0"/>
              <a:buChar char="•"/>
              <a:defRPr/>
            </a:pPr>
            <a:r>
              <a:rPr lang="en-US" dirty="0">
                <a:solidFill>
                  <a:schemeClr val="accent6">
                    <a:lumMod val="75000"/>
                  </a:schemeClr>
                </a:solidFill>
              </a:rPr>
              <a:t>Deposits, withdrawals, principal and returns</a:t>
            </a:r>
          </a:p>
          <a:p>
            <a:pPr marL="285750" indent="-285750" fontAlgn="auto">
              <a:spcBef>
                <a:spcPts val="0"/>
              </a:spcBef>
              <a:spcAft>
                <a:spcPts val="0"/>
              </a:spcAft>
              <a:buFont typeface="Arial" pitchFamily="34" charset="0"/>
              <a:buChar char="•"/>
              <a:defRPr/>
            </a:pPr>
            <a:r>
              <a:rPr lang="en-US" dirty="0">
                <a:solidFill>
                  <a:schemeClr val="accent6">
                    <a:lumMod val="75000"/>
                  </a:schemeClr>
                </a:solidFill>
              </a:rPr>
              <a:t>Disaggregate data on Investments</a:t>
            </a:r>
          </a:p>
          <a:p>
            <a:pPr marL="285750" indent="-285750" fontAlgn="auto">
              <a:spcBef>
                <a:spcPts val="0"/>
              </a:spcBef>
              <a:spcAft>
                <a:spcPts val="0"/>
              </a:spcAft>
              <a:buFont typeface="Arial" pitchFamily="34" charset="0"/>
              <a:buChar char="•"/>
              <a:defRPr/>
            </a:pPr>
            <a:r>
              <a:rPr lang="en-US" dirty="0">
                <a:solidFill>
                  <a:schemeClr val="accent6">
                    <a:lumMod val="75000"/>
                  </a:schemeClr>
                </a:solidFill>
              </a:rPr>
              <a:t>fund managers and external managers fees</a:t>
            </a:r>
          </a:p>
        </p:txBody>
      </p:sp>
      <p:sp>
        <p:nvSpPr>
          <p:cNvPr id="20" name="Rounded Rectangle 19"/>
          <p:cNvSpPr/>
          <p:nvPr/>
        </p:nvSpPr>
        <p:spPr>
          <a:xfrm>
            <a:off x="2133600" y="1752600"/>
            <a:ext cx="2743200" cy="1066800"/>
          </a:xfrm>
          <a:prstGeom prst="roundRect">
            <a:avLst/>
          </a:prstGeom>
          <a:solidFill>
            <a:schemeClr val="tx2">
              <a:lumMod val="20000"/>
              <a:lumOff val="80000"/>
              <a:alpha val="7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chemeClr val="accent1">
                    <a:lumMod val="50000"/>
                  </a:schemeClr>
                </a:solidFill>
              </a:rPr>
              <a:t>Indicate recording in budget or explain off budget allocations, w/links to financial reports</a:t>
            </a:r>
          </a:p>
        </p:txBody>
      </p:sp>
      <p:sp>
        <p:nvSpPr>
          <p:cNvPr id="22" name="Rounded Rectangle 21"/>
          <p:cNvSpPr/>
          <p:nvPr/>
        </p:nvSpPr>
        <p:spPr>
          <a:xfrm>
            <a:off x="4953000" y="1752600"/>
            <a:ext cx="1525588" cy="1065213"/>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*IMF revenue classification</a:t>
            </a:r>
          </a:p>
        </p:txBody>
      </p:sp>
      <p:sp>
        <p:nvSpPr>
          <p:cNvPr id="32" name="Rounded Rectangle 31"/>
          <p:cNvSpPr/>
          <p:nvPr/>
        </p:nvSpPr>
        <p:spPr>
          <a:xfrm>
            <a:off x="6553200" y="1752600"/>
            <a:ext cx="2362200" cy="1066800"/>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*Description of revenues earmarked for regions or programs</a:t>
            </a:r>
          </a:p>
        </p:txBody>
      </p:sp>
      <p:sp>
        <p:nvSpPr>
          <p:cNvPr id="33" name="Rounded Rectangle 32"/>
          <p:cNvSpPr/>
          <p:nvPr/>
        </p:nvSpPr>
        <p:spPr>
          <a:xfrm>
            <a:off x="2427288" y="2971800"/>
            <a:ext cx="2449512" cy="836613"/>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*Revenue projections + resource dependence</a:t>
            </a:r>
          </a:p>
        </p:txBody>
      </p:sp>
      <p:sp>
        <p:nvSpPr>
          <p:cNvPr id="34" name="Rounded Rectangle 33"/>
          <p:cNvSpPr/>
          <p:nvPr/>
        </p:nvSpPr>
        <p:spPr>
          <a:xfrm>
            <a:off x="457200" y="2973388"/>
            <a:ext cx="1878013" cy="836612"/>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*Description of budget/ audit practice w/ links</a:t>
            </a:r>
          </a:p>
        </p:txBody>
      </p:sp>
      <p:sp>
        <p:nvSpPr>
          <p:cNvPr id="35" name="Rounded Rectangle 34"/>
          <p:cNvSpPr/>
          <p:nvPr/>
        </p:nvSpPr>
        <p:spPr>
          <a:xfrm>
            <a:off x="4986338" y="2973388"/>
            <a:ext cx="2481262" cy="836612"/>
          </a:xfrm>
          <a:prstGeom prst="roundRect">
            <a:avLst/>
          </a:prstGeom>
          <a:solidFill>
            <a:schemeClr val="accent5">
              <a:lumMod val="75000"/>
              <a:alpha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rPr>
              <a:t>*Price assumptions, revenue forecasts</a:t>
            </a:r>
          </a:p>
        </p:txBody>
      </p:sp>
      <p:sp>
        <p:nvSpPr>
          <p:cNvPr id="37" name="Rounded Rectangle 36"/>
          <p:cNvSpPr/>
          <p:nvPr/>
        </p:nvSpPr>
        <p:spPr>
          <a:xfrm>
            <a:off x="444500" y="5329238"/>
            <a:ext cx="3517900" cy="722312"/>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Assumptions behind revenue forecasts</a:t>
            </a:r>
          </a:p>
        </p:txBody>
      </p:sp>
      <p:sp>
        <p:nvSpPr>
          <p:cNvPr id="29" name="Rounded Rectangle 28"/>
          <p:cNvSpPr/>
          <p:nvPr/>
        </p:nvSpPr>
        <p:spPr>
          <a:xfrm>
            <a:off x="2133600" y="4419600"/>
            <a:ext cx="1828800" cy="838200"/>
          </a:xfrm>
          <a:prstGeom prst="roundRect">
            <a:avLst/>
          </a:prstGeom>
          <a:solidFill>
            <a:srgbClr val="FFFFCC">
              <a:alpha val="75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accent6">
                    <a:lumMod val="75000"/>
                  </a:schemeClr>
                </a:solidFill>
              </a:rPr>
              <a:t>Mainstream reporting into budget process</a:t>
            </a:r>
          </a:p>
        </p:txBody>
      </p:sp>
    </p:spTree>
    <p:extLst>
      <p:ext uri="{BB962C8B-B14F-4D97-AF65-F5344CB8AC3E}">
        <p14:creationId xmlns:p14="http://schemas.microsoft.com/office/powerpoint/2010/main" val="1404213307"/>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914400" y="533400"/>
            <a:ext cx="6400800" cy="4419600"/>
          </a:xfrm>
        </p:spPr>
        <p:txBody>
          <a:bodyPr/>
          <a:lstStyle/>
          <a:p>
            <a:pPr algn="l"/>
            <a:r>
              <a:rPr lang="en-US" b="1" dirty="0" smtClean="0">
                <a:solidFill>
                  <a:schemeClr val="tx1"/>
                </a:solidFill>
              </a:rPr>
              <a:t>Implementing the new Standard –</a:t>
            </a:r>
          </a:p>
          <a:p>
            <a:pPr algn="l"/>
            <a:r>
              <a:rPr lang="en-US" b="1" dirty="0" smtClean="0">
                <a:solidFill>
                  <a:schemeClr val="tx1"/>
                </a:solidFill>
              </a:rPr>
              <a:t>How is it going so far?</a:t>
            </a:r>
          </a:p>
          <a:p>
            <a:pPr algn="l"/>
            <a:endParaRPr lang="en-US" b="1" dirty="0">
              <a:solidFill>
                <a:schemeClr val="tx1"/>
              </a:solidFill>
            </a:endParaRPr>
          </a:p>
          <a:p>
            <a:pPr algn="l"/>
            <a:r>
              <a:rPr lang="en-US" b="1" dirty="0" smtClean="0">
                <a:solidFill>
                  <a:srgbClr val="00B050"/>
                </a:solidFill>
              </a:rPr>
              <a:t>Albania’s 2012 report </a:t>
            </a:r>
            <a:r>
              <a:rPr lang="en-US" dirty="0" smtClean="0">
                <a:solidFill>
                  <a:schemeClr val="tx1"/>
                </a:solidFill>
              </a:rPr>
              <a:t>– the first example of implementation</a:t>
            </a:r>
          </a:p>
          <a:p>
            <a:pPr algn="l"/>
            <a:r>
              <a:rPr lang="en-US" dirty="0">
                <a:solidFill>
                  <a:schemeClr val="tx1"/>
                </a:solidFill>
              </a:rPr>
              <a:t>	H</a:t>
            </a:r>
            <a:r>
              <a:rPr lang="en-US" dirty="0" smtClean="0">
                <a:solidFill>
                  <a:schemeClr val="tx1"/>
                </a:solidFill>
              </a:rPr>
              <a:t>ow was the experience?</a:t>
            </a:r>
          </a:p>
          <a:p>
            <a:pPr algn="l"/>
            <a:r>
              <a:rPr lang="en-US" dirty="0">
                <a:solidFill>
                  <a:schemeClr val="tx1"/>
                </a:solidFill>
              </a:rPr>
              <a:t>	I</a:t>
            </a:r>
            <a:r>
              <a:rPr lang="en-US" dirty="0" smtClean="0">
                <a:solidFill>
                  <a:schemeClr val="tx1"/>
                </a:solidFill>
              </a:rPr>
              <a:t>s it better?</a:t>
            </a:r>
          </a:p>
        </p:txBody>
      </p:sp>
    </p:spTree>
    <p:extLst>
      <p:ext uri="{BB962C8B-B14F-4D97-AF65-F5344CB8AC3E}">
        <p14:creationId xmlns:p14="http://schemas.microsoft.com/office/powerpoint/2010/main" val="28522269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914400" y="533400"/>
            <a:ext cx="7010400" cy="4419600"/>
          </a:xfrm>
        </p:spPr>
        <p:txBody>
          <a:bodyPr/>
          <a:lstStyle/>
          <a:p>
            <a:pPr algn="l"/>
            <a:r>
              <a:rPr lang="en-US" b="1" dirty="0" smtClean="0">
                <a:solidFill>
                  <a:schemeClr val="tx1"/>
                </a:solidFill>
              </a:rPr>
              <a:t>Implementing the new Standard –</a:t>
            </a:r>
          </a:p>
          <a:p>
            <a:pPr algn="l"/>
            <a:r>
              <a:rPr lang="en-US" b="1" dirty="0" smtClean="0">
                <a:solidFill>
                  <a:schemeClr val="tx1"/>
                </a:solidFill>
              </a:rPr>
              <a:t>How is it going so far?</a:t>
            </a:r>
          </a:p>
          <a:p>
            <a:pPr algn="l"/>
            <a:endParaRPr lang="en-US" b="1" dirty="0">
              <a:solidFill>
                <a:schemeClr val="tx1"/>
              </a:solidFill>
            </a:endParaRPr>
          </a:p>
          <a:p>
            <a:pPr algn="l"/>
            <a:r>
              <a:rPr lang="en-US" b="1" dirty="0" smtClean="0">
                <a:solidFill>
                  <a:srgbClr val="00B050"/>
                </a:solidFill>
              </a:rPr>
              <a:t>Including the “encouraged” elements</a:t>
            </a:r>
            <a:r>
              <a:rPr lang="en-US" dirty="0" smtClean="0">
                <a:solidFill>
                  <a:schemeClr val="tx1"/>
                </a:solidFill>
              </a:rPr>
              <a:t>– </a:t>
            </a:r>
          </a:p>
          <a:p>
            <a:pPr algn="l"/>
            <a:r>
              <a:rPr lang="en-US" dirty="0">
                <a:solidFill>
                  <a:schemeClr val="tx1"/>
                </a:solidFill>
              </a:rPr>
              <a:t>	</a:t>
            </a:r>
            <a:r>
              <a:rPr lang="en-US" dirty="0" smtClean="0">
                <a:solidFill>
                  <a:schemeClr val="tx1"/>
                </a:solidFill>
              </a:rPr>
              <a:t>MSG discussions &amp; advocacy campaigns</a:t>
            </a:r>
          </a:p>
          <a:p>
            <a:pPr marL="1371600" lvl="2" indent="-457200" algn="l">
              <a:buFont typeface="Arial" panose="020B0604020202020204" pitchFamily="34" charset="0"/>
              <a:buChar char="•"/>
            </a:pPr>
            <a:r>
              <a:rPr lang="en-US" dirty="0">
                <a:solidFill>
                  <a:schemeClr val="tx1"/>
                </a:solidFill>
              </a:rPr>
              <a:t>	</a:t>
            </a:r>
            <a:r>
              <a:rPr lang="en-US" dirty="0" smtClean="0">
                <a:solidFill>
                  <a:schemeClr val="tx1"/>
                </a:solidFill>
              </a:rPr>
              <a:t>Contracts</a:t>
            </a:r>
          </a:p>
          <a:p>
            <a:pPr marL="1371600" lvl="2" indent="-457200" algn="l">
              <a:buFont typeface="Arial" panose="020B0604020202020204" pitchFamily="34" charset="0"/>
              <a:buChar char="•"/>
            </a:pPr>
            <a:r>
              <a:rPr lang="en-US" dirty="0" smtClean="0">
                <a:solidFill>
                  <a:schemeClr val="tx1"/>
                </a:solidFill>
              </a:rPr>
              <a:t>	Beneficial ownership</a:t>
            </a:r>
          </a:p>
          <a:p>
            <a:pPr marL="1371600" lvl="2" indent="-457200" algn="l">
              <a:buFont typeface="Arial" panose="020B0604020202020204" pitchFamily="34" charset="0"/>
              <a:buChar char="•"/>
            </a:pPr>
            <a:r>
              <a:rPr lang="en-US" dirty="0" smtClean="0">
                <a:solidFill>
                  <a:schemeClr val="tx1"/>
                </a:solidFill>
              </a:rPr>
              <a:t>	Reconciliation of in-kind sales</a:t>
            </a:r>
          </a:p>
          <a:p>
            <a:pPr marL="1371600" lvl="2" indent="-457200" algn="l">
              <a:buFont typeface="Arial" panose="020B0604020202020204" pitchFamily="34" charset="0"/>
              <a:buChar char="•"/>
            </a:pPr>
            <a:r>
              <a:rPr lang="en-US" dirty="0">
                <a:solidFill>
                  <a:schemeClr val="tx1"/>
                </a:solidFill>
              </a:rPr>
              <a:t>	</a:t>
            </a:r>
            <a:r>
              <a:rPr lang="en-US" dirty="0" smtClean="0">
                <a:solidFill>
                  <a:schemeClr val="tx1"/>
                </a:solidFill>
              </a:rPr>
              <a:t>Other non-mandatory elements</a:t>
            </a:r>
          </a:p>
        </p:txBody>
      </p:sp>
    </p:spTree>
    <p:extLst>
      <p:ext uri="{BB962C8B-B14F-4D97-AF65-F5344CB8AC3E}">
        <p14:creationId xmlns:p14="http://schemas.microsoft.com/office/powerpoint/2010/main" val="224908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914400" y="533400"/>
            <a:ext cx="6400800" cy="4419600"/>
          </a:xfrm>
        </p:spPr>
        <p:txBody>
          <a:bodyPr/>
          <a:lstStyle/>
          <a:p>
            <a:pPr algn="l"/>
            <a:r>
              <a:rPr lang="en-US" b="1" dirty="0" smtClean="0">
                <a:solidFill>
                  <a:schemeClr val="tx1"/>
                </a:solidFill>
              </a:rPr>
              <a:t>Implementing the new Standard –</a:t>
            </a:r>
          </a:p>
          <a:p>
            <a:pPr algn="l"/>
            <a:r>
              <a:rPr lang="en-US" b="1" dirty="0" smtClean="0">
                <a:solidFill>
                  <a:schemeClr val="tx1"/>
                </a:solidFill>
              </a:rPr>
              <a:t>How is it going so far?</a:t>
            </a:r>
          </a:p>
          <a:p>
            <a:pPr algn="l"/>
            <a:endParaRPr lang="en-US" b="1" dirty="0">
              <a:solidFill>
                <a:schemeClr val="tx1"/>
              </a:solidFill>
            </a:endParaRPr>
          </a:p>
          <a:p>
            <a:pPr algn="l"/>
            <a:r>
              <a:rPr lang="en-US" b="1" dirty="0" smtClean="0">
                <a:solidFill>
                  <a:srgbClr val="00B050"/>
                </a:solidFill>
              </a:rPr>
              <a:t>Reviewing reporting templates</a:t>
            </a:r>
            <a:r>
              <a:rPr lang="en-US" dirty="0" smtClean="0">
                <a:solidFill>
                  <a:schemeClr val="tx1"/>
                </a:solidFill>
              </a:rPr>
              <a:t>– </a:t>
            </a:r>
          </a:p>
          <a:p>
            <a:pPr algn="l"/>
            <a:r>
              <a:rPr lang="en-US" dirty="0">
                <a:solidFill>
                  <a:schemeClr val="tx1"/>
                </a:solidFill>
              </a:rPr>
              <a:t>	H</a:t>
            </a:r>
            <a:r>
              <a:rPr lang="en-US" dirty="0" smtClean="0">
                <a:solidFill>
                  <a:schemeClr val="tx1"/>
                </a:solidFill>
              </a:rPr>
              <a:t>ow was the experience?</a:t>
            </a:r>
          </a:p>
          <a:p>
            <a:pPr algn="l"/>
            <a:r>
              <a:rPr lang="en-US" dirty="0">
                <a:solidFill>
                  <a:schemeClr val="tx1"/>
                </a:solidFill>
              </a:rPr>
              <a:t>	</a:t>
            </a:r>
            <a:r>
              <a:rPr lang="en-US" dirty="0" smtClean="0">
                <a:solidFill>
                  <a:schemeClr val="tx1"/>
                </a:solidFill>
              </a:rPr>
              <a:t>Advice on how to proceed?</a:t>
            </a:r>
          </a:p>
        </p:txBody>
      </p:sp>
    </p:spTree>
    <p:extLst>
      <p:ext uri="{BB962C8B-B14F-4D97-AF65-F5344CB8AC3E}">
        <p14:creationId xmlns:p14="http://schemas.microsoft.com/office/powerpoint/2010/main" val="2611227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5"/>
          <p:cNvPicPr>
            <a:picLocks noChangeAspect="1" noChangeArrowheads="1"/>
          </p:cNvPicPr>
          <p:nvPr/>
        </p:nvPicPr>
        <p:blipFill>
          <a:blip r:embed="rId6">
            <a:grayscl/>
            <a:extLst>
              <a:ext uri="{28A0092B-C50C-407E-A947-70E740481C1C}">
                <a14:useLocalDpi xmlns:a14="http://schemas.microsoft.com/office/drawing/2010/main" val="0"/>
              </a:ext>
            </a:extLst>
          </a:blip>
          <a:srcRect l="9566" t="5272" r="5635" b="13464"/>
          <a:stretch>
            <a:fillRect/>
          </a:stretch>
        </p:blipFill>
        <p:spPr bwMode="auto">
          <a:xfrm>
            <a:off x="7161213" y="4648200"/>
            <a:ext cx="1800225" cy="12954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411" name="Picture 5"/>
          <p:cNvPicPr>
            <a:picLocks noChangeAspect="1" noChangeArrowheads="1"/>
          </p:cNvPicPr>
          <p:nvPr/>
        </p:nvPicPr>
        <p:blipFill>
          <a:blip r:embed="rId7">
            <a:extLst>
              <a:ext uri="{28A0092B-C50C-407E-A947-70E740481C1C}">
                <a14:useLocalDpi xmlns:a14="http://schemas.microsoft.com/office/drawing/2010/main" val="0"/>
              </a:ext>
            </a:extLst>
          </a:blip>
          <a:srcRect l="20181" t="6760" r="23215" b="65144"/>
          <a:stretch>
            <a:fillRect/>
          </a:stretch>
        </p:blipFill>
        <p:spPr bwMode="auto">
          <a:xfrm>
            <a:off x="3289300" y="1001713"/>
            <a:ext cx="2855913" cy="2417762"/>
          </a:xfrm>
          <a:prstGeom prst="rect">
            <a:avLst/>
          </a:prstGeom>
          <a:solidFill>
            <a:srgbClr val="FFFFFF"/>
          </a:solidFill>
          <a:ln w="9525">
            <a:solidFill>
              <a:schemeClr val="bg1"/>
            </a:solidFill>
            <a:miter lim="800000"/>
            <a:headEnd/>
            <a:tailEnd/>
          </a:ln>
        </p:spPr>
      </p:pic>
      <p:sp>
        <p:nvSpPr>
          <p:cNvPr id="5" name="Bent Arrow 4"/>
          <p:cNvSpPr/>
          <p:nvPr/>
        </p:nvSpPr>
        <p:spPr>
          <a:xfrm>
            <a:off x="388938" y="1412875"/>
            <a:ext cx="4408487" cy="2965450"/>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9" name="Bent Arrow 8"/>
          <p:cNvSpPr/>
          <p:nvPr/>
        </p:nvSpPr>
        <p:spPr>
          <a:xfrm rot="5400000">
            <a:off x="5642769" y="1121569"/>
            <a:ext cx="2862262"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17414" name="Picture 6" descr="115076-magic-marker-icon-business-oil-well">
            <a:hlinkClick r:id="" action="ppaction://noaction">
              <a:snd r:embed="rId8" name="applause.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l="27141" t="12868" r="28798" b="12663"/>
          <a:stretch>
            <a:fillRect/>
          </a:stretch>
        </p:blipFill>
        <p:spPr bwMode="auto">
          <a:xfrm>
            <a:off x="293688" y="4384675"/>
            <a:ext cx="1089025" cy="1798638"/>
          </a:xfrm>
          <a:prstGeom prst="rect">
            <a:avLst/>
          </a:prstGeom>
          <a:solidFill>
            <a:srgbClr val="B2B2B2"/>
          </a:solidFill>
          <a:ln w="9525">
            <a:solidFill>
              <a:schemeClr val="bg1"/>
            </a:solidFill>
            <a:miter lim="800000"/>
            <a:headEnd/>
            <a:tailEnd/>
          </a:ln>
        </p:spPr>
      </p:pic>
      <p:grpSp>
        <p:nvGrpSpPr>
          <p:cNvPr id="106" name="Group 105"/>
          <p:cNvGrpSpPr>
            <a:grpSpLocks/>
          </p:cNvGrpSpPr>
          <p:nvPr/>
        </p:nvGrpSpPr>
        <p:grpSpPr bwMode="auto">
          <a:xfrm>
            <a:off x="1636713" y="1228725"/>
            <a:ext cx="1912937" cy="1471613"/>
            <a:chOff x="1618050" y="1163234"/>
            <a:chExt cx="1912273" cy="1471348"/>
          </a:xfrm>
        </p:grpSpPr>
        <p:grpSp>
          <p:nvGrpSpPr>
            <p:cNvPr id="17452" name="Group 11"/>
            <p:cNvGrpSpPr>
              <a:grpSpLocks/>
            </p:cNvGrpSpPr>
            <p:nvPr/>
          </p:nvGrpSpPr>
          <p:grpSpPr bwMode="auto">
            <a:xfrm>
              <a:off x="1618050" y="1163234"/>
              <a:ext cx="1912273" cy="1471348"/>
              <a:chOff x="1271912" y="129911"/>
              <a:chExt cx="2111016" cy="1598654"/>
            </a:xfrm>
          </p:grpSpPr>
          <p:sp>
            <p:nvSpPr>
              <p:cNvPr id="33" name="Rounded Rectangle 32"/>
              <p:cNvSpPr/>
              <p:nvPr/>
            </p:nvSpPr>
            <p:spPr>
              <a:xfrm>
                <a:off x="1271912" y="169576"/>
                <a:ext cx="982805" cy="872620"/>
              </a:xfrm>
              <a:prstGeom prst="roundRect">
                <a:avLst/>
              </a:prstGeom>
              <a:solidFill>
                <a:srgbClr val="0070C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1" name="Rounded Rectangle 30"/>
              <p:cNvSpPr/>
              <p:nvPr/>
            </p:nvSpPr>
            <p:spPr>
              <a:xfrm>
                <a:off x="2400123" y="148882"/>
                <a:ext cx="982805" cy="874344"/>
              </a:xfrm>
              <a:prstGeom prst="roundRect">
                <a:avLst/>
              </a:prstGeom>
              <a:solidFill>
                <a:srgbClr val="0070C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7456" name="Group 10"/>
              <p:cNvGrpSpPr>
                <a:grpSpLocks/>
              </p:cNvGrpSpPr>
              <p:nvPr/>
            </p:nvGrpSpPr>
            <p:grpSpPr bwMode="auto">
              <a:xfrm>
                <a:off x="1785027" y="734790"/>
                <a:ext cx="1373906" cy="993775"/>
                <a:chOff x="2331464" y="2598432"/>
                <a:chExt cx="1674272" cy="1226842"/>
              </a:xfrm>
            </p:grpSpPr>
            <p:grpSp>
              <p:nvGrpSpPr>
                <p:cNvPr id="17458" name="Group 9"/>
                <p:cNvGrpSpPr>
                  <a:grpSpLocks/>
                </p:cNvGrpSpPr>
                <p:nvPr/>
              </p:nvGrpSpPr>
              <p:grpSpPr bwMode="auto">
                <a:xfrm>
                  <a:off x="2373783" y="2598432"/>
                  <a:ext cx="1198236" cy="1155612"/>
                  <a:chOff x="2994910" y="2577559"/>
                  <a:chExt cx="1198236" cy="1155612"/>
                </a:xfrm>
              </p:grpSpPr>
              <p:sp>
                <p:nvSpPr>
                  <p:cNvPr id="2" name="Rounded Rectangle 1"/>
                  <p:cNvSpPr/>
                  <p:nvPr/>
                </p:nvSpPr>
                <p:spPr>
                  <a:xfrm>
                    <a:off x="2995515" y="2654742"/>
                    <a:ext cx="1197668" cy="1079401"/>
                  </a:xfrm>
                  <a:prstGeom prst="roundRect">
                    <a:avLst/>
                  </a:prstGeom>
                  <a:solidFill>
                    <a:srgbClr val="0070C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3" name="Picture 22"/>
                  <p:cNvPicPr>
                    <a:picLocks noChangeAspect="1" noChangeArrowheads="1"/>
                  </p:cNvPicPr>
                  <p:nvPr>
                    <p:custDataLst>
                      <p:tags r:id="rId3"/>
                    </p:custDataLst>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10895" y="2577559"/>
                    <a:ext cx="757660" cy="69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sp>
              <p:nvSpPr>
                <p:cNvPr id="8" name="TextBox 7"/>
                <p:cNvSpPr txBox="1"/>
                <p:nvPr/>
              </p:nvSpPr>
              <p:spPr>
                <a:xfrm>
                  <a:off x="2331690" y="3122705"/>
                  <a:ext cx="1673746" cy="702569"/>
                </a:xfrm>
                <a:prstGeom prst="rect">
                  <a:avLst/>
                </a:prstGeom>
                <a:noFill/>
              </p:spPr>
              <p:txBody>
                <a:bodyPr>
                  <a:spAutoFit/>
                </a:bodyPr>
                <a:lstStyle/>
                <a:p>
                  <a:pPr fontAlgn="auto">
                    <a:spcBef>
                      <a:spcPts val="0"/>
                    </a:spcBef>
                    <a:spcAft>
                      <a:spcPts val="0"/>
                    </a:spcAft>
                    <a:defRPr/>
                  </a:pPr>
                  <a:r>
                    <a:rPr lang="en-US" sz="1400" b="1" dirty="0">
                      <a:solidFill>
                        <a:schemeClr val="accent5">
                          <a:lumMod val="40000"/>
                          <a:lumOff val="60000"/>
                        </a:schemeClr>
                      </a:solidFill>
                      <a:latin typeface="+mn-lt"/>
                      <a:ea typeface="+mn-ea"/>
                    </a:rPr>
                    <a:t>Revenue Collection</a:t>
                  </a:r>
                </a:p>
              </p:txBody>
            </p:sp>
          </p:grpSp>
          <p:pic>
            <p:nvPicPr>
              <p:cNvPr id="32" name="Picture 8" descr="http://sr.photos3.fotosearch.com/bthumb/CSP/CSP558/k5584953.jpg"/>
              <p:cNvPicPr>
                <a:picLocks noChangeAspect="1" noChangeArrowheads="1"/>
              </p:cNvPicPr>
              <p:nvPr/>
            </p:nvPicPr>
            <p:blipFill>
              <a:blip r:embed="rId1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98398" y="129911"/>
                <a:ext cx="585787" cy="809625"/>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12" descr="http://www.balsabridge.com/images/clipart/bridge6.gif"/>
            <p:cNvPicPr>
              <a:picLocks noChangeAspect="1" noChangeArrowheads="1"/>
            </p:cNvPicPr>
            <p:nvPr/>
          </p:nvPicPr>
          <p:blipFill rotWithShape="1">
            <a:blip r:embed="rId12" cstate="print">
              <a:duotone>
                <a:schemeClr val="accent5">
                  <a:shade val="45000"/>
                  <a:satMod val="135000"/>
                </a:schemeClr>
                <a:prstClr val="white"/>
              </a:duotone>
              <a:extLst>
                <a:ext uri="{28A0092B-C50C-407E-A947-70E740481C1C}">
                  <a14:useLocalDpi xmlns:a14="http://schemas.microsoft.com/office/drawing/2010/main" val="0"/>
                </a:ext>
              </a:extLst>
            </a:blip>
            <a:srcRect l="10942" t="9778" r="9271" b="9244"/>
            <a:stretch/>
          </p:blipFill>
          <p:spPr bwMode="auto">
            <a:xfrm>
              <a:off x="1688657" y="1241244"/>
              <a:ext cx="749485" cy="7006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a:grpSpLocks/>
          </p:cNvGrpSpPr>
          <p:nvPr/>
        </p:nvGrpSpPr>
        <p:grpSpPr bwMode="auto">
          <a:xfrm>
            <a:off x="387350" y="2160588"/>
            <a:ext cx="1030288" cy="777875"/>
            <a:chOff x="1853269" y="3191436"/>
            <a:chExt cx="1030379" cy="778407"/>
          </a:xfrm>
        </p:grpSpPr>
        <p:pic>
          <p:nvPicPr>
            <p:cNvPr id="39" name="Picture 14" descr="http://vector.me/files/images/1/6/165709/coal_mine_clip_art.jpg"/>
            <p:cNvPicPr>
              <a:picLocks noChangeAspect="1" noChangeArrowheads="1"/>
            </p:cNvPicPr>
            <p:nvPr/>
          </p:nvPicPr>
          <p:blipFill>
            <a:blip r:embed="rId1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853269" y="3195918"/>
              <a:ext cx="999161" cy="773925"/>
            </a:xfrm>
            <a:prstGeom prst="rect">
              <a:avLst/>
            </a:prstGeom>
            <a:noFill/>
            <a:extLst>
              <a:ext uri="{909E8E84-426E-40DD-AFC4-6F175D3DCCD1}">
                <a14:hiddenFill xmlns:a14="http://schemas.microsoft.com/office/drawing/2010/main">
                  <a:solidFill>
                    <a:srgbClr val="FFFFFF"/>
                  </a:solidFill>
                </a14:hiddenFill>
              </a:ext>
            </a:extLst>
          </p:spPr>
        </p:pic>
        <p:grpSp>
          <p:nvGrpSpPr>
            <p:cNvPr id="17449" name="Group 12"/>
            <p:cNvGrpSpPr>
              <a:grpSpLocks/>
            </p:cNvGrpSpPr>
            <p:nvPr/>
          </p:nvGrpSpPr>
          <p:grpSpPr bwMode="auto">
            <a:xfrm>
              <a:off x="1859972" y="3191436"/>
              <a:ext cx="1023676" cy="773925"/>
              <a:chOff x="1859972" y="3191436"/>
              <a:chExt cx="1023676" cy="773925"/>
            </a:xfrm>
          </p:grpSpPr>
          <p:sp>
            <p:nvSpPr>
              <p:cNvPr id="40" name="Rounded Rectangle 39"/>
              <p:cNvSpPr/>
              <p:nvPr/>
            </p:nvSpPr>
            <p:spPr>
              <a:xfrm>
                <a:off x="1859620" y="3191436"/>
                <a:ext cx="1000213" cy="773641"/>
              </a:xfrm>
              <a:prstGeom prst="roundRect">
                <a:avLst/>
              </a:prstGeom>
              <a:solidFill>
                <a:schemeClr val="accent5">
                  <a:lumMod val="60000"/>
                  <a:lumOff val="40000"/>
                  <a:alpha val="8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TextBox 41"/>
              <p:cNvSpPr txBox="1"/>
              <p:nvPr/>
            </p:nvSpPr>
            <p:spPr>
              <a:xfrm>
                <a:off x="1859620" y="3299460"/>
                <a:ext cx="1024028" cy="522644"/>
              </a:xfrm>
              <a:prstGeom prst="rect">
                <a:avLst/>
              </a:prstGeom>
              <a:noFill/>
            </p:spPr>
            <p:txBody>
              <a:bodyPr>
                <a:spAutoFit/>
              </a:bodyPr>
              <a:lstStyle/>
              <a:p>
                <a:pPr fontAlgn="auto">
                  <a:spcBef>
                    <a:spcPts val="0"/>
                  </a:spcBef>
                  <a:spcAft>
                    <a:spcPts val="0"/>
                  </a:spcAft>
                  <a:defRPr/>
                </a:pPr>
                <a:r>
                  <a:rPr lang="en-US" sz="1400" b="1" dirty="0">
                    <a:solidFill>
                      <a:schemeClr val="accent5">
                        <a:lumMod val="50000"/>
                      </a:schemeClr>
                    </a:solidFill>
                    <a:latin typeface="+mn-lt"/>
                    <a:ea typeface="+mn-ea"/>
                  </a:rPr>
                  <a:t>Production Data</a:t>
                </a:r>
              </a:p>
            </p:txBody>
          </p:sp>
        </p:grpSp>
      </p:grpSp>
      <p:grpSp>
        <p:nvGrpSpPr>
          <p:cNvPr id="69" name="Group 68"/>
          <p:cNvGrpSpPr>
            <a:grpSpLocks/>
          </p:cNvGrpSpPr>
          <p:nvPr/>
        </p:nvGrpSpPr>
        <p:grpSpPr bwMode="auto">
          <a:xfrm>
            <a:off x="3992563" y="1652588"/>
            <a:ext cx="1458912" cy="1135062"/>
            <a:chOff x="4118907" y="2563257"/>
            <a:chExt cx="1061389" cy="871064"/>
          </a:xfrm>
        </p:grpSpPr>
        <p:grpSp>
          <p:nvGrpSpPr>
            <p:cNvPr id="17444" name="Group 69"/>
            <p:cNvGrpSpPr>
              <a:grpSpLocks/>
            </p:cNvGrpSpPr>
            <p:nvPr/>
          </p:nvGrpSpPr>
          <p:grpSpPr bwMode="auto">
            <a:xfrm>
              <a:off x="4208128" y="2640765"/>
              <a:ext cx="916638" cy="730056"/>
              <a:chOff x="3576717" y="3075146"/>
              <a:chExt cx="2534633" cy="1689755"/>
            </a:xfrm>
          </p:grpSpPr>
          <p:pic>
            <p:nvPicPr>
              <p:cNvPr id="74" name="Picture 2" descr="Flag of Myanmar.svg"/>
              <p:cNvPicPr>
                <a:picLocks noChangeAspect="1" noChangeArrowheads="1"/>
              </p:cNvPicPr>
              <p:nvPr/>
            </p:nvPicPr>
            <p:blipFill>
              <a:blip r:embed="rId1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6717" y="3075146"/>
                <a:ext cx="2534633" cy="1689755"/>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p:cNvPicPr>
                <a:picLocks noChangeAspect="1" noChangeArrowheads="1"/>
              </p:cNvPicPr>
              <p:nvPr/>
            </p:nvPicPr>
            <p:blipFill rotWithShape="1">
              <a:blip r:embed="rId15">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486982" y="3610591"/>
                <a:ext cx="714103" cy="76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1" name="Group 70"/>
            <p:cNvGrpSpPr/>
            <p:nvPr/>
          </p:nvGrpSpPr>
          <p:grpSpPr>
            <a:xfrm>
              <a:off x="4118907" y="2563257"/>
              <a:ext cx="1061389" cy="871064"/>
              <a:chOff x="-716113" y="3301961"/>
              <a:chExt cx="1062678" cy="871064"/>
            </a:xfrm>
            <a:solidFill>
              <a:srgbClr val="00B050">
                <a:alpha val="23000"/>
              </a:srgbClr>
            </a:solidFill>
          </p:grpSpPr>
          <p:sp>
            <p:nvSpPr>
              <p:cNvPr id="72" name="Rounded Rectangle 71"/>
              <p:cNvSpPr/>
              <p:nvPr/>
            </p:nvSpPr>
            <p:spPr>
              <a:xfrm>
                <a:off x="-667489" y="3301961"/>
                <a:ext cx="999161" cy="871064"/>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3" name="TextBox 72"/>
              <p:cNvSpPr txBox="1"/>
              <p:nvPr/>
            </p:nvSpPr>
            <p:spPr>
              <a:xfrm>
                <a:off x="-716113" y="3403870"/>
                <a:ext cx="1062678" cy="708852"/>
              </a:xfrm>
              <a:prstGeom prst="rect">
                <a:avLst/>
              </a:prstGeom>
              <a:noFill/>
              <a:ln>
                <a:noFill/>
              </a:ln>
            </p:spPr>
            <p:txBody>
              <a:bodyPr>
                <a:spAutoFit/>
              </a:bodyPr>
              <a:lstStyle/>
              <a:p>
                <a:pPr algn="ctr" fontAlgn="auto">
                  <a:spcBef>
                    <a:spcPts val="0"/>
                  </a:spcBef>
                  <a:spcAft>
                    <a:spcPts val="0"/>
                  </a:spcAft>
                  <a:defRPr/>
                </a:pPr>
                <a:r>
                  <a:rPr lang="en-US" b="1" dirty="0">
                    <a:solidFill>
                      <a:srgbClr val="208109"/>
                    </a:solidFill>
                    <a:latin typeface="+mn-lt"/>
                    <a:ea typeface="+mn-ea"/>
                  </a:rPr>
                  <a:t>State Owned</a:t>
                </a:r>
              </a:p>
              <a:p>
                <a:pPr fontAlgn="auto">
                  <a:spcBef>
                    <a:spcPts val="0"/>
                  </a:spcBef>
                  <a:spcAft>
                    <a:spcPts val="0"/>
                  </a:spcAft>
                  <a:defRPr/>
                </a:pPr>
                <a:endParaRPr lang="en-US" b="1" dirty="0">
                  <a:solidFill>
                    <a:srgbClr val="208109"/>
                  </a:solidFill>
                  <a:latin typeface="+mn-lt"/>
                  <a:ea typeface="+mn-ea"/>
                </a:endParaRPr>
              </a:p>
              <a:p>
                <a:pPr algn="ctr" fontAlgn="auto">
                  <a:spcBef>
                    <a:spcPts val="0"/>
                  </a:spcBef>
                  <a:spcAft>
                    <a:spcPts val="0"/>
                  </a:spcAft>
                  <a:defRPr/>
                </a:pPr>
                <a:r>
                  <a:rPr lang="en-US" b="1" dirty="0">
                    <a:solidFill>
                      <a:srgbClr val="208109"/>
                    </a:solidFill>
                    <a:latin typeface="+mn-lt"/>
                    <a:ea typeface="+mn-ea"/>
                  </a:rPr>
                  <a:t>Enterprises</a:t>
                </a:r>
              </a:p>
            </p:txBody>
          </p:sp>
        </p:grpSp>
      </p:grpSp>
      <p:grpSp>
        <p:nvGrpSpPr>
          <p:cNvPr id="80" name="Group 79"/>
          <p:cNvGrpSpPr>
            <a:grpSpLocks/>
          </p:cNvGrpSpPr>
          <p:nvPr/>
        </p:nvGrpSpPr>
        <p:grpSpPr bwMode="auto">
          <a:xfrm>
            <a:off x="5815013" y="1149350"/>
            <a:ext cx="1039812" cy="869950"/>
            <a:chOff x="6347939" y="2211954"/>
            <a:chExt cx="1040016" cy="871064"/>
          </a:xfrm>
        </p:grpSpPr>
        <p:grpSp>
          <p:nvGrpSpPr>
            <p:cNvPr id="83" name="Group 82"/>
            <p:cNvGrpSpPr/>
            <p:nvPr/>
          </p:nvGrpSpPr>
          <p:grpSpPr>
            <a:xfrm>
              <a:off x="6347939" y="2211954"/>
              <a:ext cx="1040016" cy="871064"/>
              <a:chOff x="4494821" y="2602641"/>
              <a:chExt cx="1040016" cy="871064"/>
            </a:xfrm>
            <a:solidFill>
              <a:schemeClr val="accent6">
                <a:lumMod val="20000"/>
                <a:lumOff val="80000"/>
              </a:schemeClr>
            </a:solidFill>
          </p:grpSpPr>
          <p:pic>
            <p:nvPicPr>
              <p:cNvPr id="85" name="Picture 2"/>
              <p:cNvPicPr>
                <a:picLocks noChangeAspect="1" noChangeArrowheads="1"/>
              </p:cNvPicPr>
              <p:nvPr/>
            </p:nvPicPr>
            <p:blipFill rotWithShape="1">
              <a:blip r:embed="rId15">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6" name="Group 85"/>
              <p:cNvGrpSpPr/>
              <p:nvPr/>
            </p:nvGrpSpPr>
            <p:grpSpPr>
              <a:xfrm>
                <a:off x="4494821" y="2602641"/>
                <a:ext cx="1040016" cy="871064"/>
                <a:chOff x="-339743" y="3341345"/>
                <a:chExt cx="1041279" cy="871064"/>
              </a:xfrm>
              <a:grpFill/>
            </p:grpSpPr>
            <p:sp>
              <p:nvSpPr>
                <p:cNvPr id="87" name="Rounded Rectangle 86"/>
                <p:cNvSpPr/>
                <p:nvPr/>
              </p:nvSpPr>
              <p:spPr>
                <a:xfrm>
                  <a:off x="-306555" y="3341345"/>
                  <a:ext cx="999161" cy="871064"/>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8" name="TextBox 87"/>
                <p:cNvSpPr txBox="1"/>
                <p:nvPr/>
              </p:nvSpPr>
              <p:spPr>
                <a:xfrm>
                  <a:off x="-339743" y="3512563"/>
                  <a:ext cx="1041279" cy="646331"/>
                </a:xfrm>
                <a:prstGeom prst="rect">
                  <a:avLst/>
                </a:prstGeom>
                <a:no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Sub-National</a:t>
                  </a:r>
                </a:p>
              </p:txBody>
            </p:sp>
          </p:grpSp>
        </p:grpSp>
        <p:pic>
          <p:nvPicPr>
            <p:cNvPr id="89" name="Picture 4"/>
            <p:cNvPicPr>
              <a:picLocks noChangeAspect="1" noChangeArrowheads="1"/>
            </p:cNvPicPr>
            <p:nvPr>
              <p:custDataLst>
                <p:tags r:id="rId2"/>
              </p:custDataLst>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37858" y="2265508"/>
              <a:ext cx="641178" cy="39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nvGrpSpPr>
          <p:cNvPr id="104" name="Group 103"/>
          <p:cNvGrpSpPr>
            <a:grpSpLocks/>
          </p:cNvGrpSpPr>
          <p:nvPr/>
        </p:nvGrpSpPr>
        <p:grpSpPr bwMode="auto">
          <a:xfrm>
            <a:off x="6704013" y="2908300"/>
            <a:ext cx="2303462" cy="1524000"/>
            <a:chOff x="6313345" y="349764"/>
            <a:chExt cx="2303471" cy="1524881"/>
          </a:xfrm>
        </p:grpSpPr>
        <p:pic>
          <p:nvPicPr>
            <p:cNvPr id="98" name="Picture 4" descr="http://www.clker.com/cliparts/4/d/d/e/12065720581190164033johnny_automatic_NPS_map_pictographs_part_60.svg.med.png"/>
            <p:cNvPicPr>
              <a:picLocks noChangeAspect="1" noChangeArrowheads="1"/>
            </p:cNvPicPr>
            <p:nvPr/>
          </p:nvPicPr>
          <p:blipFill>
            <a:blip r:embed="rId1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25712" y="434406"/>
              <a:ext cx="691104" cy="691104"/>
            </a:xfrm>
            <a:prstGeom prst="rect">
              <a:avLst/>
            </a:prstGeom>
            <a:solidFill>
              <a:srgbClr val="EFB103"/>
            </a:solidFill>
            <a:ln>
              <a:solidFill>
                <a:schemeClr val="accent6">
                  <a:lumMod val="40000"/>
                  <a:lumOff val="60000"/>
                </a:schemeClr>
              </a:solidFill>
            </a:ln>
            <a:extLst/>
          </p:spPr>
        </p:pic>
        <p:grpSp>
          <p:nvGrpSpPr>
            <p:cNvPr id="17438" name="Group 78"/>
            <p:cNvGrpSpPr>
              <a:grpSpLocks/>
            </p:cNvGrpSpPr>
            <p:nvPr/>
          </p:nvGrpSpPr>
          <p:grpSpPr bwMode="auto">
            <a:xfrm>
              <a:off x="7054063" y="1003581"/>
              <a:ext cx="1217201" cy="871064"/>
              <a:chOff x="7330959" y="371297"/>
              <a:chExt cx="1217201" cy="871064"/>
            </a:xfrm>
          </p:grpSpPr>
          <p:grpSp>
            <p:nvGrpSpPr>
              <p:cNvPr id="53" name="Group 52"/>
              <p:cNvGrpSpPr/>
              <p:nvPr/>
            </p:nvGrpSpPr>
            <p:grpSpPr>
              <a:xfrm>
                <a:off x="7330959" y="371297"/>
                <a:ext cx="1217201" cy="871064"/>
                <a:chOff x="399537" y="3257786"/>
                <a:chExt cx="1218679" cy="871064"/>
              </a:xfrm>
              <a:solidFill>
                <a:schemeClr val="accent6">
                  <a:lumMod val="20000"/>
                  <a:lumOff val="80000"/>
                </a:schemeClr>
              </a:solidFill>
            </p:grpSpPr>
            <p:sp>
              <p:nvSpPr>
                <p:cNvPr id="55" name="Rounded Rectangle 54"/>
                <p:cNvSpPr/>
                <p:nvPr/>
              </p:nvSpPr>
              <p:spPr>
                <a:xfrm>
                  <a:off x="475505" y="3257786"/>
                  <a:ext cx="999161" cy="871064"/>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9" name="TextBox 58"/>
                <p:cNvSpPr txBox="1"/>
                <p:nvPr/>
              </p:nvSpPr>
              <p:spPr>
                <a:xfrm>
                  <a:off x="399537" y="3260068"/>
                  <a:ext cx="1218679" cy="523220"/>
                </a:xfrm>
                <a:prstGeom prst="rect">
                  <a:avLst/>
                </a:prstGeom>
                <a:noFill/>
                <a:ln>
                  <a:noFill/>
                </a:ln>
              </p:spPr>
              <p:txBody>
                <a:bodyPr>
                  <a:spAutoFit/>
                </a:bodyPr>
                <a:lstStyle/>
                <a:p>
                  <a:pPr fontAlgn="auto">
                    <a:spcBef>
                      <a:spcPts val="0"/>
                    </a:spcBef>
                    <a:spcAft>
                      <a:spcPts val="0"/>
                    </a:spcAft>
                    <a:defRPr/>
                  </a:pPr>
                  <a:r>
                    <a:rPr lang="en-US" sz="1400" b="1" dirty="0">
                      <a:solidFill>
                        <a:schemeClr val="accent5">
                          <a:lumMod val="50000"/>
                        </a:schemeClr>
                      </a:solidFill>
                      <a:latin typeface="+mn-lt"/>
                      <a:ea typeface="+mn-ea"/>
                    </a:rPr>
                    <a:t>Revenue Management</a:t>
                  </a:r>
                </a:p>
              </p:txBody>
            </p:sp>
          </p:grpSp>
          <p:sp>
            <p:nvSpPr>
              <p:cNvPr id="78" name="Freeform 77"/>
              <p:cNvSpPr/>
              <p:nvPr/>
            </p:nvSpPr>
            <p:spPr>
              <a:xfrm>
                <a:off x="7476070" y="770602"/>
                <a:ext cx="915991" cy="471759"/>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99" name="Picture 2"/>
            <p:cNvPicPr>
              <a:picLocks noChangeAspect="1" noChangeArrowheads="1"/>
            </p:cNvPicPr>
            <p:nvPr/>
          </p:nvPicPr>
          <p:blipFill>
            <a:blip r:embed="rId17"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13345" y="349764"/>
              <a:ext cx="1678813" cy="774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9" name="Group 18"/>
          <p:cNvGrpSpPr>
            <a:grpSpLocks/>
          </p:cNvGrpSpPr>
          <p:nvPr/>
        </p:nvGrpSpPr>
        <p:grpSpPr bwMode="auto">
          <a:xfrm>
            <a:off x="1106488" y="3338513"/>
            <a:ext cx="1060450" cy="779462"/>
            <a:chOff x="1372933" y="3577076"/>
            <a:chExt cx="1060097" cy="780548"/>
          </a:xfrm>
        </p:grpSpPr>
        <p:grpSp>
          <p:nvGrpSpPr>
            <p:cNvPr id="17431" name="Group 15"/>
            <p:cNvGrpSpPr>
              <a:grpSpLocks/>
            </p:cNvGrpSpPr>
            <p:nvPr/>
          </p:nvGrpSpPr>
          <p:grpSpPr bwMode="auto">
            <a:xfrm>
              <a:off x="1372933" y="3577076"/>
              <a:ext cx="1060097" cy="780548"/>
              <a:chOff x="-626784" y="3352237"/>
              <a:chExt cx="1061384" cy="780548"/>
            </a:xfrm>
          </p:grpSpPr>
          <p:sp>
            <p:nvSpPr>
              <p:cNvPr id="52" name="Rounded Rectangle 51"/>
              <p:cNvSpPr/>
              <p:nvPr/>
            </p:nvSpPr>
            <p:spPr>
              <a:xfrm>
                <a:off x="-626784" y="3358596"/>
                <a:ext cx="999416" cy="774189"/>
              </a:xfrm>
              <a:prstGeom prst="roundRect">
                <a:avLst/>
              </a:prstGeom>
              <a:solidFill>
                <a:schemeClr val="accent1">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7434" name="Group 14"/>
              <p:cNvGrpSpPr>
                <a:grpSpLocks/>
              </p:cNvGrpSpPr>
              <p:nvPr/>
            </p:nvGrpSpPr>
            <p:grpSpPr bwMode="auto">
              <a:xfrm>
                <a:off x="-626784" y="3352237"/>
                <a:ext cx="1061384" cy="740758"/>
                <a:chOff x="-1875521" y="3352237"/>
                <a:chExt cx="1061384" cy="740758"/>
              </a:xfrm>
            </p:grpSpPr>
            <p:sp>
              <p:nvSpPr>
                <p:cNvPr id="48" name="TextBox 47"/>
                <p:cNvSpPr txBox="1"/>
                <p:nvPr/>
              </p:nvSpPr>
              <p:spPr>
                <a:xfrm>
                  <a:off x="-1875521" y="3352237"/>
                  <a:ext cx="1061384" cy="461017"/>
                </a:xfrm>
                <a:prstGeom prst="rect">
                  <a:avLst/>
                </a:prstGeom>
                <a:noFill/>
              </p:spPr>
              <p:txBody>
                <a:bodyPr>
                  <a:spAutoFit/>
                </a:bodyPr>
                <a:lstStyle/>
                <a:p>
                  <a:pPr algn="ctr" fontAlgn="auto">
                    <a:spcBef>
                      <a:spcPts val="0"/>
                    </a:spcBef>
                    <a:spcAft>
                      <a:spcPts val="0"/>
                    </a:spcAft>
                    <a:defRPr/>
                  </a:pPr>
                  <a:r>
                    <a:rPr lang="en-US" sz="1200" b="1" dirty="0">
                      <a:solidFill>
                        <a:schemeClr val="accent5">
                          <a:lumMod val="50000"/>
                        </a:schemeClr>
                      </a:solidFill>
                      <a:latin typeface="+mn-lt"/>
                      <a:ea typeface="+mn-ea"/>
                    </a:rPr>
                    <a:t>Allocation of Rights</a:t>
                  </a:r>
                </a:p>
              </p:txBody>
            </p:sp>
            <p:pic>
              <p:nvPicPr>
                <p:cNvPr id="17436" name="Picture 8" descr="http://www.clker.com/cliparts/x/0/8/O/0/x/handshake-hi.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flipH="1">
                  <a:off x="-1468953" y="3744220"/>
                  <a:ext cx="582911" cy="3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7432" name="Picture 19" descr="http://media.merchantcircle.com/30030535/document%20clipart_full.gi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451027" y="4024954"/>
              <a:ext cx="323091" cy="33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Group 19"/>
          <p:cNvGrpSpPr>
            <a:grpSpLocks/>
          </p:cNvGrpSpPr>
          <p:nvPr/>
        </p:nvGrpSpPr>
        <p:grpSpPr bwMode="auto">
          <a:xfrm>
            <a:off x="7124700" y="1820863"/>
            <a:ext cx="1035050" cy="882650"/>
            <a:chOff x="6837084" y="1843211"/>
            <a:chExt cx="1034023" cy="882732"/>
          </a:xfrm>
        </p:grpSpPr>
        <p:grpSp>
          <p:nvGrpSpPr>
            <p:cNvPr id="17425" name="Group 89"/>
            <p:cNvGrpSpPr>
              <a:grpSpLocks/>
            </p:cNvGrpSpPr>
            <p:nvPr/>
          </p:nvGrpSpPr>
          <p:grpSpPr bwMode="auto">
            <a:xfrm>
              <a:off x="6873158" y="1843211"/>
              <a:ext cx="997949" cy="882732"/>
              <a:chOff x="7236492" y="2696490"/>
              <a:chExt cx="997949" cy="882732"/>
            </a:xfrm>
          </p:grpSpPr>
          <p:grpSp>
            <p:nvGrpSpPr>
              <p:cNvPr id="92" name="Group 91"/>
              <p:cNvGrpSpPr/>
              <p:nvPr/>
            </p:nvGrpSpPr>
            <p:grpSpPr>
              <a:xfrm>
                <a:off x="7236492" y="2708158"/>
                <a:ext cx="997949" cy="871064"/>
                <a:chOff x="4527969" y="2602641"/>
                <a:chExt cx="997949" cy="871064"/>
              </a:xfrm>
              <a:solidFill>
                <a:schemeClr val="accent6">
                  <a:lumMod val="50000"/>
                </a:schemeClr>
              </a:solidFill>
            </p:grpSpPr>
            <p:pic>
              <p:nvPicPr>
                <p:cNvPr id="94" name="Picture 2"/>
                <p:cNvPicPr>
                  <a:picLocks noChangeAspect="1" noChangeArrowheads="1"/>
                </p:cNvPicPr>
                <p:nvPr/>
              </p:nvPicPr>
              <p:blipFill rotWithShape="1">
                <a:blip r:embed="rId15">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Rounded Rectangle 95"/>
                <p:cNvSpPr/>
                <p:nvPr/>
              </p:nvSpPr>
              <p:spPr>
                <a:xfrm>
                  <a:off x="4527969" y="2602641"/>
                  <a:ext cx="997949" cy="871064"/>
                </a:xfrm>
                <a:prstGeom prst="roundRect">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100" name="Picture 4"/>
              <p:cNvPicPr>
                <a:picLocks noChangeAspect="1" noChangeArrowheads="1"/>
              </p:cNvPicPr>
              <p:nvPr>
                <p:custDataLst>
                  <p:tags r:id="rId1"/>
                </p:custDataLst>
              </p:nvPr>
            </p:nvPicPr>
            <p:blipFill>
              <a:blip r:embed="rId10"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242158" y="2760186"/>
                <a:ext cx="430833" cy="28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101" name="Picture 5"/>
              <p:cNvPicPr>
                <a:picLocks noChangeAspect="1" noChangeArrowheads="1"/>
              </p:cNvPicPr>
              <p:nvPr/>
            </p:nvPicPr>
            <p:blipFill rotWithShape="1">
              <a:blip r:embed="rId20">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7937495" y="2696490"/>
                <a:ext cx="293191" cy="51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2"/>
              <p:cNvPicPr>
                <a:picLocks noChangeAspect="1" noChangeArrowheads="1"/>
              </p:cNvPicPr>
              <p:nvPr/>
            </p:nvPicPr>
            <p:blipFill rotWithShape="1">
              <a:blip r:embed="rId21">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672991" y="2722181"/>
                <a:ext cx="264504" cy="75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7" name="TextBox 76"/>
            <p:cNvSpPr txBox="1"/>
            <p:nvPr/>
          </p:nvSpPr>
          <p:spPr>
            <a:xfrm>
              <a:off x="6837084" y="2051192"/>
              <a:ext cx="883361" cy="646173"/>
            </a:xfrm>
            <a:prstGeom prst="rect">
              <a:avLst/>
            </a:prstGeom>
            <a:no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Social  Impact</a:t>
              </a:r>
            </a:p>
          </p:txBody>
        </p:sp>
      </p:grpSp>
      <p:sp>
        <p:nvSpPr>
          <p:cNvPr id="81" name="Title 1"/>
          <p:cNvSpPr txBox="1">
            <a:spLocks/>
          </p:cNvSpPr>
          <p:nvPr/>
        </p:nvSpPr>
        <p:spPr>
          <a:xfrm>
            <a:off x="1597025" y="4111625"/>
            <a:ext cx="6237288" cy="1171575"/>
          </a:xfrm>
          <a:prstGeom prst="rect">
            <a:avLst/>
          </a:prstGeom>
        </p:spPr>
        <p:txBody>
          <a:bodyPr/>
          <a:lst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a:lstStyle>
          <a:p>
            <a:pPr eaLnBrk="1" hangingPunct="1">
              <a:defRPr/>
            </a:pPr>
            <a:r>
              <a:rPr lang="en-US" sz="3200" b="1" dirty="0" smtClean="0">
                <a:solidFill>
                  <a:schemeClr val="bg2">
                    <a:lumMod val="25000"/>
                  </a:schemeClr>
                </a:solidFill>
                <a:latin typeface="+mn-lt"/>
                <a:cs typeface="Times New Roman" pitchFamily="18" charset="0"/>
              </a:rPr>
              <a:t> What policies get us from </a:t>
            </a:r>
          </a:p>
          <a:p>
            <a:pPr eaLnBrk="1" hangingPunct="1">
              <a:defRPr/>
            </a:pPr>
            <a:r>
              <a:rPr lang="en-US" sz="3200" b="1" dirty="0" smtClean="0">
                <a:solidFill>
                  <a:schemeClr val="bg2">
                    <a:lumMod val="25000"/>
                  </a:schemeClr>
                </a:solidFill>
                <a:latin typeface="+mn-lt"/>
                <a:cs typeface="Times New Roman" pitchFamily="18" charset="0"/>
              </a:rPr>
              <a:t>resources to development?</a:t>
            </a:r>
            <a:endParaRPr lang="en-US" sz="2400" b="1" dirty="0" smtClean="0">
              <a:solidFill>
                <a:schemeClr val="bg2">
                  <a:lumMod val="25000"/>
                </a:schemeClr>
              </a:solidFill>
              <a:latin typeface="+mn-lt"/>
              <a:cs typeface="Times New Roman" pitchFamily="18" charset="0"/>
            </a:endParaRPr>
          </a:p>
        </p:txBody>
      </p:sp>
      <p:sp>
        <p:nvSpPr>
          <p:cNvPr id="67" name="Title 1"/>
          <p:cNvSpPr txBox="1">
            <a:spLocks/>
          </p:cNvSpPr>
          <p:nvPr/>
        </p:nvSpPr>
        <p:spPr>
          <a:xfrm>
            <a:off x="0" y="228600"/>
            <a:ext cx="4343400" cy="762000"/>
          </a:xfrm>
          <a:prstGeom prst="rect">
            <a:avLst/>
          </a:prstGeom>
        </p:spPr>
        <p:txBody>
          <a:bodyPr/>
          <a:lst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a:lstStyle>
          <a:p>
            <a:pPr eaLnBrk="1" hangingPunct="1">
              <a:defRPr/>
            </a:pPr>
            <a:r>
              <a:rPr lang="en-US" sz="3200" b="1" dirty="0" smtClean="0">
                <a:solidFill>
                  <a:schemeClr val="bg2">
                    <a:lumMod val="25000"/>
                  </a:schemeClr>
                </a:solidFill>
                <a:latin typeface="+mn-lt"/>
                <a:cs typeface="Times New Roman" pitchFamily="18" charset="0"/>
              </a:rPr>
              <a:t> </a:t>
            </a:r>
            <a:r>
              <a:rPr lang="en-US" sz="3200" b="1" dirty="0" smtClean="0">
                <a:solidFill>
                  <a:schemeClr val="accent1">
                    <a:lumMod val="75000"/>
                  </a:schemeClr>
                </a:solidFill>
                <a:latin typeface="+mn-lt"/>
                <a:cs typeface="Times New Roman" pitchFamily="18" charset="0"/>
              </a:rPr>
              <a:t>How is value captured?</a:t>
            </a:r>
            <a:endParaRPr lang="en-US" sz="2400" b="1" dirty="0" smtClean="0">
              <a:solidFill>
                <a:schemeClr val="accent1">
                  <a:lumMod val="75000"/>
                </a:schemeClr>
              </a:solidFill>
              <a:latin typeface="+mn-lt"/>
              <a:cs typeface="Times New Roman" pitchFamily="18" charset="0"/>
            </a:endParaRPr>
          </a:p>
        </p:txBody>
      </p:sp>
      <p:sp>
        <p:nvSpPr>
          <p:cNvPr id="68" name="Title 1"/>
          <p:cNvSpPr txBox="1">
            <a:spLocks/>
          </p:cNvSpPr>
          <p:nvPr/>
        </p:nvSpPr>
        <p:spPr>
          <a:xfrm>
            <a:off x="4495800" y="228600"/>
            <a:ext cx="4343400" cy="849313"/>
          </a:xfrm>
          <a:prstGeom prst="rect">
            <a:avLst/>
          </a:prstGeom>
        </p:spPr>
        <p:txBody>
          <a:bodyPr/>
          <a:lstStyle>
            <a:lvl1pPr algn="ctr" defTabSz="819150" rtl="0" eaLnBrk="0" fontAlgn="base" hangingPunct="0">
              <a:spcBef>
                <a:spcPct val="0"/>
              </a:spcBef>
              <a:spcAft>
                <a:spcPct val="0"/>
              </a:spcAft>
              <a:defRPr sz="3900" kern="1200">
                <a:solidFill>
                  <a:schemeClr val="tx1"/>
                </a:solidFill>
                <a:latin typeface="+mj-lt"/>
                <a:ea typeface="ＭＳ Ｐゴシック" charset="-128"/>
                <a:cs typeface="+mj-cs"/>
              </a:defRPr>
            </a:lvl1pPr>
            <a:lvl2pPr algn="ctr" defTabSz="819150" rtl="0" eaLnBrk="0" fontAlgn="base" hangingPunct="0">
              <a:spcBef>
                <a:spcPct val="0"/>
              </a:spcBef>
              <a:spcAft>
                <a:spcPct val="0"/>
              </a:spcAft>
              <a:defRPr sz="3900">
                <a:solidFill>
                  <a:schemeClr val="tx1"/>
                </a:solidFill>
                <a:latin typeface="Calibri" charset="0"/>
                <a:ea typeface="ＭＳ Ｐゴシック" charset="-128"/>
              </a:defRPr>
            </a:lvl2pPr>
            <a:lvl3pPr algn="ctr" defTabSz="819150" rtl="0" eaLnBrk="0" fontAlgn="base" hangingPunct="0">
              <a:spcBef>
                <a:spcPct val="0"/>
              </a:spcBef>
              <a:spcAft>
                <a:spcPct val="0"/>
              </a:spcAft>
              <a:defRPr sz="3900">
                <a:solidFill>
                  <a:schemeClr val="tx1"/>
                </a:solidFill>
                <a:latin typeface="Calibri" charset="0"/>
                <a:ea typeface="ＭＳ Ｐゴシック" charset="-128"/>
              </a:defRPr>
            </a:lvl3pPr>
            <a:lvl4pPr algn="ctr" defTabSz="819150" rtl="0" eaLnBrk="0" fontAlgn="base" hangingPunct="0">
              <a:spcBef>
                <a:spcPct val="0"/>
              </a:spcBef>
              <a:spcAft>
                <a:spcPct val="0"/>
              </a:spcAft>
              <a:defRPr sz="3900">
                <a:solidFill>
                  <a:schemeClr val="tx1"/>
                </a:solidFill>
                <a:latin typeface="Calibri" charset="0"/>
                <a:ea typeface="ＭＳ Ｐゴシック" charset="-128"/>
              </a:defRPr>
            </a:lvl4pPr>
            <a:lvl5pPr algn="ctr" defTabSz="819150" rtl="0" eaLnBrk="0" fontAlgn="base" hangingPunct="0">
              <a:spcBef>
                <a:spcPct val="0"/>
              </a:spcBef>
              <a:spcAft>
                <a:spcPct val="0"/>
              </a:spcAft>
              <a:defRPr sz="3900">
                <a:solidFill>
                  <a:schemeClr val="tx1"/>
                </a:solidFill>
                <a:latin typeface="Calibri" charset="0"/>
                <a:ea typeface="ＭＳ Ｐゴシック" charset="-128"/>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a:lstStyle>
          <a:p>
            <a:pPr eaLnBrk="1" hangingPunct="1">
              <a:defRPr/>
            </a:pPr>
            <a:r>
              <a:rPr lang="en-US" sz="3200" b="1" dirty="0" smtClean="0">
                <a:solidFill>
                  <a:schemeClr val="bg2">
                    <a:lumMod val="25000"/>
                  </a:schemeClr>
                </a:solidFill>
                <a:latin typeface="+mn-lt"/>
                <a:cs typeface="Times New Roman" pitchFamily="18" charset="0"/>
              </a:rPr>
              <a:t> </a:t>
            </a:r>
            <a:r>
              <a:rPr lang="en-US" sz="3200" b="1" dirty="0" smtClean="0">
                <a:solidFill>
                  <a:schemeClr val="accent6"/>
                </a:solidFill>
                <a:latin typeface="+mn-lt"/>
                <a:cs typeface="Times New Roman" pitchFamily="18" charset="0"/>
              </a:rPr>
              <a:t>Where do benefits go?</a:t>
            </a:r>
            <a:endParaRPr lang="en-US" sz="2400" b="1" dirty="0" smtClean="0">
              <a:solidFill>
                <a:schemeClr val="accent6"/>
              </a:solidFill>
              <a:latin typeface="+mn-lt"/>
              <a:cs typeface="Times New Roman" pitchFamily="18" charset="0"/>
            </a:endParaRPr>
          </a:p>
        </p:txBody>
      </p:sp>
    </p:spTree>
    <p:extLst>
      <p:ext uri="{BB962C8B-B14F-4D97-AF65-F5344CB8AC3E}">
        <p14:creationId xmlns:p14="http://schemas.microsoft.com/office/powerpoint/2010/main" val="39197960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par>
                          <p:cTn id="8" fill="hold" nodeType="afterGroup">
                            <p:stCondLst>
                              <p:cond delay="125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25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fade">
                                      <p:cBhvr>
                                        <p:cTn id="26" dur="500"/>
                                        <p:tgtEl>
                                          <p:spTgt spid="10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80"/>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67"/>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914400" y="533400"/>
            <a:ext cx="6400800" cy="4419600"/>
          </a:xfrm>
        </p:spPr>
        <p:txBody>
          <a:bodyPr/>
          <a:lstStyle/>
          <a:p>
            <a:pPr algn="l"/>
            <a:r>
              <a:rPr lang="en-US" b="1" dirty="0" smtClean="0">
                <a:solidFill>
                  <a:schemeClr val="tx1"/>
                </a:solidFill>
              </a:rPr>
              <a:t>Implementing the new Standard –</a:t>
            </a:r>
          </a:p>
          <a:p>
            <a:pPr algn="l"/>
            <a:r>
              <a:rPr lang="en-US" b="1" dirty="0" smtClean="0">
                <a:solidFill>
                  <a:schemeClr val="tx1"/>
                </a:solidFill>
              </a:rPr>
              <a:t>How is it going so far?</a:t>
            </a:r>
          </a:p>
          <a:p>
            <a:pPr algn="l"/>
            <a:endParaRPr lang="en-US" b="1" dirty="0">
              <a:solidFill>
                <a:schemeClr val="tx1"/>
              </a:solidFill>
            </a:endParaRPr>
          </a:p>
          <a:p>
            <a:pPr algn="l"/>
            <a:r>
              <a:rPr lang="en-US" b="1" dirty="0" smtClean="0">
                <a:solidFill>
                  <a:srgbClr val="00B050"/>
                </a:solidFill>
              </a:rPr>
              <a:t>Victories – </a:t>
            </a:r>
            <a:endParaRPr lang="en-US" dirty="0" smtClean="0">
              <a:solidFill>
                <a:schemeClr val="tx1"/>
              </a:solidFill>
            </a:endParaRPr>
          </a:p>
          <a:p>
            <a:pPr algn="l"/>
            <a:r>
              <a:rPr lang="en-US" dirty="0">
                <a:solidFill>
                  <a:schemeClr val="tx1"/>
                </a:solidFill>
              </a:rPr>
              <a:t>	</a:t>
            </a:r>
            <a:r>
              <a:rPr lang="en-US" dirty="0" smtClean="0">
                <a:solidFill>
                  <a:schemeClr val="tx1"/>
                </a:solidFill>
              </a:rPr>
              <a:t>Advocacy wins? </a:t>
            </a:r>
          </a:p>
          <a:p>
            <a:pPr algn="l"/>
            <a:r>
              <a:rPr lang="en-US" dirty="0">
                <a:solidFill>
                  <a:schemeClr val="tx1"/>
                </a:solidFill>
              </a:rPr>
              <a:t>	</a:t>
            </a:r>
            <a:r>
              <a:rPr lang="en-US" dirty="0" smtClean="0">
                <a:solidFill>
                  <a:schemeClr val="tx1"/>
                </a:solidFill>
              </a:rPr>
              <a:t>Big new areas of reporting?</a:t>
            </a:r>
            <a:endParaRPr lang="en-US" dirty="0" smtClean="0">
              <a:solidFill>
                <a:schemeClr val="tx1"/>
              </a:solidFill>
            </a:endParaRPr>
          </a:p>
          <a:p>
            <a:pPr algn="l"/>
            <a:r>
              <a:rPr lang="en-US" b="1" dirty="0" smtClean="0">
                <a:solidFill>
                  <a:srgbClr val="00B050"/>
                </a:solidFill>
              </a:rPr>
              <a:t>Challenges and obstacles</a:t>
            </a:r>
            <a:r>
              <a:rPr lang="en-US" dirty="0" smtClean="0">
                <a:solidFill>
                  <a:schemeClr val="tx1"/>
                </a:solidFill>
              </a:rPr>
              <a:t>– </a:t>
            </a:r>
          </a:p>
          <a:p>
            <a:pPr algn="l"/>
            <a:r>
              <a:rPr lang="en-US" dirty="0">
                <a:solidFill>
                  <a:schemeClr val="tx1"/>
                </a:solidFill>
              </a:rPr>
              <a:t>	</a:t>
            </a:r>
            <a:r>
              <a:rPr lang="en-US" dirty="0" smtClean="0">
                <a:solidFill>
                  <a:schemeClr val="tx1"/>
                </a:solidFill>
              </a:rPr>
              <a:t>Resistance from reporting entities?</a:t>
            </a:r>
          </a:p>
          <a:p>
            <a:pPr algn="l"/>
            <a:r>
              <a:rPr lang="en-US" dirty="0">
                <a:solidFill>
                  <a:schemeClr val="tx1"/>
                </a:solidFill>
              </a:rPr>
              <a:t>	</a:t>
            </a:r>
            <a:r>
              <a:rPr lang="en-US" dirty="0" smtClean="0">
                <a:solidFill>
                  <a:schemeClr val="tx1"/>
                </a:solidFill>
              </a:rPr>
              <a:t>Confusion over new Standard?</a:t>
            </a:r>
          </a:p>
          <a:p>
            <a:pPr algn="l"/>
            <a:r>
              <a:rPr lang="en-US" dirty="0">
                <a:solidFill>
                  <a:schemeClr val="tx1"/>
                </a:solidFill>
              </a:rPr>
              <a:t>	</a:t>
            </a:r>
            <a:r>
              <a:rPr lang="en-US" dirty="0" smtClean="0">
                <a:solidFill>
                  <a:schemeClr val="tx1"/>
                </a:solidFill>
              </a:rPr>
              <a:t>Delays?</a:t>
            </a:r>
          </a:p>
        </p:txBody>
      </p:sp>
    </p:spTree>
    <p:extLst>
      <p:ext uri="{BB962C8B-B14F-4D97-AF65-F5344CB8AC3E}">
        <p14:creationId xmlns:p14="http://schemas.microsoft.com/office/powerpoint/2010/main" val="1795620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711084" y="533400"/>
            <a:ext cx="7213716" cy="4419600"/>
          </a:xfrm>
        </p:spPr>
        <p:txBody>
          <a:bodyPr/>
          <a:lstStyle/>
          <a:p>
            <a:pPr algn="l"/>
            <a:r>
              <a:rPr lang="en-US" b="1" dirty="0" smtClean="0">
                <a:solidFill>
                  <a:schemeClr val="tx1"/>
                </a:solidFill>
              </a:rPr>
              <a:t>Gap Assessments – Why?</a:t>
            </a:r>
            <a:endParaRPr lang="en-US" b="1" dirty="0">
              <a:solidFill>
                <a:schemeClr val="tx1"/>
              </a:solidFill>
            </a:endParaRPr>
          </a:p>
          <a:p>
            <a:pPr marL="457200" indent="-457200" algn="l">
              <a:buFont typeface="Arial" panose="020B0604020202020204" pitchFamily="34" charset="0"/>
              <a:buChar char="•"/>
            </a:pPr>
            <a:r>
              <a:rPr lang="en-US" dirty="0" smtClean="0">
                <a:solidFill>
                  <a:schemeClr val="tx1"/>
                </a:solidFill>
              </a:rPr>
              <a:t>Help prepare civil society’s advocacy agenda</a:t>
            </a:r>
          </a:p>
          <a:p>
            <a:pPr marL="457200" indent="-457200" algn="l">
              <a:buFont typeface="Arial" panose="020B0604020202020204" pitchFamily="34" charset="0"/>
              <a:buChar char="•"/>
            </a:pPr>
            <a:r>
              <a:rPr lang="en-US" dirty="0" smtClean="0">
                <a:solidFill>
                  <a:schemeClr val="tx1"/>
                </a:solidFill>
              </a:rPr>
              <a:t>Preparation for MSG meeting</a:t>
            </a:r>
          </a:p>
          <a:p>
            <a:pPr marL="457200" indent="-457200" algn="l">
              <a:buFont typeface="Arial" panose="020B0604020202020204" pitchFamily="34" charset="0"/>
              <a:buChar char="•"/>
            </a:pPr>
            <a:r>
              <a:rPr lang="en-US" dirty="0" smtClean="0">
                <a:solidFill>
                  <a:schemeClr val="tx1"/>
                </a:solidFill>
              </a:rPr>
              <a:t>Inform other stakeholders</a:t>
            </a:r>
          </a:p>
          <a:p>
            <a:pPr marL="457200" indent="-457200" algn="l">
              <a:buFont typeface="Arial" panose="020B0604020202020204" pitchFamily="34" charset="0"/>
              <a:buChar char="•"/>
            </a:pPr>
            <a:r>
              <a:rPr lang="en-US" dirty="0" smtClean="0">
                <a:solidFill>
                  <a:schemeClr val="tx1"/>
                </a:solidFill>
              </a:rPr>
              <a:t>Ensure nothing gets missed</a:t>
            </a:r>
          </a:p>
          <a:p>
            <a:pPr marL="457200" indent="-457200" algn="l">
              <a:buFont typeface="Arial" panose="020B0604020202020204" pitchFamily="34" charset="0"/>
              <a:buChar char="•"/>
            </a:pPr>
            <a:r>
              <a:rPr lang="en-US" dirty="0" smtClean="0">
                <a:solidFill>
                  <a:schemeClr val="tx1"/>
                </a:solidFill>
              </a:rPr>
              <a:t>Use to evaluate </a:t>
            </a:r>
            <a:r>
              <a:rPr lang="en-US" dirty="0" err="1" smtClean="0">
                <a:solidFill>
                  <a:schemeClr val="tx1"/>
                </a:solidFill>
              </a:rPr>
              <a:t>workplans</a:t>
            </a:r>
            <a:r>
              <a:rPr lang="en-US" dirty="0" smtClean="0">
                <a:solidFill>
                  <a:schemeClr val="tx1"/>
                </a:solidFill>
              </a:rPr>
              <a:t>, reporting templates and draft reports</a:t>
            </a:r>
          </a:p>
          <a:p>
            <a:pPr indent="457200" algn="l">
              <a:spcBef>
                <a:spcPts val="0"/>
              </a:spcBef>
              <a:spcAft>
                <a:spcPts val="0"/>
              </a:spcAft>
            </a:pPr>
            <a:endParaRPr lang="en-US" sz="2900" dirty="0">
              <a:solidFill>
                <a:schemeClr val="tx1"/>
              </a:solidFill>
            </a:endParaRPr>
          </a:p>
        </p:txBody>
      </p:sp>
    </p:spTree>
    <p:extLst>
      <p:ext uri="{BB962C8B-B14F-4D97-AF65-F5344CB8AC3E}">
        <p14:creationId xmlns:p14="http://schemas.microsoft.com/office/powerpoint/2010/main" val="18545246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43532341"/>
              </p:ext>
            </p:extLst>
          </p:nvPr>
        </p:nvGraphicFramePr>
        <p:xfrm>
          <a:off x="-50800" y="962025"/>
          <a:ext cx="9134475" cy="6777037"/>
        </p:xfrm>
        <a:graphic>
          <a:graphicData uri="http://schemas.openxmlformats.org/drawingml/2006/table">
            <a:tbl>
              <a:tblPr/>
              <a:tblGrid>
                <a:gridCol w="1460500"/>
                <a:gridCol w="1295400"/>
                <a:gridCol w="1295400"/>
                <a:gridCol w="1295400"/>
                <a:gridCol w="1211263"/>
                <a:gridCol w="1327150"/>
                <a:gridCol w="1249362"/>
              </a:tblGrid>
              <a:tr h="1311280">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Register of licenses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(§3.9)</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973A5"/>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Exploration activities (§3.3)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Calibri" pitchFamily="34" charset="0"/>
                          <a:ea typeface="MS PGothic" pitchFamily="34" charset="-128"/>
                        </a:rPr>
                        <a:t>Legal framework &amp; fiscal regime (§3.2 )</a:t>
                      </a:r>
                    </a:p>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FFFFF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SOE level of beneficial ownership (§3.6(c))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Direct payments/receipts (§4.2(d))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46C0A"/>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Employment §3.4(d)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84807"/>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500" b="0" i="0" u="none" strike="noStrike" cap="none" normalizeH="0" baseline="0" dirty="0" smtClean="0">
                          <a:ln>
                            <a:noFill/>
                          </a:ln>
                          <a:solidFill>
                            <a:schemeClr val="tx2"/>
                          </a:solidFill>
                          <a:effectLst/>
                          <a:latin typeface="Calibri" pitchFamily="34" charset="0"/>
                          <a:ea typeface="MS PGothic" pitchFamily="34" charset="-128"/>
                        </a:rPr>
                        <a:t>Revenues recorded &amp; </a:t>
                      </a:r>
                      <a:r>
                        <a:rPr kumimoji="0" lang="en-US" altLang="en-US" sz="1500" b="0" i="1" u="none" strike="noStrike" cap="none" normalizeH="0" baseline="0" dirty="0" smtClean="0">
                          <a:ln>
                            <a:noFill/>
                          </a:ln>
                          <a:solidFill>
                            <a:schemeClr val="tx2"/>
                          </a:solidFill>
                          <a:effectLst/>
                          <a:latin typeface="Calibri" pitchFamily="34" charset="0"/>
                          <a:ea typeface="MS PGothic" pitchFamily="34" charset="-128"/>
                        </a:rPr>
                        <a:t>not</a:t>
                      </a:r>
                      <a:r>
                        <a:rPr kumimoji="0" lang="en-US" altLang="en-US" sz="1500" b="0" i="0" u="none" strike="noStrike" cap="none" normalizeH="0" baseline="0" dirty="0" smtClean="0">
                          <a:ln>
                            <a:noFill/>
                          </a:ln>
                          <a:solidFill>
                            <a:schemeClr val="tx2"/>
                          </a:solidFill>
                          <a:effectLst/>
                          <a:latin typeface="Calibri" pitchFamily="34" charset="0"/>
                          <a:ea typeface="MS PGothic" pitchFamily="34" charset="-128"/>
                        </a:rPr>
                        <a:t> recorded in budget  (§3.7)</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FB103"/>
                    </a:solidFill>
                  </a:tcPr>
                </a:tc>
              </a:tr>
              <a:tr h="1554472">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License award/</a:t>
                      </a:r>
                    </a:p>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transfer process &amp; any deviations </a:t>
                      </a:r>
                    </a:p>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(§3.10)</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973A5"/>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Production volumes &amp; values (§3.5(a) &amp; §3.4(e))</a:t>
                      </a:r>
                    </a:p>
                    <a:p>
                      <a:pPr marL="0" marR="0" lvl="0" indent="0" algn="l"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Economic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contribution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(§3.4(a)-(c))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__________</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Taxes &amp; Primary</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Government transfers by SOEs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(§4.2(c))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Mandated national/subnational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transfers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(§4.2(e))</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6C0A"/>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Social payments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(§4.1(e))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84807"/>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Earmarked revenues &amp; budget/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audit processes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(§3.8)</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divot">
                      <a:fgClr>
                        <a:srgbClr val="EFB103"/>
                      </a:fgClr>
                      <a:bgClr>
                        <a:srgbClr val="FAC090"/>
                      </a:bgClr>
                    </a:pattFill>
                  </a:tcPr>
                </a:tc>
              </a:tr>
              <a:tr h="1798314">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Beneficial ownership (§3.11)</a:t>
                      </a:r>
                    </a:p>
                  </a:txBody>
                  <a:tcPr marT="45713" marB="4571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pct5">
                      <a:fgClr>
                        <a:srgbClr val="2973A5"/>
                      </a:fgClr>
                      <a:bgClr>
                        <a:srgbClr val="C6D9F1"/>
                      </a:bgClr>
                    </a:patt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Export volumes &amp; values (§3.5(b))</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(§4.2(a))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___________</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In-kind 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SOE quasi-fiscal expenditures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(§3.6(b))</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l"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r h="1066804">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Contract/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license disclosure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(§3.12)</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pct5">
                      <a:fgClr>
                        <a:srgbClr val="2973A5"/>
                      </a:fgClr>
                      <a:bgClr>
                        <a:srgbClr val="C6D9F1"/>
                      </a:bgClr>
                    </a:patt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Infra./ barter provisions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r h="1046167">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Transport 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(§4.1(f)</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bl>
          </a:graphicData>
        </a:graphic>
      </p:graphicFrame>
      <p:grpSp>
        <p:nvGrpSpPr>
          <p:cNvPr id="21556" name="Group 7"/>
          <p:cNvGrpSpPr>
            <a:grpSpLocks/>
          </p:cNvGrpSpPr>
          <p:nvPr/>
        </p:nvGrpSpPr>
        <p:grpSpPr bwMode="auto">
          <a:xfrm>
            <a:off x="42863" y="84138"/>
            <a:ext cx="1219200" cy="855662"/>
            <a:chOff x="-757353" y="3319948"/>
            <a:chExt cx="1120476" cy="812838"/>
          </a:xfrm>
        </p:grpSpPr>
        <p:sp>
          <p:nvSpPr>
            <p:cNvPr id="10" name="Rounded Rectangle 9"/>
            <p:cNvSpPr/>
            <p:nvPr/>
          </p:nvSpPr>
          <p:spPr>
            <a:xfrm>
              <a:off x="-757353" y="3319948"/>
              <a:ext cx="1120476" cy="812838"/>
            </a:xfrm>
            <a:prstGeom prst="roundRect">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1589" name="Group 10"/>
            <p:cNvGrpSpPr>
              <a:grpSpLocks/>
            </p:cNvGrpSpPr>
            <p:nvPr/>
          </p:nvGrpSpPr>
          <p:grpSpPr bwMode="auto">
            <a:xfrm>
              <a:off x="-682888" y="3319948"/>
              <a:ext cx="1003790" cy="793885"/>
              <a:chOff x="-1931625" y="3319948"/>
              <a:chExt cx="1003790" cy="793885"/>
            </a:xfrm>
          </p:grpSpPr>
          <p:sp>
            <p:nvSpPr>
              <p:cNvPr id="12" name="TextBox 11"/>
              <p:cNvSpPr txBox="1"/>
              <p:nvPr/>
            </p:nvSpPr>
            <p:spPr>
              <a:xfrm>
                <a:off x="-1931684" y="3319948"/>
                <a:ext cx="1003760" cy="438842"/>
              </a:xfrm>
              <a:prstGeom prst="rect">
                <a:avLst/>
              </a:prstGeom>
              <a:noFill/>
            </p:spPr>
            <p:txBody>
              <a:bodyPr>
                <a:spAutoFit/>
              </a:bodyPr>
              <a:lstStyle/>
              <a:p>
                <a:pPr algn="ctr" fontAlgn="auto">
                  <a:spcBef>
                    <a:spcPts val="0"/>
                  </a:spcBef>
                  <a:spcAft>
                    <a:spcPts val="0"/>
                  </a:spcAft>
                  <a:defRPr/>
                </a:pPr>
                <a:r>
                  <a:rPr lang="en-US" sz="1200" b="1" dirty="0">
                    <a:solidFill>
                      <a:schemeClr val="accent5">
                        <a:lumMod val="50000"/>
                      </a:schemeClr>
                    </a:solidFill>
                    <a:latin typeface="+mn-lt"/>
                    <a:ea typeface="+mn-ea"/>
                  </a:rPr>
                  <a:t>Allocation of Rights </a:t>
                </a:r>
              </a:p>
            </p:txBody>
          </p:sp>
          <p:pic>
            <p:nvPicPr>
              <p:cNvPr id="21591" name="Picture 8" descr="http://www.clker.com/cliparts/x/0/8/O/0/x/handshake-hi.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1612594" y="3765058"/>
                <a:ext cx="582911" cy="3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557" name="Group 14"/>
          <p:cNvGrpSpPr>
            <a:grpSpLocks/>
          </p:cNvGrpSpPr>
          <p:nvPr/>
        </p:nvGrpSpPr>
        <p:grpSpPr bwMode="auto">
          <a:xfrm>
            <a:off x="1409700" y="69850"/>
            <a:ext cx="1139825" cy="855663"/>
            <a:chOff x="1853269" y="3145679"/>
            <a:chExt cx="1140496" cy="856321"/>
          </a:xfrm>
        </p:grpSpPr>
        <p:pic>
          <p:nvPicPr>
            <p:cNvPr id="16" name="Picture 14" descr="http://vector.me/files/images/1/6/165709/coal_mine_clip_art.jpg"/>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3269" y="3195918"/>
              <a:ext cx="999161" cy="773925"/>
            </a:xfrm>
            <a:prstGeom prst="rect">
              <a:avLst/>
            </a:prstGeom>
            <a:noFill/>
            <a:extLst>
              <a:ext uri="{909E8E84-426E-40DD-AFC4-6F175D3DCCD1}">
                <a14:hiddenFill xmlns:a14="http://schemas.microsoft.com/office/drawing/2010/main">
                  <a:solidFill>
                    <a:srgbClr val="FFFFFF"/>
                  </a:solidFill>
                </a14:hiddenFill>
              </a:ext>
            </a:extLst>
          </p:spPr>
        </p:pic>
        <p:grpSp>
          <p:nvGrpSpPr>
            <p:cNvPr id="21585" name="Group 16"/>
            <p:cNvGrpSpPr>
              <a:grpSpLocks/>
            </p:cNvGrpSpPr>
            <p:nvPr/>
          </p:nvGrpSpPr>
          <p:grpSpPr bwMode="auto">
            <a:xfrm>
              <a:off x="1853269" y="3145679"/>
              <a:ext cx="1140496" cy="856321"/>
              <a:chOff x="1853269" y="3145679"/>
              <a:chExt cx="1140496" cy="856321"/>
            </a:xfrm>
          </p:grpSpPr>
          <p:sp>
            <p:nvSpPr>
              <p:cNvPr id="20" name="Rounded Rectangle 19"/>
              <p:cNvSpPr/>
              <p:nvPr/>
            </p:nvSpPr>
            <p:spPr>
              <a:xfrm>
                <a:off x="1853269" y="3145679"/>
                <a:ext cx="1140496" cy="856321"/>
              </a:xfrm>
              <a:prstGeom prst="roundRect">
                <a:avLst/>
              </a:prstGeom>
              <a:solidFill>
                <a:srgbClr val="00F0C8">
                  <a:alpha val="42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TextBox 20"/>
              <p:cNvSpPr txBox="1"/>
              <p:nvPr/>
            </p:nvSpPr>
            <p:spPr>
              <a:xfrm>
                <a:off x="1959695" y="3269599"/>
                <a:ext cx="1034070" cy="522690"/>
              </a:xfrm>
              <a:prstGeom prst="rect">
                <a:avLst/>
              </a:prstGeom>
              <a:noFill/>
            </p:spPr>
            <p:txBody>
              <a:bodyPr>
                <a:spAutoFit/>
              </a:bodyPr>
              <a:lstStyle/>
              <a:p>
                <a:pPr algn="ctr" fontAlgn="auto">
                  <a:spcBef>
                    <a:spcPts val="0"/>
                  </a:spcBef>
                  <a:spcAft>
                    <a:spcPts val="0"/>
                  </a:spcAft>
                  <a:defRPr/>
                </a:pPr>
                <a:r>
                  <a:rPr lang="en-US" sz="1400" b="1" dirty="0">
                    <a:solidFill>
                      <a:schemeClr val="accent5">
                        <a:lumMod val="50000"/>
                      </a:schemeClr>
                    </a:solidFill>
                    <a:latin typeface="+mn-lt"/>
                    <a:ea typeface="+mn-ea"/>
                  </a:rPr>
                  <a:t>Production Data</a:t>
                </a:r>
              </a:p>
            </p:txBody>
          </p:sp>
        </p:grpSp>
      </p:grpSp>
      <p:grpSp>
        <p:nvGrpSpPr>
          <p:cNvPr id="21558" name="Group 4"/>
          <p:cNvGrpSpPr>
            <a:grpSpLocks/>
          </p:cNvGrpSpPr>
          <p:nvPr/>
        </p:nvGrpSpPr>
        <p:grpSpPr bwMode="auto">
          <a:xfrm>
            <a:off x="2628900" y="69850"/>
            <a:ext cx="1270000" cy="868363"/>
            <a:chOff x="2593613" y="995079"/>
            <a:chExt cx="1269462" cy="868136"/>
          </a:xfrm>
        </p:grpSpPr>
        <p:sp>
          <p:nvSpPr>
            <p:cNvPr id="22" name="Rounded Rectangle 21"/>
            <p:cNvSpPr/>
            <p:nvPr/>
          </p:nvSpPr>
          <p:spPr>
            <a:xfrm>
              <a:off x="2622176" y="995079"/>
              <a:ext cx="1240899" cy="868136"/>
            </a:xfrm>
            <a:prstGeom prst="roundRect">
              <a:avLst/>
            </a:prstGeom>
            <a:solidFill>
              <a:srgbClr val="0070C0"/>
            </a:solidFill>
            <a:ln>
              <a:solidFill>
                <a:srgbClr val="11DF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3" name="Picture 22"/>
            <p:cNvPicPr>
              <a:picLocks noChangeAspect="1" noChangeArrowheads="1"/>
            </p:cNvPicPr>
            <p:nvPr>
              <p:custDataLst>
                <p:tags r:id="rId3"/>
              </p:custDataLst>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33346" y="1434279"/>
              <a:ext cx="429729" cy="32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sp>
          <p:nvSpPr>
            <p:cNvPr id="24" name="TextBox 23"/>
            <p:cNvSpPr txBox="1"/>
            <p:nvPr/>
          </p:nvSpPr>
          <p:spPr>
            <a:xfrm>
              <a:off x="2593613" y="1229968"/>
              <a:ext cx="1055241" cy="523738"/>
            </a:xfrm>
            <a:prstGeom prst="rect">
              <a:avLst/>
            </a:prstGeom>
            <a:noFill/>
          </p:spPr>
          <p:txBody>
            <a:bodyPr>
              <a:spAutoFit/>
            </a:bodyPr>
            <a:lstStyle/>
            <a:p>
              <a:pPr fontAlgn="auto">
                <a:spcBef>
                  <a:spcPts val="0"/>
                </a:spcBef>
                <a:spcAft>
                  <a:spcPts val="0"/>
                </a:spcAft>
                <a:defRPr/>
              </a:pPr>
              <a:r>
                <a:rPr lang="en-US" sz="1400" b="1" dirty="0">
                  <a:solidFill>
                    <a:schemeClr val="accent5">
                      <a:lumMod val="40000"/>
                      <a:lumOff val="60000"/>
                    </a:schemeClr>
                  </a:solidFill>
                  <a:latin typeface="+mn-lt"/>
                  <a:ea typeface="+mn-ea"/>
                </a:rPr>
                <a:t>Revenue Collection</a:t>
              </a:r>
            </a:p>
          </p:txBody>
        </p:sp>
        <p:pic>
          <p:nvPicPr>
            <p:cNvPr id="25" name="Picture 8" descr="http://sr.photos3.fotosearch.com/bthumb/CSP/CSP558/k5584953.jpg"/>
            <p:cNvPicPr>
              <a:picLocks noChangeAspect="1" noChangeArrowheads="1"/>
            </p:cNvPicPr>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00686" y="1015210"/>
              <a:ext cx="265319" cy="3725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559" name="Group 25"/>
          <p:cNvGrpSpPr>
            <a:grpSpLocks/>
          </p:cNvGrpSpPr>
          <p:nvPr/>
        </p:nvGrpSpPr>
        <p:grpSpPr bwMode="auto">
          <a:xfrm>
            <a:off x="3924300" y="69850"/>
            <a:ext cx="1243013" cy="884238"/>
            <a:chOff x="4167472" y="2557313"/>
            <a:chExt cx="997949" cy="877008"/>
          </a:xfrm>
        </p:grpSpPr>
        <p:grpSp>
          <p:nvGrpSpPr>
            <p:cNvPr id="21576" name="Group 26"/>
            <p:cNvGrpSpPr>
              <a:grpSpLocks/>
            </p:cNvGrpSpPr>
            <p:nvPr/>
          </p:nvGrpSpPr>
          <p:grpSpPr bwMode="auto">
            <a:xfrm>
              <a:off x="4208128" y="2640765"/>
              <a:ext cx="916638" cy="730056"/>
              <a:chOff x="3576717" y="3075146"/>
              <a:chExt cx="2534633" cy="1689755"/>
            </a:xfrm>
          </p:grpSpPr>
          <p:pic>
            <p:nvPicPr>
              <p:cNvPr id="31" name="Picture 2" descr="Flag of Myanmar.svg"/>
              <p:cNvPicPr>
                <a:picLocks noChangeAspect="1" noChangeArrowheads="1"/>
              </p:cNvPicPr>
              <p:nvPr/>
            </p:nvPicPr>
            <p:blipFill>
              <a:blip r:embed="rId10">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6717" y="3075146"/>
                <a:ext cx="2534633" cy="168975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rotWithShape="1">
              <a:blip r:embed="rId11">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486982" y="3610591"/>
                <a:ext cx="714103" cy="76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8" name="Group 27"/>
            <p:cNvGrpSpPr/>
            <p:nvPr/>
          </p:nvGrpSpPr>
          <p:grpSpPr>
            <a:xfrm>
              <a:off x="4167472" y="2557313"/>
              <a:ext cx="997949" cy="877008"/>
              <a:chOff x="-667489" y="3296017"/>
              <a:chExt cx="999161" cy="877008"/>
            </a:xfrm>
            <a:solidFill>
              <a:srgbClr val="00B050">
                <a:alpha val="23000"/>
              </a:srgbClr>
            </a:solidFill>
          </p:grpSpPr>
          <p:sp>
            <p:nvSpPr>
              <p:cNvPr id="29" name="Rounded Rectangle 28"/>
              <p:cNvSpPr/>
              <p:nvPr/>
            </p:nvSpPr>
            <p:spPr>
              <a:xfrm>
                <a:off x="-667489" y="3301961"/>
                <a:ext cx="999161" cy="871064"/>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TextBox 29"/>
              <p:cNvSpPr txBox="1"/>
              <p:nvPr/>
            </p:nvSpPr>
            <p:spPr>
              <a:xfrm>
                <a:off x="-634792" y="3296017"/>
                <a:ext cx="580112" cy="369332"/>
              </a:xfrm>
              <a:prstGeom prst="rect">
                <a:avLst/>
              </a:prstGeom>
              <a:noFill/>
              <a:ln>
                <a:noFill/>
              </a:ln>
            </p:spPr>
            <p:txBody>
              <a:bodyPr>
                <a:spAutoFit/>
              </a:bodyPr>
              <a:lstStyle/>
              <a:p>
                <a:pPr fontAlgn="auto">
                  <a:spcBef>
                    <a:spcPts val="0"/>
                  </a:spcBef>
                  <a:spcAft>
                    <a:spcPts val="0"/>
                  </a:spcAft>
                  <a:defRPr/>
                </a:pPr>
                <a:r>
                  <a:rPr lang="en-US" b="1" dirty="0">
                    <a:solidFill>
                      <a:srgbClr val="00B050"/>
                    </a:solidFill>
                    <a:latin typeface="+mn-lt"/>
                    <a:ea typeface="+mn-ea"/>
                  </a:rPr>
                  <a:t>SOE</a:t>
                </a:r>
              </a:p>
            </p:txBody>
          </p:sp>
        </p:grpSp>
      </p:grpSp>
      <p:grpSp>
        <p:nvGrpSpPr>
          <p:cNvPr id="21560" name="Group 1"/>
          <p:cNvGrpSpPr>
            <a:grpSpLocks/>
          </p:cNvGrpSpPr>
          <p:nvPr/>
        </p:nvGrpSpPr>
        <p:grpSpPr bwMode="auto">
          <a:xfrm>
            <a:off x="7872413" y="36513"/>
            <a:ext cx="1233487" cy="871537"/>
            <a:chOff x="6481135" y="1662498"/>
            <a:chExt cx="997949" cy="871064"/>
          </a:xfrm>
        </p:grpSpPr>
        <p:sp>
          <p:nvSpPr>
            <p:cNvPr id="33" name="Rounded Rectangle 32"/>
            <p:cNvSpPr/>
            <p:nvPr/>
          </p:nvSpPr>
          <p:spPr>
            <a:xfrm>
              <a:off x="6481135" y="1662498"/>
              <a:ext cx="997949" cy="871064"/>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4" name="TextBox 33"/>
            <p:cNvSpPr txBox="1"/>
            <p:nvPr/>
          </p:nvSpPr>
          <p:spPr>
            <a:xfrm>
              <a:off x="6513244" y="1971892"/>
              <a:ext cx="964556" cy="523591"/>
            </a:xfrm>
            <a:prstGeom prst="rect">
              <a:avLst/>
            </a:prstGeom>
            <a:solidFill>
              <a:srgbClr val="EFB103"/>
            </a:solidFill>
            <a:ln>
              <a:noFill/>
            </a:ln>
          </p:spPr>
          <p:txBody>
            <a:bodyPr>
              <a:spAutoFit/>
            </a:bodyPr>
            <a:lstStyle/>
            <a:p>
              <a:pPr fontAlgn="auto">
                <a:spcBef>
                  <a:spcPts val="0"/>
                </a:spcBef>
                <a:spcAft>
                  <a:spcPts val="0"/>
                </a:spcAft>
                <a:defRPr/>
              </a:pPr>
              <a:r>
                <a:rPr lang="en-US" sz="1400" b="1" dirty="0">
                  <a:solidFill>
                    <a:schemeClr val="accent5">
                      <a:lumMod val="50000"/>
                    </a:schemeClr>
                  </a:solidFill>
                  <a:latin typeface="+mn-lt"/>
                  <a:ea typeface="+mn-ea"/>
                </a:rPr>
                <a:t>Revenue Management</a:t>
              </a:r>
            </a:p>
          </p:txBody>
        </p:sp>
        <p:sp>
          <p:nvSpPr>
            <p:cNvPr id="35" name="Freeform 34"/>
            <p:cNvSpPr/>
            <p:nvPr/>
          </p:nvSpPr>
          <p:spPr>
            <a:xfrm>
              <a:off x="6522235" y="1668845"/>
              <a:ext cx="955565" cy="498204"/>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21561" name="Group 2"/>
          <p:cNvGrpSpPr>
            <a:grpSpLocks/>
          </p:cNvGrpSpPr>
          <p:nvPr/>
        </p:nvGrpSpPr>
        <p:grpSpPr bwMode="auto">
          <a:xfrm>
            <a:off x="5197475" y="25400"/>
            <a:ext cx="1331913" cy="914400"/>
            <a:chOff x="6655038" y="927191"/>
            <a:chExt cx="1202894" cy="954940"/>
          </a:xfrm>
        </p:grpSpPr>
        <p:sp>
          <p:nvSpPr>
            <p:cNvPr id="39" name="Rounded Rectangle 38"/>
            <p:cNvSpPr/>
            <p:nvPr/>
          </p:nvSpPr>
          <p:spPr>
            <a:xfrm>
              <a:off x="6655038" y="927191"/>
              <a:ext cx="1202894" cy="95494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TextBox 36"/>
            <p:cNvSpPr txBox="1"/>
            <p:nvPr/>
          </p:nvSpPr>
          <p:spPr>
            <a:xfrm>
              <a:off x="6708086" y="1116190"/>
              <a:ext cx="1108267" cy="676416"/>
            </a:xfrm>
            <a:prstGeom prst="rect">
              <a:avLst/>
            </a:prstGeom>
            <a:solidFill>
              <a:schemeClr val="accent6">
                <a:lumMod val="75000"/>
              </a:schemeClr>
            </a:solid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Sub-National</a:t>
              </a:r>
            </a:p>
          </p:txBody>
        </p:sp>
        <p:pic>
          <p:nvPicPr>
            <p:cNvPr id="38" name="Picture 4"/>
            <p:cNvPicPr>
              <a:picLocks noChangeAspect="1" noChangeArrowheads="1"/>
            </p:cNvPicPr>
            <p:nvPr>
              <p:custDataLst>
                <p:tags r:id="rId2"/>
              </p:custDataLst>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68550" y="1036541"/>
              <a:ext cx="657091" cy="47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nvGrpSpPr>
          <p:cNvPr id="21562" name="Group 3"/>
          <p:cNvGrpSpPr>
            <a:grpSpLocks/>
          </p:cNvGrpSpPr>
          <p:nvPr/>
        </p:nvGrpSpPr>
        <p:grpSpPr bwMode="auto">
          <a:xfrm>
            <a:off x="6519863" y="36513"/>
            <a:ext cx="1323975" cy="914400"/>
            <a:chOff x="7877195" y="913030"/>
            <a:chExt cx="1324017" cy="958684"/>
          </a:xfrm>
        </p:grpSpPr>
        <p:grpSp>
          <p:nvGrpSpPr>
            <p:cNvPr id="21564" name="Group 39"/>
            <p:cNvGrpSpPr>
              <a:grpSpLocks/>
            </p:cNvGrpSpPr>
            <p:nvPr/>
          </p:nvGrpSpPr>
          <p:grpSpPr bwMode="auto">
            <a:xfrm>
              <a:off x="7924776" y="913030"/>
              <a:ext cx="1276436" cy="958684"/>
              <a:chOff x="7236492" y="2708158"/>
              <a:chExt cx="997949" cy="871064"/>
            </a:xfrm>
          </p:grpSpPr>
          <p:grpSp>
            <p:nvGrpSpPr>
              <p:cNvPr id="41" name="Group 40"/>
              <p:cNvGrpSpPr/>
              <p:nvPr/>
            </p:nvGrpSpPr>
            <p:grpSpPr>
              <a:xfrm>
                <a:off x="7236492" y="2708158"/>
                <a:ext cx="997949" cy="871064"/>
                <a:chOff x="4527969" y="2602641"/>
                <a:chExt cx="997949" cy="871064"/>
              </a:xfrm>
              <a:solidFill>
                <a:schemeClr val="accent6">
                  <a:lumMod val="50000"/>
                </a:schemeClr>
              </a:solidFill>
            </p:grpSpPr>
            <p:pic>
              <p:nvPicPr>
                <p:cNvPr id="45" name="Picture 2"/>
                <p:cNvPicPr>
                  <a:picLocks noChangeAspect="1" noChangeArrowheads="1"/>
                </p:cNvPicPr>
                <p:nvPr/>
              </p:nvPicPr>
              <p:blipFill rotWithShape="1">
                <a:blip r:embed="rId11">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Rounded Rectangle 46"/>
                <p:cNvSpPr/>
                <p:nvPr/>
              </p:nvSpPr>
              <p:spPr>
                <a:xfrm>
                  <a:off x="4527969" y="2602641"/>
                  <a:ext cx="997949" cy="871064"/>
                </a:xfrm>
                <a:prstGeom prst="roundRect">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42" name="Picture 4"/>
              <p:cNvPicPr>
                <a:picLocks noChangeAspect="1" noChangeArrowheads="1"/>
              </p:cNvPicPr>
              <p:nvPr>
                <p:custDataLst>
                  <p:tags r:id="rId1"/>
                </p:custDataLst>
              </p:nvPr>
            </p:nvPicPr>
            <p:blipFill>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246064" y="2747968"/>
                <a:ext cx="430833" cy="28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44" name="Picture 2"/>
              <p:cNvPicPr>
                <a:picLocks noChangeAspect="1" noChangeArrowheads="1"/>
              </p:cNvPicPr>
              <p:nvPr/>
            </p:nvPicPr>
            <p:blipFill rotWithShape="1">
              <a:blip r:embed="rId12">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642464" y="2722181"/>
                <a:ext cx="264504" cy="75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p:cNvPicPr>
                <a:picLocks noChangeAspect="1" noChangeArrowheads="1"/>
              </p:cNvPicPr>
              <p:nvPr/>
            </p:nvPicPr>
            <p:blipFill rotWithShape="1">
              <a:blip r:embed="rId13">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7906968" y="2921217"/>
                <a:ext cx="293191" cy="51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 name="TextBox 48"/>
            <p:cNvSpPr txBox="1"/>
            <p:nvPr/>
          </p:nvSpPr>
          <p:spPr>
            <a:xfrm>
              <a:off x="7877195" y="1202632"/>
              <a:ext cx="943005" cy="647444"/>
            </a:xfrm>
            <a:prstGeom prst="rect">
              <a:avLst/>
            </a:prstGeom>
            <a:no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Social Impact</a:t>
              </a:r>
            </a:p>
          </p:txBody>
        </p:sp>
      </p:grpSp>
      <p:pic>
        <p:nvPicPr>
          <p:cNvPr id="21563" name="Picture 19" descr="http://media.merchantcircle.com/30030535/document%20clipart_full.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200" y="533400"/>
            <a:ext cx="41275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3129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10000"/>
                    </a14:imgEffect>
                    <a14:imgEffect>
                      <a14:brightnessContrast bright="-1000" contrast="5000"/>
                    </a14:imgEffect>
                  </a14:imgLayer>
                </a14:imgProps>
              </a:ext>
              <a:ext uri="{28A0092B-C50C-407E-A947-70E740481C1C}">
                <a14:useLocalDpi xmlns:a14="http://schemas.microsoft.com/office/drawing/2010/main" val="0"/>
              </a:ext>
            </a:extLst>
          </a:blip>
          <a:srcRect l="9566" t="5272" r="5635" b="13465"/>
          <a:stretch/>
        </p:blipFill>
        <p:spPr bwMode="auto">
          <a:xfrm>
            <a:off x="7668862" y="76200"/>
            <a:ext cx="1352656" cy="1080941"/>
          </a:xfrm>
          <a:prstGeom prst="rect">
            <a:avLst/>
          </a:prstGeom>
          <a:solidFill>
            <a:schemeClr val="bg2"/>
          </a:solidFill>
          <a:ln>
            <a:noFill/>
          </a:ln>
          <a:extLst/>
        </p:spPr>
      </p:pic>
      <p:pic>
        <p:nvPicPr>
          <p:cNvPr id="8" name="Picture 6" descr="rwi_color.t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200" y="5829890"/>
            <a:ext cx="2231325" cy="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p:cNvPicPr>
            <a:picLocks noChangeAspect="1"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a:off x="152400" y="5426244"/>
            <a:ext cx="1117368" cy="142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Subtitle 1"/>
          <p:cNvSpPr>
            <a:spLocks noGrp="1"/>
          </p:cNvSpPr>
          <p:nvPr>
            <p:ph type="subTitle" idx="1"/>
          </p:nvPr>
        </p:nvSpPr>
        <p:spPr>
          <a:xfrm>
            <a:off x="914400" y="533400"/>
            <a:ext cx="7010400" cy="4419600"/>
          </a:xfrm>
        </p:spPr>
        <p:txBody>
          <a:bodyPr/>
          <a:lstStyle/>
          <a:p>
            <a:pPr algn="l"/>
            <a:r>
              <a:rPr lang="en-US" b="1" dirty="0" smtClean="0">
                <a:solidFill>
                  <a:schemeClr val="tx1"/>
                </a:solidFill>
              </a:rPr>
              <a:t>Gap Assessments</a:t>
            </a:r>
            <a:endParaRPr lang="en-US" b="1" dirty="0" smtClean="0">
              <a:solidFill>
                <a:schemeClr val="tx1"/>
              </a:solidFill>
            </a:endParaRPr>
          </a:p>
          <a:p>
            <a:pPr algn="l"/>
            <a:endParaRPr lang="en-US" b="1" dirty="0">
              <a:solidFill>
                <a:schemeClr val="tx1"/>
              </a:solidFill>
            </a:endParaRPr>
          </a:p>
          <a:p>
            <a:pPr indent="457200" algn="l">
              <a:spcBef>
                <a:spcPts val="0"/>
              </a:spcBef>
              <a:spcAft>
                <a:spcPts val="0"/>
              </a:spcAft>
            </a:pPr>
            <a:r>
              <a:rPr lang="en-US" dirty="0">
                <a:solidFill>
                  <a:schemeClr val="tx1"/>
                </a:solidFill>
              </a:rPr>
              <a:t>For </a:t>
            </a:r>
            <a:r>
              <a:rPr lang="en-US" dirty="0">
                <a:solidFill>
                  <a:schemeClr val="tx1"/>
                </a:solidFill>
              </a:rPr>
              <a:t>each topic, </a:t>
            </a:r>
            <a:r>
              <a:rPr lang="en-US" dirty="0">
                <a:solidFill>
                  <a:schemeClr val="tx1"/>
                </a:solidFill>
              </a:rPr>
              <a:t>gather the following:</a:t>
            </a:r>
          </a:p>
          <a:p>
            <a:pPr marL="742950" marR="0" lvl="1" indent="-285750" algn="l">
              <a:spcBef>
                <a:spcPts val="0"/>
              </a:spcBef>
              <a:spcAft>
                <a:spcPts val="0"/>
              </a:spcAft>
              <a:buFont typeface="Wingdings"/>
              <a:buChar char=""/>
            </a:pPr>
            <a:r>
              <a:rPr lang="en-US" sz="2900" dirty="0" smtClean="0">
                <a:solidFill>
                  <a:schemeClr val="tx1"/>
                </a:solidFill>
              </a:rPr>
              <a:t> the </a:t>
            </a:r>
            <a:r>
              <a:rPr lang="en-US" sz="2900" dirty="0">
                <a:solidFill>
                  <a:schemeClr val="tx1"/>
                </a:solidFill>
              </a:rPr>
              <a:t>EITI Standard requirements</a:t>
            </a:r>
          </a:p>
          <a:p>
            <a:pPr marL="742950" marR="0" lvl="1" indent="-285750" algn="l">
              <a:spcBef>
                <a:spcPts val="0"/>
              </a:spcBef>
              <a:spcAft>
                <a:spcPts val="0"/>
              </a:spcAft>
              <a:buFont typeface="Wingdings"/>
              <a:buChar char=""/>
            </a:pPr>
            <a:r>
              <a:rPr lang="en-US" sz="2900" dirty="0" smtClean="0">
                <a:solidFill>
                  <a:schemeClr val="tx1"/>
                </a:solidFill>
              </a:rPr>
              <a:t> the </a:t>
            </a:r>
            <a:r>
              <a:rPr lang="en-US" sz="2900" dirty="0">
                <a:solidFill>
                  <a:schemeClr val="tx1"/>
                </a:solidFill>
              </a:rPr>
              <a:t>current state of reporting, both by the EITI but also other government entities</a:t>
            </a:r>
          </a:p>
          <a:p>
            <a:pPr marL="742950" marR="0" lvl="1" indent="-285750" algn="l">
              <a:spcBef>
                <a:spcPts val="0"/>
              </a:spcBef>
              <a:spcAft>
                <a:spcPts val="0"/>
              </a:spcAft>
              <a:buFont typeface="Wingdings"/>
              <a:buChar char=""/>
            </a:pPr>
            <a:r>
              <a:rPr lang="en-US" sz="2900" dirty="0" smtClean="0">
                <a:solidFill>
                  <a:schemeClr val="tx1"/>
                </a:solidFill>
              </a:rPr>
              <a:t> recommendations </a:t>
            </a:r>
            <a:r>
              <a:rPr lang="en-US" sz="2900" dirty="0">
                <a:solidFill>
                  <a:schemeClr val="tx1"/>
                </a:solidFill>
              </a:rPr>
              <a:t>for how the EITI should address any transparency gaps. </a:t>
            </a:r>
            <a:r>
              <a:rPr lang="en-US" sz="2900" dirty="0">
                <a:solidFill>
                  <a:schemeClr val="tx1"/>
                </a:solidFill>
              </a:rPr>
              <a:t>These should be tailored to the country’s specific needs. </a:t>
            </a:r>
          </a:p>
        </p:txBody>
      </p:sp>
    </p:spTree>
    <p:extLst>
      <p:ext uri="{BB962C8B-B14F-4D97-AF65-F5344CB8AC3E}">
        <p14:creationId xmlns:p14="http://schemas.microsoft.com/office/powerpoint/2010/main" val="9026662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79000"/>
                    </a14:imgEffect>
                    <a14:imgEffect>
                      <a14:colorTemperature colorTemp="11200"/>
                    </a14:imgEffect>
                    <a14:imgEffect>
                      <a14:saturation sat="33000"/>
                    </a14:imgEffect>
                    <a14:imgEffect>
                      <a14:brightnessContrast bright="36000" contrast="-2000"/>
                    </a14:imgEffect>
                  </a14:imgLayer>
                </a14:imgProps>
              </a:ext>
              <a:ext uri="{28A0092B-C50C-407E-A947-70E740481C1C}">
                <a14:useLocalDpi xmlns:a14="http://schemas.microsoft.com/office/drawing/2010/main" val="0"/>
              </a:ext>
            </a:extLst>
          </a:blip>
          <a:srcRect t="41641" r="3014" b="36136"/>
          <a:stretch/>
        </p:blipFill>
        <p:spPr bwMode="auto">
          <a:xfrm>
            <a:off x="304800" y="4038600"/>
            <a:ext cx="8610600" cy="2161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4" name="Content Placeholder 1"/>
          <p:cNvSpPr>
            <a:spLocks noGrp="1"/>
          </p:cNvSpPr>
          <p:nvPr>
            <p:ph type="subTitle" idx="4294967295"/>
          </p:nvPr>
        </p:nvSpPr>
        <p:spPr bwMode="auto">
          <a:xfrm>
            <a:off x="762000" y="228600"/>
            <a:ext cx="7467600" cy="5945136"/>
          </a:xfrm>
          <a:prstGeom prst="rect">
            <a:avLst/>
          </a:prstGeom>
          <a:solidFill>
            <a:schemeClr val="bg2">
              <a:alpha val="75000"/>
            </a:schemeClr>
          </a:solidFill>
          <a:extLst/>
        </p:spPr>
        <p:txBody>
          <a:bodyPr vert="horz" wrap="square" numCol="1" anchor="t" anchorCtr="0" compatLnSpc="1">
            <a:prstTxWarp prst="textNoShape">
              <a:avLst/>
            </a:prstTxWarp>
            <a:noAutofit/>
          </a:bodyPr>
          <a:lstStyle/>
          <a:p>
            <a:pPr marL="0" indent="0"/>
            <a:endParaRPr lang="en-US" sz="2000" dirty="0" smtClean="0"/>
          </a:p>
        </p:txBody>
      </p:sp>
      <p:sp>
        <p:nvSpPr>
          <p:cNvPr id="2" name="Rectangle 1"/>
          <p:cNvSpPr/>
          <p:nvPr/>
        </p:nvSpPr>
        <p:spPr>
          <a:xfrm>
            <a:off x="1600200" y="2667000"/>
            <a:ext cx="5867400" cy="913284"/>
          </a:xfrm>
          <a:prstGeom prst="rect">
            <a:avLst/>
          </a:prstGeom>
        </p:spPr>
        <p:txBody>
          <a:bodyPr wrap="square">
            <a:spAutoFit/>
          </a:bodyPr>
          <a:lstStyle/>
          <a:p>
            <a:pPr algn="ctr">
              <a:lnSpc>
                <a:spcPts val="3050"/>
              </a:lnSpc>
              <a:spcBef>
                <a:spcPct val="0"/>
              </a:spcBef>
              <a:spcAft>
                <a:spcPts val="450"/>
              </a:spcAft>
              <a:defRPr/>
            </a:pPr>
            <a:r>
              <a:rPr lang="en-US" sz="2400" b="1" dirty="0">
                <a:solidFill>
                  <a:schemeClr val="bg2">
                    <a:lumMod val="25000"/>
                  </a:schemeClr>
                </a:solidFill>
                <a:ea typeface="ＭＳ Ｐゴシック" pitchFamily="34" charset="-128"/>
                <a:cs typeface="Times New Roman" pitchFamily="18" charset="0"/>
              </a:rPr>
              <a:t>Thank you!</a:t>
            </a:r>
          </a:p>
          <a:p>
            <a:pPr algn="ctr">
              <a:lnSpc>
                <a:spcPts val="3050"/>
              </a:lnSpc>
              <a:spcBef>
                <a:spcPct val="0"/>
              </a:spcBef>
              <a:spcAft>
                <a:spcPts val="450"/>
              </a:spcAft>
              <a:defRPr/>
            </a:pPr>
            <a:r>
              <a:rPr lang="en-US" dirty="0" smtClean="0">
                <a:solidFill>
                  <a:schemeClr val="bg2">
                    <a:lumMod val="25000"/>
                  </a:schemeClr>
                </a:solidFill>
                <a:ea typeface="ＭＳ Ｐゴシック" pitchFamily="34" charset="-128"/>
                <a:cs typeface="Times New Roman" pitchFamily="18" charset="0"/>
              </a:rPr>
              <a:t>Alexandra Gillies   </a:t>
            </a:r>
            <a:r>
              <a:rPr lang="en-US" dirty="0" err="1">
                <a:solidFill>
                  <a:schemeClr val="accent6">
                    <a:lumMod val="75000"/>
                  </a:schemeClr>
                </a:solidFill>
                <a:ea typeface="ＭＳ Ｐゴシック" pitchFamily="34" charset="-128"/>
                <a:cs typeface="Times New Roman" pitchFamily="18" charset="0"/>
              </a:rPr>
              <a:t>agillies</a:t>
            </a:r>
            <a:r>
              <a:rPr lang="en-US" dirty="0" err="1" smtClean="0">
                <a:solidFill>
                  <a:schemeClr val="accent6">
                    <a:lumMod val="75000"/>
                  </a:schemeClr>
                </a:solidFill>
                <a:ea typeface="ＭＳ Ｐゴシック" pitchFamily="34" charset="-128"/>
                <a:cs typeface="Times New Roman" pitchFamily="18" charset="0"/>
              </a:rPr>
              <a:t>@</a:t>
            </a:r>
            <a:r>
              <a:rPr lang="en-US" dirty="0" err="1">
                <a:solidFill>
                  <a:schemeClr val="accent6">
                    <a:lumMod val="75000"/>
                  </a:schemeClr>
                </a:solidFill>
                <a:ea typeface="ＭＳ Ｐゴシック" pitchFamily="34" charset="-128"/>
                <a:cs typeface="Times New Roman" pitchFamily="18" charset="0"/>
              </a:rPr>
              <a:t>revenuewatch.org</a:t>
            </a:r>
            <a:endParaRPr lang="en-US" dirty="0">
              <a:solidFill>
                <a:schemeClr val="accent6">
                  <a:lumMod val="75000"/>
                </a:schemeClr>
              </a:solidFill>
              <a:ea typeface="ＭＳ Ｐゴシック" pitchFamily="34" charset="-128"/>
              <a:cs typeface="Times New Roman" pitchFamily="18" charset="0"/>
            </a:endParaRPr>
          </a:p>
        </p:txBody>
      </p:sp>
    </p:spTree>
    <p:extLst>
      <p:ext uri="{BB962C8B-B14F-4D97-AF65-F5344CB8AC3E}">
        <p14:creationId xmlns:p14="http://schemas.microsoft.com/office/powerpoint/2010/main" val="3507110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3450164127"/>
              </p:ext>
            </p:extLst>
          </p:nvPr>
        </p:nvGraphicFramePr>
        <p:xfrm>
          <a:off x="-50800" y="962025"/>
          <a:ext cx="9134475" cy="6777037"/>
        </p:xfrm>
        <a:graphic>
          <a:graphicData uri="http://schemas.openxmlformats.org/drawingml/2006/table">
            <a:tbl>
              <a:tblPr/>
              <a:tblGrid>
                <a:gridCol w="1460500"/>
                <a:gridCol w="1295400"/>
                <a:gridCol w="1295400"/>
                <a:gridCol w="1295400"/>
                <a:gridCol w="1211263"/>
                <a:gridCol w="1327150"/>
                <a:gridCol w="1249362"/>
              </a:tblGrid>
              <a:tr h="1311280">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Register of licenses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(§3.9)</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973A5"/>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Exploration activities (§3.3)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Calibri" pitchFamily="34" charset="0"/>
                          <a:ea typeface="MS PGothic" pitchFamily="34" charset="-128"/>
                        </a:rPr>
                        <a:t>Legal framework &amp; fiscal regime (§3.2 )</a:t>
                      </a:r>
                    </a:p>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FFFFF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SOE level of beneficial ownership (§3.6(c))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Direct payments/receipts (§4.2(d))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46C0A"/>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Employment §3.4(d)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84807"/>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500" b="0" i="0" u="none" strike="noStrike" cap="none" normalizeH="0" baseline="0" dirty="0" smtClean="0">
                          <a:ln>
                            <a:noFill/>
                          </a:ln>
                          <a:solidFill>
                            <a:schemeClr val="tx2"/>
                          </a:solidFill>
                          <a:effectLst/>
                          <a:latin typeface="Calibri" pitchFamily="34" charset="0"/>
                          <a:ea typeface="MS PGothic" pitchFamily="34" charset="-128"/>
                        </a:rPr>
                        <a:t>Revenues recorded &amp; </a:t>
                      </a:r>
                      <a:r>
                        <a:rPr kumimoji="0" lang="en-US" altLang="en-US" sz="1500" b="0" i="1" u="none" strike="noStrike" cap="none" normalizeH="0" baseline="0" dirty="0" smtClean="0">
                          <a:ln>
                            <a:noFill/>
                          </a:ln>
                          <a:solidFill>
                            <a:schemeClr val="tx2"/>
                          </a:solidFill>
                          <a:effectLst/>
                          <a:latin typeface="Calibri" pitchFamily="34" charset="0"/>
                          <a:ea typeface="MS PGothic" pitchFamily="34" charset="-128"/>
                        </a:rPr>
                        <a:t>not</a:t>
                      </a:r>
                      <a:r>
                        <a:rPr kumimoji="0" lang="en-US" altLang="en-US" sz="1500" b="0" i="0" u="none" strike="noStrike" cap="none" normalizeH="0" baseline="0" dirty="0" smtClean="0">
                          <a:ln>
                            <a:noFill/>
                          </a:ln>
                          <a:solidFill>
                            <a:schemeClr val="tx2"/>
                          </a:solidFill>
                          <a:effectLst/>
                          <a:latin typeface="Calibri" pitchFamily="34" charset="0"/>
                          <a:ea typeface="MS PGothic" pitchFamily="34" charset="-128"/>
                        </a:rPr>
                        <a:t> recorded in budget  (§3.7)</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FB103"/>
                    </a:solidFill>
                  </a:tcPr>
                </a:tc>
              </a:tr>
              <a:tr h="1554472">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License award/</a:t>
                      </a:r>
                    </a:p>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transfer process &amp; any deviations </a:t>
                      </a:r>
                    </a:p>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(§3.10)</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973A5"/>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Production volumes &amp; values (§3.5(a) &amp; §3.4(e))</a:t>
                      </a:r>
                    </a:p>
                    <a:p>
                      <a:pPr marL="0" marR="0" lvl="0" indent="0" algn="l"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Economic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contribution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(§3.4(a)-(c))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__________</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Taxes &amp; Primary</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Government transfers by SOEs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(§4.2(c))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Mandated national/subnational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transfers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(§4.2(e))</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6C0A"/>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Social payments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CD5B5"/>
                          </a:solidFill>
                          <a:effectLst/>
                          <a:latin typeface="Calibri" pitchFamily="34" charset="0"/>
                          <a:ea typeface="MS PGothic" pitchFamily="34" charset="-128"/>
                        </a:rPr>
                        <a:t>(§4.1(e))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84807"/>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Earmarked revenues &amp; budget/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audit processes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2"/>
                          </a:solidFill>
                          <a:effectLst/>
                          <a:latin typeface="Calibri" pitchFamily="34" charset="0"/>
                          <a:ea typeface="MS PGothic" pitchFamily="34" charset="-128"/>
                        </a:rPr>
                        <a:t>(§3.8)</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divot">
                      <a:fgClr>
                        <a:srgbClr val="EFB103"/>
                      </a:fgClr>
                      <a:bgClr>
                        <a:srgbClr val="FAC090"/>
                      </a:bgClr>
                    </a:pattFill>
                  </a:tcPr>
                </a:tc>
              </a:tr>
              <a:tr h="1798314">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Beneficial ownership (§3.11)</a:t>
                      </a:r>
                    </a:p>
                  </a:txBody>
                  <a:tcPr marT="45713" marB="4571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pct5">
                      <a:fgClr>
                        <a:srgbClr val="2973A5"/>
                      </a:fgClr>
                      <a:bgClr>
                        <a:srgbClr val="C6D9F1"/>
                      </a:bgClr>
                    </a:patt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Export volumes &amp; values (§3.5(b))</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2AA4A1"/>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(§4.2(a))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___________</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In-kind 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(§4.1(c))</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SOE quasi-fiscal expenditures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(§3.6(b))</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50"/>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l" defTabSz="81915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bg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7F7F7F"/>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r h="1066804">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Contract/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license disclosure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alibri" pitchFamily="34" charset="0"/>
                          <a:ea typeface="MS PGothic" pitchFamily="34" charset="-128"/>
                        </a:rPr>
                        <a:t>(§3.12)</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pattFill prst="pct5">
                      <a:fgClr>
                        <a:srgbClr val="2973A5"/>
                      </a:fgClr>
                      <a:bgClr>
                        <a:srgbClr val="C6D9F1"/>
                      </a:bgClr>
                    </a:patt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Infra./ barter provisions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(§4.1(d))</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r h="1046167">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D9D9"/>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Transport Revenues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bg1"/>
                          </a:solidFill>
                          <a:effectLst/>
                          <a:latin typeface="Calibri" pitchFamily="34" charset="0"/>
                          <a:ea typeface="MS PGothic" pitchFamily="34" charset="-128"/>
                        </a:rPr>
                        <a:t>(§4.1(f)</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lvl1pPr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c>
                  <a:txBody>
                    <a:bodyPr/>
                    <a:lstStyle>
                      <a:lvl1pPr defTabSz="819150" eaLnBrk="0" hangingPunct="0">
                        <a:spcBef>
                          <a:spcPct val="20000"/>
                        </a:spcBef>
                        <a:buFont typeface="Arial" pitchFamily="34" charset="0"/>
                        <a:defRPr sz="2500">
                          <a:solidFill>
                            <a:schemeClr val="tx1"/>
                          </a:solidFill>
                          <a:latin typeface="Calibri" pitchFamily="34" charset="0"/>
                          <a:ea typeface="MS PGothic" pitchFamily="34" charset="-128"/>
                        </a:defRPr>
                      </a:lvl1pPr>
                      <a:lvl2pPr marL="742950" indent="-285750" defTabSz="819150" eaLnBrk="0" hangingPunct="0">
                        <a:spcBef>
                          <a:spcPct val="20000"/>
                        </a:spcBef>
                        <a:buFont typeface="Arial" pitchFamily="34" charset="0"/>
                        <a:defRPr sz="2100">
                          <a:solidFill>
                            <a:schemeClr val="tx1"/>
                          </a:solidFill>
                          <a:latin typeface="Calibri" pitchFamily="34" charset="0"/>
                          <a:ea typeface="MS PGothic" pitchFamily="34" charset="-128"/>
                        </a:defRPr>
                      </a:lvl2pPr>
                      <a:lvl3pPr marL="1143000" indent="-228600" defTabSz="819150" eaLnBrk="0" hangingPunct="0">
                        <a:spcBef>
                          <a:spcPct val="20000"/>
                        </a:spcBef>
                        <a:buFont typeface="Arial" pitchFamily="34" charset="0"/>
                        <a:defRPr sz="2000">
                          <a:solidFill>
                            <a:schemeClr val="tx1"/>
                          </a:solidFill>
                          <a:latin typeface="Calibri" pitchFamily="34" charset="0"/>
                          <a:ea typeface="MS PGothic" pitchFamily="34" charset="-128"/>
                        </a:defRPr>
                      </a:lvl3pPr>
                      <a:lvl4pPr marL="16002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4pPr>
                      <a:lvl5pPr marL="2057400" indent="-228600" defTabSz="819150" eaLnBrk="0" hangingPunct="0">
                        <a:spcBef>
                          <a:spcPct val="20000"/>
                        </a:spcBef>
                        <a:buFont typeface="Arial" pitchFamily="34" charset="0"/>
                        <a:defRPr sz="1600">
                          <a:solidFill>
                            <a:schemeClr val="tx1"/>
                          </a:solidFill>
                          <a:latin typeface="Calibri" pitchFamily="34" charset="0"/>
                          <a:ea typeface="MS PGothic" pitchFamily="34" charset="-128"/>
                        </a:defRPr>
                      </a:lvl5pPr>
                      <a:lvl6pPr marL="25146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6pPr>
                      <a:lvl7pPr marL="29718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7pPr>
                      <a:lvl8pPr marL="34290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8pPr>
                      <a:lvl9pPr marL="3886200" indent="-228600" defTabSz="819150" eaLnBrk="0" fontAlgn="base" hangingPunct="0">
                        <a:spcBef>
                          <a:spcPct val="20000"/>
                        </a:spcBef>
                        <a:spcAft>
                          <a:spcPct val="0"/>
                        </a:spcAft>
                        <a:buFont typeface="Arial" pitchFamily="34" charset="0"/>
                        <a:defRPr sz="1600">
                          <a:solidFill>
                            <a:schemeClr val="tx1"/>
                          </a:solidFill>
                          <a:latin typeface="Calibri" pitchFamily="34" charset="0"/>
                          <a:ea typeface="MS PGothic" pitchFamily="34" charset="-128"/>
                        </a:defRPr>
                      </a:lvl9pPr>
                    </a:lstStyle>
                    <a:p>
                      <a:pPr marL="0" marR="0" lvl="0" indent="0" algn="ctr" defTabSz="81915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6F2"/>
                    </a:solidFill>
                  </a:tcPr>
                </a:tc>
              </a:tr>
            </a:tbl>
          </a:graphicData>
        </a:graphic>
      </p:graphicFrame>
      <p:grpSp>
        <p:nvGrpSpPr>
          <p:cNvPr id="21556" name="Group 7"/>
          <p:cNvGrpSpPr>
            <a:grpSpLocks/>
          </p:cNvGrpSpPr>
          <p:nvPr/>
        </p:nvGrpSpPr>
        <p:grpSpPr bwMode="auto">
          <a:xfrm>
            <a:off x="42863" y="84138"/>
            <a:ext cx="1219200" cy="855662"/>
            <a:chOff x="-757353" y="3319948"/>
            <a:chExt cx="1120476" cy="812838"/>
          </a:xfrm>
        </p:grpSpPr>
        <p:sp>
          <p:nvSpPr>
            <p:cNvPr id="10" name="Rounded Rectangle 9"/>
            <p:cNvSpPr/>
            <p:nvPr/>
          </p:nvSpPr>
          <p:spPr>
            <a:xfrm>
              <a:off x="-757353" y="3319948"/>
              <a:ext cx="1120476" cy="812838"/>
            </a:xfrm>
            <a:prstGeom prst="roundRect">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1589" name="Group 10"/>
            <p:cNvGrpSpPr>
              <a:grpSpLocks/>
            </p:cNvGrpSpPr>
            <p:nvPr/>
          </p:nvGrpSpPr>
          <p:grpSpPr bwMode="auto">
            <a:xfrm>
              <a:off x="-682888" y="3319948"/>
              <a:ext cx="1003790" cy="793885"/>
              <a:chOff x="-1931625" y="3319948"/>
              <a:chExt cx="1003790" cy="793885"/>
            </a:xfrm>
          </p:grpSpPr>
          <p:sp>
            <p:nvSpPr>
              <p:cNvPr id="12" name="TextBox 11"/>
              <p:cNvSpPr txBox="1"/>
              <p:nvPr/>
            </p:nvSpPr>
            <p:spPr>
              <a:xfrm>
                <a:off x="-1931684" y="3319948"/>
                <a:ext cx="1003760" cy="438842"/>
              </a:xfrm>
              <a:prstGeom prst="rect">
                <a:avLst/>
              </a:prstGeom>
              <a:noFill/>
            </p:spPr>
            <p:txBody>
              <a:bodyPr>
                <a:spAutoFit/>
              </a:bodyPr>
              <a:lstStyle/>
              <a:p>
                <a:pPr algn="ctr" fontAlgn="auto">
                  <a:spcBef>
                    <a:spcPts val="0"/>
                  </a:spcBef>
                  <a:spcAft>
                    <a:spcPts val="0"/>
                  </a:spcAft>
                  <a:defRPr/>
                </a:pPr>
                <a:r>
                  <a:rPr lang="en-US" sz="1200" b="1" dirty="0">
                    <a:solidFill>
                      <a:schemeClr val="accent5">
                        <a:lumMod val="50000"/>
                      </a:schemeClr>
                    </a:solidFill>
                    <a:latin typeface="+mn-lt"/>
                    <a:ea typeface="+mn-ea"/>
                  </a:rPr>
                  <a:t>Allocation of Rights </a:t>
                </a:r>
              </a:p>
            </p:txBody>
          </p:sp>
          <p:pic>
            <p:nvPicPr>
              <p:cNvPr id="21591" name="Picture 8" descr="http://www.clker.com/cliparts/x/0/8/O/0/x/handshake-hi.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1612594" y="3765058"/>
                <a:ext cx="582911" cy="3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557" name="Group 14"/>
          <p:cNvGrpSpPr>
            <a:grpSpLocks/>
          </p:cNvGrpSpPr>
          <p:nvPr/>
        </p:nvGrpSpPr>
        <p:grpSpPr bwMode="auto">
          <a:xfrm>
            <a:off x="1409700" y="69850"/>
            <a:ext cx="1139825" cy="855663"/>
            <a:chOff x="1853269" y="3145679"/>
            <a:chExt cx="1140496" cy="856321"/>
          </a:xfrm>
        </p:grpSpPr>
        <p:pic>
          <p:nvPicPr>
            <p:cNvPr id="16" name="Picture 14" descr="http://vector.me/files/images/1/6/165709/coal_mine_clip_art.jpg"/>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3269" y="3195918"/>
              <a:ext cx="999161" cy="773925"/>
            </a:xfrm>
            <a:prstGeom prst="rect">
              <a:avLst/>
            </a:prstGeom>
            <a:noFill/>
            <a:extLst>
              <a:ext uri="{909E8E84-426E-40DD-AFC4-6F175D3DCCD1}">
                <a14:hiddenFill xmlns:a14="http://schemas.microsoft.com/office/drawing/2010/main">
                  <a:solidFill>
                    <a:srgbClr val="FFFFFF"/>
                  </a:solidFill>
                </a14:hiddenFill>
              </a:ext>
            </a:extLst>
          </p:spPr>
        </p:pic>
        <p:grpSp>
          <p:nvGrpSpPr>
            <p:cNvPr id="21585" name="Group 16"/>
            <p:cNvGrpSpPr>
              <a:grpSpLocks/>
            </p:cNvGrpSpPr>
            <p:nvPr/>
          </p:nvGrpSpPr>
          <p:grpSpPr bwMode="auto">
            <a:xfrm>
              <a:off x="1853269" y="3145679"/>
              <a:ext cx="1140496" cy="856321"/>
              <a:chOff x="1853269" y="3145679"/>
              <a:chExt cx="1140496" cy="856321"/>
            </a:xfrm>
          </p:grpSpPr>
          <p:sp>
            <p:nvSpPr>
              <p:cNvPr id="20" name="Rounded Rectangle 19"/>
              <p:cNvSpPr/>
              <p:nvPr/>
            </p:nvSpPr>
            <p:spPr>
              <a:xfrm>
                <a:off x="1853269" y="3145679"/>
                <a:ext cx="1140496" cy="856321"/>
              </a:xfrm>
              <a:prstGeom prst="roundRect">
                <a:avLst/>
              </a:prstGeom>
              <a:solidFill>
                <a:srgbClr val="00F0C8">
                  <a:alpha val="42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TextBox 20"/>
              <p:cNvSpPr txBox="1"/>
              <p:nvPr/>
            </p:nvSpPr>
            <p:spPr>
              <a:xfrm>
                <a:off x="1959695" y="3269599"/>
                <a:ext cx="1034070" cy="522690"/>
              </a:xfrm>
              <a:prstGeom prst="rect">
                <a:avLst/>
              </a:prstGeom>
              <a:noFill/>
            </p:spPr>
            <p:txBody>
              <a:bodyPr>
                <a:spAutoFit/>
              </a:bodyPr>
              <a:lstStyle/>
              <a:p>
                <a:pPr algn="ctr" fontAlgn="auto">
                  <a:spcBef>
                    <a:spcPts val="0"/>
                  </a:spcBef>
                  <a:spcAft>
                    <a:spcPts val="0"/>
                  </a:spcAft>
                  <a:defRPr/>
                </a:pPr>
                <a:r>
                  <a:rPr lang="en-US" sz="1400" b="1" dirty="0">
                    <a:solidFill>
                      <a:schemeClr val="accent5">
                        <a:lumMod val="50000"/>
                      </a:schemeClr>
                    </a:solidFill>
                    <a:latin typeface="+mn-lt"/>
                    <a:ea typeface="+mn-ea"/>
                  </a:rPr>
                  <a:t>Production Data</a:t>
                </a:r>
              </a:p>
            </p:txBody>
          </p:sp>
        </p:grpSp>
      </p:grpSp>
      <p:grpSp>
        <p:nvGrpSpPr>
          <p:cNvPr id="21558" name="Group 4"/>
          <p:cNvGrpSpPr>
            <a:grpSpLocks/>
          </p:cNvGrpSpPr>
          <p:nvPr/>
        </p:nvGrpSpPr>
        <p:grpSpPr bwMode="auto">
          <a:xfrm>
            <a:off x="2628900" y="69850"/>
            <a:ext cx="1270000" cy="868363"/>
            <a:chOff x="2593613" y="995079"/>
            <a:chExt cx="1269462" cy="868136"/>
          </a:xfrm>
        </p:grpSpPr>
        <p:sp>
          <p:nvSpPr>
            <p:cNvPr id="22" name="Rounded Rectangle 21"/>
            <p:cNvSpPr/>
            <p:nvPr/>
          </p:nvSpPr>
          <p:spPr>
            <a:xfrm>
              <a:off x="2622176" y="995079"/>
              <a:ext cx="1240899" cy="868136"/>
            </a:xfrm>
            <a:prstGeom prst="roundRect">
              <a:avLst/>
            </a:prstGeom>
            <a:solidFill>
              <a:srgbClr val="0070C0"/>
            </a:solidFill>
            <a:ln>
              <a:solidFill>
                <a:srgbClr val="11DFA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3" name="Picture 22"/>
            <p:cNvPicPr>
              <a:picLocks noChangeAspect="1" noChangeArrowheads="1"/>
            </p:cNvPicPr>
            <p:nvPr>
              <p:custDataLst>
                <p:tags r:id="rId3"/>
              </p:custDataLst>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33346" y="1434279"/>
              <a:ext cx="429729" cy="32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sp>
          <p:nvSpPr>
            <p:cNvPr id="24" name="TextBox 23"/>
            <p:cNvSpPr txBox="1"/>
            <p:nvPr/>
          </p:nvSpPr>
          <p:spPr>
            <a:xfrm>
              <a:off x="2593613" y="1229968"/>
              <a:ext cx="1055241" cy="523738"/>
            </a:xfrm>
            <a:prstGeom prst="rect">
              <a:avLst/>
            </a:prstGeom>
            <a:noFill/>
          </p:spPr>
          <p:txBody>
            <a:bodyPr>
              <a:spAutoFit/>
            </a:bodyPr>
            <a:lstStyle/>
            <a:p>
              <a:pPr fontAlgn="auto">
                <a:spcBef>
                  <a:spcPts val="0"/>
                </a:spcBef>
                <a:spcAft>
                  <a:spcPts val="0"/>
                </a:spcAft>
                <a:defRPr/>
              </a:pPr>
              <a:r>
                <a:rPr lang="en-US" sz="1400" b="1" dirty="0">
                  <a:solidFill>
                    <a:schemeClr val="accent5">
                      <a:lumMod val="40000"/>
                      <a:lumOff val="60000"/>
                    </a:schemeClr>
                  </a:solidFill>
                  <a:latin typeface="+mn-lt"/>
                  <a:ea typeface="+mn-ea"/>
                </a:rPr>
                <a:t>Revenue Collection</a:t>
              </a:r>
            </a:p>
          </p:txBody>
        </p:sp>
        <p:pic>
          <p:nvPicPr>
            <p:cNvPr id="25" name="Picture 8" descr="http://sr.photos3.fotosearch.com/bthumb/CSP/CSP558/k5584953.jpg"/>
            <p:cNvPicPr>
              <a:picLocks noChangeAspect="1" noChangeArrowheads="1"/>
            </p:cNvPicPr>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00686" y="1015210"/>
              <a:ext cx="265319" cy="3725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559" name="Group 25"/>
          <p:cNvGrpSpPr>
            <a:grpSpLocks/>
          </p:cNvGrpSpPr>
          <p:nvPr/>
        </p:nvGrpSpPr>
        <p:grpSpPr bwMode="auto">
          <a:xfrm>
            <a:off x="3924300" y="69850"/>
            <a:ext cx="1243013" cy="884238"/>
            <a:chOff x="4167472" y="2557313"/>
            <a:chExt cx="997949" cy="877008"/>
          </a:xfrm>
        </p:grpSpPr>
        <p:grpSp>
          <p:nvGrpSpPr>
            <p:cNvPr id="21576" name="Group 26"/>
            <p:cNvGrpSpPr>
              <a:grpSpLocks/>
            </p:cNvGrpSpPr>
            <p:nvPr/>
          </p:nvGrpSpPr>
          <p:grpSpPr bwMode="auto">
            <a:xfrm>
              <a:off x="4208128" y="2640765"/>
              <a:ext cx="916638" cy="730056"/>
              <a:chOff x="3576717" y="3075146"/>
              <a:chExt cx="2534633" cy="1689755"/>
            </a:xfrm>
          </p:grpSpPr>
          <p:pic>
            <p:nvPicPr>
              <p:cNvPr id="31" name="Picture 2" descr="Flag of Myanmar.svg"/>
              <p:cNvPicPr>
                <a:picLocks noChangeAspect="1" noChangeArrowheads="1"/>
              </p:cNvPicPr>
              <p:nvPr/>
            </p:nvPicPr>
            <p:blipFill>
              <a:blip r:embed="rId10">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6717" y="3075146"/>
                <a:ext cx="2534633" cy="168975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rotWithShape="1">
              <a:blip r:embed="rId11">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486982" y="3610591"/>
                <a:ext cx="714103" cy="76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8" name="Group 27"/>
            <p:cNvGrpSpPr/>
            <p:nvPr/>
          </p:nvGrpSpPr>
          <p:grpSpPr>
            <a:xfrm>
              <a:off x="4167472" y="2557313"/>
              <a:ext cx="997949" cy="877008"/>
              <a:chOff x="-667489" y="3296017"/>
              <a:chExt cx="999161" cy="877008"/>
            </a:xfrm>
            <a:solidFill>
              <a:srgbClr val="00B050">
                <a:alpha val="23000"/>
              </a:srgbClr>
            </a:solidFill>
          </p:grpSpPr>
          <p:sp>
            <p:nvSpPr>
              <p:cNvPr id="29" name="Rounded Rectangle 28"/>
              <p:cNvSpPr/>
              <p:nvPr/>
            </p:nvSpPr>
            <p:spPr>
              <a:xfrm>
                <a:off x="-667489" y="3301961"/>
                <a:ext cx="999161" cy="871064"/>
              </a:xfrm>
              <a:prstGeom prst="round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TextBox 29"/>
              <p:cNvSpPr txBox="1"/>
              <p:nvPr/>
            </p:nvSpPr>
            <p:spPr>
              <a:xfrm>
                <a:off x="-634792" y="3296017"/>
                <a:ext cx="580112" cy="369332"/>
              </a:xfrm>
              <a:prstGeom prst="rect">
                <a:avLst/>
              </a:prstGeom>
              <a:noFill/>
              <a:ln>
                <a:noFill/>
              </a:ln>
            </p:spPr>
            <p:txBody>
              <a:bodyPr>
                <a:spAutoFit/>
              </a:bodyPr>
              <a:lstStyle/>
              <a:p>
                <a:pPr fontAlgn="auto">
                  <a:spcBef>
                    <a:spcPts val="0"/>
                  </a:spcBef>
                  <a:spcAft>
                    <a:spcPts val="0"/>
                  </a:spcAft>
                  <a:defRPr/>
                </a:pPr>
                <a:r>
                  <a:rPr lang="en-US" b="1" dirty="0">
                    <a:solidFill>
                      <a:srgbClr val="00B050"/>
                    </a:solidFill>
                    <a:latin typeface="+mn-lt"/>
                    <a:ea typeface="+mn-ea"/>
                  </a:rPr>
                  <a:t>SOE</a:t>
                </a:r>
              </a:p>
            </p:txBody>
          </p:sp>
        </p:grpSp>
      </p:grpSp>
      <p:grpSp>
        <p:nvGrpSpPr>
          <p:cNvPr id="21560" name="Group 1"/>
          <p:cNvGrpSpPr>
            <a:grpSpLocks/>
          </p:cNvGrpSpPr>
          <p:nvPr/>
        </p:nvGrpSpPr>
        <p:grpSpPr bwMode="auto">
          <a:xfrm>
            <a:off x="7872413" y="36513"/>
            <a:ext cx="1233487" cy="871537"/>
            <a:chOff x="6481135" y="1662498"/>
            <a:chExt cx="997949" cy="871064"/>
          </a:xfrm>
        </p:grpSpPr>
        <p:sp>
          <p:nvSpPr>
            <p:cNvPr id="33" name="Rounded Rectangle 32"/>
            <p:cNvSpPr/>
            <p:nvPr/>
          </p:nvSpPr>
          <p:spPr>
            <a:xfrm>
              <a:off x="6481135" y="1662498"/>
              <a:ext cx="997949" cy="871064"/>
            </a:xfrm>
            <a:prstGeom prst="roundRect">
              <a:avLst/>
            </a:prstGeom>
            <a:solidFill>
              <a:srgbClr val="EFB103"/>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4" name="TextBox 33"/>
            <p:cNvSpPr txBox="1"/>
            <p:nvPr/>
          </p:nvSpPr>
          <p:spPr>
            <a:xfrm>
              <a:off x="6513244" y="1971892"/>
              <a:ext cx="964556" cy="523591"/>
            </a:xfrm>
            <a:prstGeom prst="rect">
              <a:avLst/>
            </a:prstGeom>
            <a:solidFill>
              <a:srgbClr val="EFB103"/>
            </a:solidFill>
            <a:ln>
              <a:noFill/>
            </a:ln>
          </p:spPr>
          <p:txBody>
            <a:bodyPr>
              <a:spAutoFit/>
            </a:bodyPr>
            <a:lstStyle/>
            <a:p>
              <a:pPr fontAlgn="auto">
                <a:spcBef>
                  <a:spcPts val="0"/>
                </a:spcBef>
                <a:spcAft>
                  <a:spcPts val="0"/>
                </a:spcAft>
                <a:defRPr/>
              </a:pPr>
              <a:r>
                <a:rPr lang="en-US" sz="1400" b="1" dirty="0">
                  <a:solidFill>
                    <a:schemeClr val="accent5">
                      <a:lumMod val="50000"/>
                    </a:schemeClr>
                  </a:solidFill>
                  <a:latin typeface="+mn-lt"/>
                  <a:ea typeface="+mn-ea"/>
                </a:rPr>
                <a:t>Revenue Management</a:t>
              </a:r>
            </a:p>
          </p:txBody>
        </p:sp>
        <p:sp>
          <p:nvSpPr>
            <p:cNvPr id="35" name="Freeform 34"/>
            <p:cNvSpPr/>
            <p:nvPr/>
          </p:nvSpPr>
          <p:spPr>
            <a:xfrm>
              <a:off x="6522235" y="1668845"/>
              <a:ext cx="955565" cy="498204"/>
            </a:xfrm>
            <a:custGeom>
              <a:avLst/>
              <a:gdLst>
                <a:gd name="connsiteX0" fmla="*/ 0 w 955964"/>
                <a:gd name="connsiteY0" fmla="*/ 498764 h 498764"/>
                <a:gd name="connsiteX1" fmla="*/ 124691 w 955964"/>
                <a:gd name="connsiteY1" fmla="*/ 138546 h 498764"/>
                <a:gd name="connsiteX2" fmla="*/ 332509 w 955964"/>
                <a:gd name="connsiteY2" fmla="*/ 249382 h 498764"/>
                <a:gd name="connsiteX3" fmla="*/ 568037 w 955964"/>
                <a:gd name="connsiteY3" fmla="*/ 180110 h 498764"/>
                <a:gd name="connsiteX4" fmla="*/ 595746 w 955964"/>
                <a:gd name="connsiteY4" fmla="*/ 0 h 498764"/>
                <a:gd name="connsiteX5" fmla="*/ 665018 w 955964"/>
                <a:gd name="connsiteY5" fmla="*/ 415637 h 498764"/>
                <a:gd name="connsiteX6" fmla="*/ 748146 w 955964"/>
                <a:gd name="connsiteY6" fmla="*/ 138546 h 498764"/>
                <a:gd name="connsiteX7" fmla="*/ 955964 w 955964"/>
                <a:gd name="connsiteY7" fmla="*/ 332510 h 49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964" h="498764">
                  <a:moveTo>
                    <a:pt x="0" y="498764"/>
                  </a:moveTo>
                  <a:lnTo>
                    <a:pt x="124691" y="138546"/>
                  </a:lnTo>
                  <a:lnTo>
                    <a:pt x="332509" y="249382"/>
                  </a:lnTo>
                  <a:lnTo>
                    <a:pt x="568037" y="180110"/>
                  </a:lnTo>
                  <a:lnTo>
                    <a:pt x="595746" y="0"/>
                  </a:lnTo>
                  <a:lnTo>
                    <a:pt x="665018" y="415637"/>
                  </a:lnTo>
                  <a:lnTo>
                    <a:pt x="748146" y="138546"/>
                  </a:lnTo>
                  <a:lnTo>
                    <a:pt x="955964" y="332510"/>
                  </a:ln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21561" name="Group 2"/>
          <p:cNvGrpSpPr>
            <a:grpSpLocks/>
          </p:cNvGrpSpPr>
          <p:nvPr/>
        </p:nvGrpSpPr>
        <p:grpSpPr bwMode="auto">
          <a:xfrm>
            <a:off x="5197475" y="25400"/>
            <a:ext cx="1331913" cy="914400"/>
            <a:chOff x="6655038" y="927191"/>
            <a:chExt cx="1202894" cy="954940"/>
          </a:xfrm>
        </p:grpSpPr>
        <p:sp>
          <p:nvSpPr>
            <p:cNvPr id="39" name="Rounded Rectangle 38"/>
            <p:cNvSpPr/>
            <p:nvPr/>
          </p:nvSpPr>
          <p:spPr>
            <a:xfrm>
              <a:off x="6655038" y="927191"/>
              <a:ext cx="1202894" cy="95494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TextBox 36"/>
            <p:cNvSpPr txBox="1"/>
            <p:nvPr/>
          </p:nvSpPr>
          <p:spPr>
            <a:xfrm>
              <a:off x="6708086" y="1116190"/>
              <a:ext cx="1108267" cy="676416"/>
            </a:xfrm>
            <a:prstGeom prst="rect">
              <a:avLst/>
            </a:prstGeom>
            <a:solidFill>
              <a:schemeClr val="accent6">
                <a:lumMod val="75000"/>
              </a:schemeClr>
            </a:solid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Sub-National</a:t>
              </a:r>
            </a:p>
          </p:txBody>
        </p:sp>
        <p:pic>
          <p:nvPicPr>
            <p:cNvPr id="38" name="Picture 4"/>
            <p:cNvPicPr>
              <a:picLocks noChangeAspect="1" noChangeArrowheads="1"/>
            </p:cNvPicPr>
            <p:nvPr>
              <p:custDataLst>
                <p:tags r:id="rId2"/>
              </p:custDataLst>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68550" y="1036541"/>
              <a:ext cx="657091" cy="47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grpSp>
      <p:grpSp>
        <p:nvGrpSpPr>
          <p:cNvPr id="21562" name="Group 3"/>
          <p:cNvGrpSpPr>
            <a:grpSpLocks/>
          </p:cNvGrpSpPr>
          <p:nvPr/>
        </p:nvGrpSpPr>
        <p:grpSpPr bwMode="auto">
          <a:xfrm>
            <a:off x="6519863" y="36513"/>
            <a:ext cx="1323975" cy="914400"/>
            <a:chOff x="7877195" y="913030"/>
            <a:chExt cx="1324017" cy="958684"/>
          </a:xfrm>
        </p:grpSpPr>
        <p:grpSp>
          <p:nvGrpSpPr>
            <p:cNvPr id="21564" name="Group 39"/>
            <p:cNvGrpSpPr>
              <a:grpSpLocks/>
            </p:cNvGrpSpPr>
            <p:nvPr/>
          </p:nvGrpSpPr>
          <p:grpSpPr bwMode="auto">
            <a:xfrm>
              <a:off x="7924776" y="913030"/>
              <a:ext cx="1276436" cy="958684"/>
              <a:chOff x="7236492" y="2708158"/>
              <a:chExt cx="997949" cy="871064"/>
            </a:xfrm>
          </p:grpSpPr>
          <p:grpSp>
            <p:nvGrpSpPr>
              <p:cNvPr id="41" name="Group 40"/>
              <p:cNvGrpSpPr/>
              <p:nvPr/>
            </p:nvGrpSpPr>
            <p:grpSpPr>
              <a:xfrm>
                <a:off x="7236492" y="2708158"/>
                <a:ext cx="997949" cy="871064"/>
                <a:chOff x="4527969" y="2602641"/>
                <a:chExt cx="997949" cy="871064"/>
              </a:xfrm>
              <a:solidFill>
                <a:schemeClr val="accent6">
                  <a:lumMod val="50000"/>
                </a:schemeClr>
              </a:solidFill>
            </p:grpSpPr>
            <p:pic>
              <p:nvPicPr>
                <p:cNvPr id="45" name="Picture 2"/>
                <p:cNvPicPr>
                  <a:picLocks noChangeAspect="1" noChangeArrowheads="1"/>
                </p:cNvPicPr>
                <p:nvPr/>
              </p:nvPicPr>
              <p:blipFill rotWithShape="1">
                <a:blip r:embed="rId11">
                  <a:duotone>
                    <a:schemeClr val="accent3">
                      <a:shade val="45000"/>
                      <a:satMod val="135000"/>
                    </a:schemeClr>
                    <a:prstClr val="white"/>
                  </a:duotone>
                  <a:extLst>
                    <a:ext uri="{28A0092B-C50C-407E-A947-70E740481C1C}">
                      <a14:useLocalDpi xmlns:a14="http://schemas.microsoft.com/office/drawing/2010/main" val="0"/>
                    </a:ext>
                  </a:extLst>
                </a:blip>
                <a:srcRect l="11173" t="42591" r="76286" b="45084"/>
                <a:stretch/>
              </p:blipFill>
              <p:spPr bwMode="auto">
                <a:xfrm>
                  <a:off x="4577977" y="2872102"/>
                  <a:ext cx="258252" cy="33214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Rounded Rectangle 46"/>
                <p:cNvSpPr/>
                <p:nvPr/>
              </p:nvSpPr>
              <p:spPr>
                <a:xfrm>
                  <a:off x="4527969" y="2602641"/>
                  <a:ext cx="997949" cy="871064"/>
                </a:xfrm>
                <a:prstGeom prst="roundRect">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42" name="Picture 4"/>
              <p:cNvPicPr>
                <a:picLocks noChangeAspect="1" noChangeArrowheads="1"/>
              </p:cNvPicPr>
              <p:nvPr>
                <p:custDataLst>
                  <p:tags r:id="rId1"/>
                </p:custDataLst>
              </p:nvPr>
            </p:nvPicPr>
            <p:blipFill>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246064" y="2747968"/>
                <a:ext cx="430833" cy="28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type="none" w="lg" len="lg"/>
                    <a:tailEnd type="none" w="lg" len="lg"/>
                  </a14:hiddenLine>
                </a:ext>
              </a:extLst>
            </p:spPr>
          </p:pic>
          <p:pic>
            <p:nvPicPr>
              <p:cNvPr id="44" name="Picture 2"/>
              <p:cNvPicPr>
                <a:picLocks noChangeAspect="1" noChangeArrowheads="1"/>
              </p:cNvPicPr>
              <p:nvPr/>
            </p:nvPicPr>
            <p:blipFill rotWithShape="1">
              <a:blip r:embed="rId12">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7642464" y="2722181"/>
                <a:ext cx="264504" cy="75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p:cNvPicPr>
                <a:picLocks noChangeAspect="1" noChangeArrowheads="1"/>
              </p:cNvPicPr>
              <p:nvPr/>
            </p:nvPicPr>
            <p:blipFill rotWithShape="1">
              <a:blip r:embed="rId13">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7906968" y="2921217"/>
                <a:ext cx="293191" cy="51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 name="TextBox 48"/>
            <p:cNvSpPr txBox="1"/>
            <p:nvPr/>
          </p:nvSpPr>
          <p:spPr>
            <a:xfrm>
              <a:off x="7877195" y="1202632"/>
              <a:ext cx="943005" cy="647444"/>
            </a:xfrm>
            <a:prstGeom prst="rect">
              <a:avLst/>
            </a:prstGeom>
            <a:noFill/>
            <a:ln>
              <a:noFill/>
            </a:ln>
          </p:spPr>
          <p:txBody>
            <a:bodyPr>
              <a:spAutoFit/>
            </a:bodyPr>
            <a:lstStyle/>
            <a:p>
              <a:pPr fontAlgn="auto">
                <a:spcBef>
                  <a:spcPts val="0"/>
                </a:spcBef>
                <a:spcAft>
                  <a:spcPts val="0"/>
                </a:spcAft>
                <a:defRPr/>
              </a:pPr>
              <a:r>
                <a:rPr lang="en-US" b="1" dirty="0">
                  <a:solidFill>
                    <a:schemeClr val="accent6">
                      <a:lumMod val="40000"/>
                      <a:lumOff val="60000"/>
                    </a:schemeClr>
                  </a:solidFill>
                  <a:latin typeface="+mn-lt"/>
                  <a:ea typeface="+mn-ea"/>
                </a:rPr>
                <a:t>Social Impact</a:t>
              </a:r>
            </a:p>
          </p:txBody>
        </p:sp>
      </p:grpSp>
      <p:pic>
        <p:nvPicPr>
          <p:cNvPr id="21563" name="Picture 19" descr="http://media.merchantcircle.com/30030535/document%20clipart_full.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200" y="533400"/>
            <a:ext cx="41275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5767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l="1077" t="8095" r="1224" b="8327"/>
          <a:stretch>
            <a:fillRect/>
          </a:stretch>
        </p:blipFill>
        <p:spPr bwMode="auto">
          <a:xfrm>
            <a:off x="-33338" y="0"/>
            <a:ext cx="9253538" cy="629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27" name="AutoShape 2" descr="data:image/jpeg;base64,/9j/4AAQSkZJRgABAQAAAQABAAD/2wCEAAkGBwgHBgkIBwgSCgkUFxYYFxgXGBsUHhwWIB0iIisfHyokKDQsJCYxIiQfJjIrJTU1Oi46Kic0ODQvNy0tLisBCgoKBQUFDgUFDisZExkrKysrKysrKysrKysrKysrKysrKysrKysrKysrKysrKysrKysrKysrKysrKysrKysrK//AABEIAP8AxQMBIgACEQEDEQH/xAAbAAEBAQEBAQEBAAAAAAAAAAAACAcGBQQBAv/EAE4QAAECAwMEDAgLBwMFAAAAAAABAgMEBQYHERI3c7IIEyExNlV0g5Oxs9EXGDI1QVZxwhQVFiJhcoSRksPSI1FUlKPT4UJSoSRDU2KB/8QAFAEBAAAAAAAAAAAAAAAAAAAAAP/EABQRAQAAAAAAAAAAAAAAAAAAAAD/2gAMAwEAAhEDEQA/ANxAAAAAADyLW1h1n7N1CrQ4KR3QWZWSq5OO7vYgeuSrfbnOrPMdhDOx8YGb9XYfTL+k9KUsDIXpS7LaTs3FkI81jjCZkva3a12rcVUxXFGIv/0DAwUD4AaRx1MfhYPADSOOpj8LANEsFwHs9ySX7Np7xhcze9HsfHfZmDRWzMKS/wCna9YqtVzYfzEcqZO4qomJ192F5Ue3FRnJWLTGyaQmI/FHq/HFcMN5ANFAAAAAAAAAAAAAAAAAAAAAAAAOUvUzeV3Qr1odWcpepm8ruhXrQCRyqrks2NG5/t4hKpVVyWbGjc/28QDuQABHt4nDu0HKY2upoOxs8/1fQt1zPrxOHdoOUxtdTQdjZ5/q+hbrgUCAAAAAAAAAAAAAAAAAAAAAAAAcpepm8ruhXrQ6s5S9TN5XdCvWgEjlVXJZsaNz/bxCVSqrks2NG5/t4gHcgACPbxOHdoOUxtdTQdjZ5/q+hbrmfXicO7Qcpja6mg7Gzz/V9C3XAoEAAAAAAAAAAAAAAAAAAAAAAAA5S9TN5XdCvWh1Zyl6mbyu6FetAJHKquSzY0bn+3iEqlVXJZsaNz/bxAO5AAEe3icO7Qcpja6mg7Gzz/V9C3XM+vE4d2g5TG11Pns1ais2XmI0ehTnwWK9qNcuQx+KY4/6kX/gCygSr4Xbd8e/0YH6B4Xbd8e/0YH6AKqBltxtrK7aqDWX16f+FLDWCjPmQ2YY5ePktTHHBN/9xqQAAAAAAAAAAAAAAAAAAADlL1M3ld0K9aHVnKXqZvK7oV60Akcqq5LNjRuf7eISqVVclmxo3P8AbxAO5AAEe3icO7Qcpja6n5Y+x9VthNTEtR0hrEhtRzst2TuKuG5uH7eJw7tBymNrqaDsbPP9X0LdcDx/AhbD/bLdL/geBC2H+2W6X/BTIAxSwqMufhTjLaxmwVm1asLasqLjteOVjgm55bfadT4ZrE/x8Ton9xx2ya8qzn2n8ow8CofDNYn+PidE/uHhmsT/AB8Ton9xLwAq2j3p2UrNTlqdITkR8zFdktRYb27vtVDtiR7q84dC0qdSlcAAAAAAAAAAAAAAA5S9TN5XdCvWh1Zyl6mbyu6FetAJHKquSzY0bn+3iEqlVXJZsaNz/bxAO5AAEe3icO7Qcpja6mg7Gzz/AFfQt1zPrxOHdoOUxtdTQdjZ5/q+hbrgUCAAMM2TXlWc+0/lGQWchw41oaXCjMR8N0aEioqYoqK9NxfoNf2TXlWc+0/lGRWX4S0nTwddAKy+RVlfVqS/l4fcPkVZT1akv5eH3HvADibY2dodHspV6lSaNLSU9CgRHw4sKEyG9j0auCtVExRfpQnT5d2t9ZJvpX95T143AK0HJouqpH4HRfLu1vrJN9K/vO3ubtVaCq2+kpSpVqYmpdWRVVj4jnIqoxcMUVTzbH3RVK1Vn5asy1TgwIURXojXI5VTJcrfR7Dp6PYWZurm/lhV51k5JwEVrmQkXLXbPmJhlYJvuRVxXeA3UGS+HyznFk590P8AWaZQqpCrVHk6pLscyDGY17UdhiiKmO7gB9wAAAin43qfGMfpHd4+N6nxjH6R3eBawIp+N6nxjH6R3ePjep8Yx+kd3gWscpepm8ruhXrQ8O4SPGmLB7ZMRXRX7fF3XKrl3m/vPcvUzeV3Qr1oBI5VVyWbGjc/28QlUqq5LNjRuf7eIB3IAAj28Th3aDlMbXU0HY2ef6voW65n14nDu0HKY2upoOxs8/1fQt1wKBAAGGbJryrOfafyjIrL8JaTp4Ouhruya8qzn2n8oyKy/CWk6eDroBaAAA5y8bgFaDk0XVUj8sC8bgFaDk0XVUj8Cp7js2dK9sftXn7fhmyq3tgdsw/Ljs2dK9sftXndPY17cl7Uc39y7oEPFf3b8AaByeFqnvfBZf8A8DPwoSxehUZ6Wt/W4MvORYUJIu41r3NRNxN5EUCrQRT8b1PjGP0ju8/QPhNDuzu0Zbmnzk06rLJLCejMNr2zHFMcfKQzwoHY2eYKxpm6gHx+L5C9Znfy6f3B4vkL1md/Lp/cNuAGIxrUpcu2FZZsl8co5Nv23L+D+Wqpk5OS7eyd/H07x41qr61tBZ6fpHye+D7cxW5e35eH04bWmP3n7f8A0qozttpeLJSEaYhpLQ0xYxz0xy4m5uIZjHolWl4To0elx4UJu6rnQ3tRE+lVQD4Cqrks2NG5/t4hKpVVyWbGjc/28QDuQABkNoLj4dartQqi2gWCsaK+Jk7RlZOUuOGOXunv3b3aNsNUJubbVlndtYjMNr2vDBccfKXE78AAABw95d3rbdupyuqayKQNt/7e2ZWXkf8AsmGGT/ycjTbh2SFSlJxto1esKIx+G0YY5LkXDy/oNmAAAAc5eNwCtByaLqqR+WHeDCiRrD12FBYsSI6XioiImKquSu4iEn/J6t8TzPRP7gKUuOzZ0r2x+1ed4cPcvLx5S7qmQZqC6DFRY2LXIrVT9q70KdwAJIvXziV3S+6hW5JF6+cSu6X3UA5MAACgdjZ5grGmbqH2eAWy3GE9+OF/bPGtLOvuTbKyNmGpOQZrLiPWZ+eqObkomTkZO5gvpxA28GCWfvttDVK/TKfGp8oyFGjQoblRsTFGuejVw+fv4Kb2AOUvUzeV3Qr1odWcpepm8ruhXrQCRyqrks2NG5/t4hKpVVyWbGjc/wBvEA7kAAAAAAAAAAAAAAAAAACSL184ld0vuoVuSRevnErul91AOTAAFxmOX92arVfnaO6jU2JONYyKjlYmOCqrcMfuU2MASvZqw9p6ZaOlVCoUWNLycGPBiRHuRERsNr0VXL9CIiqpQ3y7sl6ySnSs7z7bVcF6xyePqKRiBa9LqkhV5b4TS5yHNwMVTKY5HJinoxQ8C9TN5XdCvWhz+x9zf8/F6mnQXqZvK7oV60Akcqq5LNjRuf7eISqVVclmxo3P9vEA7kAAAAAAAAAAAAAAAAAACSL184ld0vuoVuSRevnErul91AOTAAFxgADyrVcF6xyePqKRiWpX5aLOUKpSsu3KjRIMVjUxwxcrVRE+8mrwOW34rZ00L9QGs7H3N/z8Xqad/V6ZKVimzFOqEPbJWImS5EVW4p7U3TL7CVymXZ0BtBtnNfAKkr3xUYjXxv2btxFxYipvtXcxx3Dr6NeVZKt1OBTaZVFjTcRVRrdqitxVEVd9Wom8i74Hn+B2w/FLumi/qOuoVHkaBSoFLpUJYMnDyslqqrsMpyuXdXd31U+8AAAAAAAAAAAAAAAAAAAAJIvXziV3S+6hW5JF6+cSu6X3UA5MAAXGAAAAAm7ZFcOpbksPXiHgXO5yaJ9Z/ZuPf2RXDqW5LD14h4FzucmifWf2bgKwAAAAAAAAAAAAAAAAAAAA5C9mqTtGsFUp+mTDpeaYsLJcmGKYxWou/wDQqoB15JF6+cSu6X3UP68JltPWCN9ze43qydl6DaCzNLq9apECdqMeDDfFiPYiuc9U3VUCVwV94P7Ierkr0aADpQAAAAGSXrXY1u2VpYVSpk1LQoLYLIapEc9q5SOcv+liph85PSc5Qbt6xd9VYNrKzMy8eQlEe+I2C57nqitVvzUc1qKuKpvqhvxyl6mbyu6FetAOV8PVleL578EL+4aBZavStp6FK1mQhxIctFy8lIiIjvmuVq44Kqb6L6SMSqrks2NG5/t4gHcgAAAAAAAAAAAAAAAHCX4Zsqt7YHbMO7OEvwzZVb2wO2YBK5X92/AGgcnhapIBX92/AGgcnhaoHSAAAAAAAAHKXqZvK7oV60OrPJtZR1tBZyfpDY+0LGZk5WGVhu7+GKYgRkVVclmxo3P9vEOD8XyL6yt6Bf1n1QLwJa6yGli48g+pRJXfitckJHbZ+18lccMMvDf9GIG1gzmwl68tbGvJSoFJfKuyHPynPR29huYYfSaMAAAAAAAAAAAAAADhL8M2VW9sDtmHw23vblbI2gjUiNSHzLmtY7KR6NRcpMd7A5+JbqWvYgxLGy8k+mvjojttcqRUbtapE8lMMccnDf8ASBgpX92/AGgcnhapl3i+RfWVvQL+s2KzNKWh2fp9KWNtywYbWZWGTjgmGOGK4AemAAAAAAAAAABKt9uc6s8x2EMqolW+3OdWeY7CGB6Ox9zgJoIvulMkzbH3OAmgi+6UyAAAAAAAAAAAAAAS/fznGm9HB1EP5uJzkSH1I2op/V/Ocab0cHUQ/m4nORIfUjaigVEAAAAAAAAAAAAAEq325zqzzHYQyqiVb7c51Z5jsIYHj2FtVGsdXfjWXlWzL8hzMlyq1N3Dd3PYaJ4wFS4hg9I7uMaAGy+MBUuIYPSO7h4wFS4hg9I7uMaAGy+MBUuIYPSO7h4wFS4hg9I7uMaAGy+MBUuIYPSO7h4wFS4hg9I7uMaAGy+MBUuIYPSO7h4wFS4hg9I7uMaAGy+MBUuIYPSO7h4wFS4hg9I7uMaAHvW2tNFtbX4tXjyzZd7msbktVXJ81MPSdHcTnIkPqRtRTPjQbic5Eh9SNqKBUQAAAAD/2Q=="/>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pic>
        <p:nvPicPr>
          <p:cNvPr id="2052" name="Picture 4" descr="http://upload.wikimedia.org/wikipedia/commons/thumb/a/a7/Mano_cursor.svg/340px-Mano_cursor.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624" y="3830638"/>
            <a:ext cx="384175" cy="498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6318250"/>
            <a:ext cx="5638800" cy="522288"/>
          </a:xfrm>
          <a:prstGeom prst="rect">
            <a:avLst/>
          </a:prstGeom>
          <a:noFill/>
        </p:spPr>
        <p:txBody>
          <a:bodyPr>
            <a:spAutoFit/>
          </a:bodyPr>
          <a:lstStyle/>
          <a:p>
            <a:pPr>
              <a:defRPr/>
            </a:pPr>
            <a:r>
              <a:rPr lang="en-US" sz="2800" b="1" dirty="0">
                <a:solidFill>
                  <a:schemeClr val="accent5">
                    <a:lumMod val="75000"/>
                  </a:schemeClr>
                </a:solidFill>
                <a:latin typeface="Calibri" charset="0"/>
                <a:ea typeface="ＭＳ Ｐゴシック" charset="0"/>
                <a:cs typeface="ＭＳ Ｐゴシック" charset="0"/>
              </a:rPr>
              <a:t>www.revenuewatch.org/eitiguide</a:t>
            </a:r>
          </a:p>
        </p:txBody>
      </p:sp>
    </p:spTree>
    <p:extLst>
      <p:ext uri="{BB962C8B-B14F-4D97-AF65-F5344CB8AC3E}">
        <p14:creationId xmlns:p14="http://schemas.microsoft.com/office/powerpoint/2010/main" val="4069287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5"/>
          <p:cNvPicPr>
            <a:picLocks noChangeAspect="1" noChangeArrowheads="1"/>
          </p:cNvPicPr>
          <p:nvPr/>
        </p:nvPicPr>
        <p:blipFill>
          <a:blip r:embed="rId3">
            <a:grayscl/>
            <a:extLst>
              <a:ext uri="{28A0092B-C50C-407E-A947-70E740481C1C}">
                <a14:useLocalDpi xmlns:a14="http://schemas.microsoft.com/office/drawing/2010/main" val="0"/>
              </a:ext>
            </a:extLst>
          </a:blip>
          <a:srcRect l="9566" t="5272" r="5635" b="13464"/>
          <a:stretch>
            <a:fillRect/>
          </a:stretch>
        </p:blipFill>
        <p:spPr bwMode="auto">
          <a:xfrm>
            <a:off x="7162800" y="4670425"/>
            <a:ext cx="1954213" cy="1406525"/>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6323" name="Picture 5"/>
          <p:cNvPicPr>
            <a:picLocks noChangeAspect="1" noChangeArrowheads="1"/>
          </p:cNvPicPr>
          <p:nvPr/>
        </p:nvPicPr>
        <p:blipFill>
          <a:blip r:embed="rId4">
            <a:extLst>
              <a:ext uri="{28A0092B-C50C-407E-A947-70E740481C1C}">
                <a14:useLocalDpi xmlns:a14="http://schemas.microsoft.com/office/drawing/2010/main" val="0"/>
              </a:ext>
            </a:extLst>
          </a:blip>
          <a:srcRect l="20181" t="6760" r="23215" b="65144"/>
          <a:stretch>
            <a:fillRect/>
          </a:stretch>
        </p:blipFill>
        <p:spPr bwMode="auto">
          <a:xfrm>
            <a:off x="2971800" y="222250"/>
            <a:ext cx="2895600" cy="2449513"/>
          </a:xfrm>
          <a:prstGeom prst="rect">
            <a:avLst/>
          </a:prstGeom>
          <a:solidFill>
            <a:srgbClr val="FFFFFF"/>
          </a:solidFill>
          <a:ln w="9525">
            <a:solidFill>
              <a:schemeClr val="bg1"/>
            </a:solidFill>
            <a:miter lim="800000"/>
            <a:headEnd/>
            <a:tailEnd/>
          </a:ln>
        </p:spPr>
      </p:pic>
      <p:sp>
        <p:nvSpPr>
          <p:cNvPr id="9" name="Bent Arrow 8"/>
          <p:cNvSpPr/>
          <p:nvPr/>
        </p:nvSpPr>
        <p:spPr>
          <a:xfrm rot="5400000">
            <a:off x="5566568" y="1246982"/>
            <a:ext cx="2862263" cy="4191000"/>
          </a:xfrm>
          <a:prstGeom prst="bentArrow">
            <a:avLst>
              <a:gd name="adj1" fmla="val 28018"/>
              <a:gd name="adj2" fmla="val 29034"/>
              <a:gd name="adj3" fmla="val 18963"/>
              <a:gd name="adj4" fmla="val 89512"/>
            </a:avLst>
          </a:prstGeom>
          <a:solidFill>
            <a:schemeClr val="accent6">
              <a:lumMod val="75000"/>
              <a:alpha val="49000"/>
            </a:schemeClr>
          </a:solidFill>
          <a:ln>
            <a:solidFill>
              <a:schemeClr val="accent6">
                <a:lumMod val="40000"/>
                <a:lumOff val="6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56325" name="Picture 6" descr="115076-magic-marker-icon-business-oil-well">
            <a:hlinkClick r:id="" action="ppaction://noaction">
              <a:snd r:embed="rId5" name="applause.wav"/>
            </a:hlinkClick>
          </p:cNvPr>
          <p:cNvPicPr>
            <a:picLocks noChangeAspect="1" noChangeArrowheads="1"/>
          </p:cNvPicPr>
          <p:nvPr/>
        </p:nvPicPr>
        <p:blipFill>
          <a:blip r:embed="rId6">
            <a:extLst>
              <a:ext uri="{28A0092B-C50C-407E-A947-70E740481C1C}">
                <a14:useLocalDpi xmlns:a14="http://schemas.microsoft.com/office/drawing/2010/main" val="0"/>
              </a:ext>
            </a:extLst>
          </a:blip>
          <a:srcRect l="27141" t="12215" r="27306" b="11166"/>
          <a:stretch>
            <a:fillRect/>
          </a:stretch>
        </p:blipFill>
        <p:spPr bwMode="auto">
          <a:xfrm>
            <a:off x="49213" y="4411663"/>
            <a:ext cx="1093787" cy="1800225"/>
          </a:xfrm>
          <a:prstGeom prst="rect">
            <a:avLst/>
          </a:prstGeom>
          <a:solidFill>
            <a:srgbClr val="B2B2B2"/>
          </a:solidFill>
          <a:ln w="9525">
            <a:solidFill>
              <a:schemeClr val="bg1"/>
            </a:solidFill>
            <a:miter lim="800000"/>
            <a:headEnd/>
            <a:tailEnd/>
          </a:ln>
        </p:spPr>
      </p:pic>
      <p:sp>
        <p:nvSpPr>
          <p:cNvPr id="5" name="Bent Arrow 4"/>
          <p:cNvSpPr/>
          <p:nvPr/>
        </p:nvSpPr>
        <p:spPr>
          <a:xfrm>
            <a:off x="290513" y="1447800"/>
            <a:ext cx="4410075" cy="2963863"/>
          </a:xfrm>
          <a:prstGeom prst="bentArrow">
            <a:avLst>
              <a:gd name="adj1" fmla="val 28018"/>
              <a:gd name="adj2" fmla="val 29034"/>
              <a:gd name="adj3" fmla="val 18963"/>
              <a:gd name="adj4" fmla="val 89512"/>
            </a:avLst>
          </a:prstGeom>
          <a:solidFill>
            <a:schemeClr val="tx2">
              <a:lumMod val="20000"/>
              <a:lumOff val="80000"/>
              <a:alpha val="50000"/>
            </a:schemeClr>
          </a:solidFill>
          <a:ln>
            <a:solidFill>
              <a:schemeClr val="tx2">
                <a:lumMod val="40000"/>
                <a:lumOff val="6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18" name="Group 17"/>
          <p:cNvGrpSpPr>
            <a:grpSpLocks/>
          </p:cNvGrpSpPr>
          <p:nvPr/>
        </p:nvGrpSpPr>
        <p:grpSpPr bwMode="auto">
          <a:xfrm>
            <a:off x="265113" y="2513013"/>
            <a:ext cx="1368425" cy="1220787"/>
            <a:chOff x="1242522" y="3502615"/>
            <a:chExt cx="1119117" cy="855010"/>
          </a:xfrm>
        </p:grpSpPr>
        <p:grpSp>
          <p:nvGrpSpPr>
            <p:cNvPr id="56332" name="Group 18"/>
            <p:cNvGrpSpPr>
              <a:grpSpLocks/>
            </p:cNvGrpSpPr>
            <p:nvPr/>
          </p:nvGrpSpPr>
          <p:grpSpPr bwMode="auto">
            <a:xfrm>
              <a:off x="1242522" y="3544788"/>
              <a:ext cx="1119117" cy="812837"/>
              <a:chOff x="-757353" y="3319949"/>
              <a:chExt cx="1120476" cy="812837"/>
            </a:xfrm>
          </p:grpSpPr>
          <p:sp>
            <p:nvSpPr>
              <p:cNvPr id="21" name="Rounded Rectangle 20"/>
              <p:cNvSpPr/>
              <p:nvPr/>
            </p:nvSpPr>
            <p:spPr>
              <a:xfrm>
                <a:off x="-757353" y="3320026"/>
                <a:ext cx="1120476" cy="812760"/>
              </a:xfrm>
              <a:prstGeom prst="roundRect">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335" name="Picture 8" descr="http://www.clker.com/cliparts/x/0/8/O/0/x/handshake-hi.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486149" y="3524750"/>
                <a:ext cx="725901" cy="43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6333" name="Picture 19" descr="http://media.merchantcircle.com/30030535/document%20clipart_full.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5312" y="3502615"/>
              <a:ext cx="331282" cy="37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Box 8"/>
          <p:cNvSpPr txBox="1">
            <a:spLocks noChangeArrowheads="1"/>
          </p:cNvSpPr>
          <p:nvPr/>
        </p:nvSpPr>
        <p:spPr bwMode="auto">
          <a:xfrm>
            <a:off x="2343150" y="4302125"/>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a:solidFill>
                  <a:schemeClr val="tx1">
                    <a:lumMod val="65000"/>
                    <a:lumOff val="35000"/>
                  </a:schemeClr>
                </a:solidFill>
                <a:latin typeface="+mn-lt"/>
                <a:cs typeface="Gill Sans MT"/>
              </a:rPr>
              <a:t>Allocation of Rights</a:t>
            </a:r>
          </a:p>
        </p:txBody>
      </p:sp>
      <p:grpSp>
        <p:nvGrpSpPr>
          <p:cNvPr id="56329" name="Group 25"/>
          <p:cNvGrpSpPr>
            <a:grpSpLocks/>
          </p:cNvGrpSpPr>
          <p:nvPr/>
        </p:nvGrpSpPr>
        <p:grpSpPr bwMode="auto">
          <a:xfrm>
            <a:off x="1809750" y="4386263"/>
            <a:ext cx="685800" cy="568325"/>
            <a:chOff x="1925638" y="2803525"/>
            <a:chExt cx="800100" cy="757238"/>
          </a:xfrm>
        </p:grpSpPr>
        <p:sp>
          <p:nvSpPr>
            <p:cNvPr id="27" name="Hexagon 26"/>
            <p:cNvSpPr/>
            <p:nvPr/>
          </p:nvSpPr>
          <p:spPr>
            <a:xfrm rot="9105493">
              <a:off x="1925638" y="2803525"/>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56331" name="TextBox 4"/>
            <p:cNvSpPr txBox="1">
              <a:spLocks noChangeArrowheads="1"/>
            </p:cNvSpPr>
            <p:nvPr/>
          </p:nvSpPr>
          <p:spPr bwMode="auto">
            <a:xfrm>
              <a:off x="2028952" y="2936102"/>
              <a:ext cx="554038" cy="49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a:solidFill>
                    <a:schemeClr val="bg1"/>
                  </a:solidFill>
                  <a:latin typeface="Gill Sans MT" pitchFamily="34" charset="0"/>
                </a:rPr>
                <a:t>AR</a:t>
              </a:r>
              <a:endParaRPr lang="en-US" altLang="en-US" sz="2000">
                <a:solidFill>
                  <a:schemeClr val="bg1"/>
                </a:solidFill>
                <a:latin typeface="Gill Sans MT" pitchFamily="34" charset="0"/>
              </a:endParaRPr>
            </a:p>
          </p:txBody>
        </p:sp>
      </p:grpSp>
    </p:spTree>
    <p:extLst>
      <p:ext uri="{BB962C8B-B14F-4D97-AF65-F5344CB8AC3E}">
        <p14:creationId xmlns:p14="http://schemas.microsoft.com/office/powerpoint/2010/main" val="3795186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p:cNvSpPr>
            <a:spLocks noChangeArrowheads="1"/>
          </p:cNvSpPr>
          <p:nvPr/>
        </p:nvSpPr>
        <p:spPr bwMode="auto">
          <a:xfrm>
            <a:off x="381000" y="1066800"/>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endParaRPr lang="en-US" altLang="en-US"/>
          </a:p>
        </p:txBody>
      </p:sp>
      <p:sp>
        <p:nvSpPr>
          <p:cNvPr id="12" name="Rectangle 11"/>
          <p:cNvSpPr/>
          <p:nvPr/>
        </p:nvSpPr>
        <p:spPr>
          <a:xfrm>
            <a:off x="838200" y="2133600"/>
            <a:ext cx="7391400" cy="3692525"/>
          </a:xfrm>
          <a:prstGeom prst="rect">
            <a:avLst/>
          </a:prstGeom>
          <a:noFill/>
        </p:spPr>
        <p:txBody>
          <a:bodyPr lIns="91429" tIns="45714" rIns="91429" bIns="45714">
            <a:spAutoFit/>
          </a:bodyPr>
          <a:lstStyle/>
          <a:p>
            <a:pPr fontAlgn="auto">
              <a:spcBef>
                <a:spcPts val="0"/>
              </a:spcBef>
              <a:spcAft>
                <a:spcPts val="0"/>
              </a:spcAft>
              <a:defRPr/>
            </a:pPr>
            <a:r>
              <a:rPr lang="en-US" dirty="0">
                <a:solidFill>
                  <a:srgbClr val="595959"/>
                </a:solidFill>
                <a:latin typeface="+mn-lt"/>
                <a:ea typeface="MS PGothic" charset="0"/>
                <a:cs typeface="Gill Sans MT"/>
              </a:rPr>
              <a:t>Policy decisions regarding the allocation of rights to extract natural resources can either lay the foundation for successful sector management or set a path towards misuse. </a:t>
            </a:r>
          </a:p>
          <a:p>
            <a:pPr fontAlgn="auto">
              <a:spcBef>
                <a:spcPts val="0"/>
              </a:spcBef>
              <a:spcAft>
                <a:spcPts val="0"/>
              </a:spcAft>
              <a:defRPr/>
            </a:pPr>
            <a:endParaRPr lang="en-US" dirty="0">
              <a:solidFill>
                <a:srgbClr val="595959"/>
              </a:solidFill>
              <a:latin typeface="+mn-lt"/>
              <a:ea typeface="MS PGothic" charset="0"/>
              <a:cs typeface="Gill Sans MT"/>
            </a:endParaRPr>
          </a:p>
          <a:p>
            <a:pPr fontAlgn="auto">
              <a:spcBef>
                <a:spcPts val="0"/>
              </a:spcBef>
              <a:spcAft>
                <a:spcPts val="0"/>
              </a:spcAft>
              <a:defRPr/>
            </a:pPr>
            <a:r>
              <a:rPr lang="en-US" dirty="0">
                <a:solidFill>
                  <a:srgbClr val="595959"/>
                </a:solidFill>
                <a:latin typeface="+mn-lt"/>
                <a:ea typeface="MS PGothic" charset="0"/>
                <a:cs typeface="Gill Sans MT"/>
              </a:rPr>
              <a:t>Governance challenges related to the allocation of rights include:</a:t>
            </a:r>
          </a:p>
          <a:p>
            <a:pPr fontAlgn="auto">
              <a:spcBef>
                <a:spcPts val="0"/>
              </a:spcBef>
              <a:spcAft>
                <a:spcPts val="0"/>
              </a:spcAft>
              <a:defRPr/>
            </a:pPr>
            <a:endParaRPr lang="en-US" dirty="0">
              <a:solidFill>
                <a:srgbClr val="595959"/>
              </a:solidFill>
              <a:latin typeface="+mn-lt"/>
              <a:ea typeface="MS PGothic" charset="0"/>
              <a:cs typeface="Gill Sans MT"/>
            </a:endParaRPr>
          </a:p>
          <a:p>
            <a:pPr marL="285717" indent="-285717"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Bribery</a:t>
            </a:r>
          </a:p>
          <a:p>
            <a:pPr marL="285717" indent="-285717"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17" indent="-285717"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Politically-exposed persons</a:t>
            </a:r>
          </a:p>
          <a:p>
            <a:pPr marL="285717" indent="-285717" fontAlgn="auto">
              <a:spcBef>
                <a:spcPts val="0"/>
              </a:spcBef>
              <a:spcAft>
                <a:spcPts val="0"/>
              </a:spcAft>
              <a:buFont typeface="Wingdings" charset="2"/>
              <a:buChar char="§"/>
              <a:defRPr/>
            </a:pPr>
            <a:endParaRPr lang="en-US" dirty="0">
              <a:solidFill>
                <a:srgbClr val="595959"/>
              </a:solidFill>
              <a:latin typeface="+mn-lt"/>
              <a:ea typeface="MS PGothic" charset="0"/>
              <a:cs typeface="Gill Sans MT"/>
            </a:endParaRPr>
          </a:p>
          <a:p>
            <a:pPr marL="285717" indent="-285717"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Poor negotiation </a:t>
            </a:r>
          </a:p>
          <a:p>
            <a:pPr fontAlgn="auto">
              <a:spcBef>
                <a:spcPts val="0"/>
              </a:spcBef>
              <a:spcAft>
                <a:spcPts val="0"/>
              </a:spcAft>
              <a:defRPr/>
            </a:pPr>
            <a:endParaRPr lang="en-US" dirty="0">
              <a:solidFill>
                <a:srgbClr val="595959"/>
              </a:solidFill>
              <a:latin typeface="+mn-lt"/>
              <a:ea typeface="MS PGothic" charset="0"/>
              <a:cs typeface="Gill Sans MT"/>
            </a:endParaRPr>
          </a:p>
          <a:p>
            <a:pPr marL="285717" indent="-285717" fontAlgn="auto">
              <a:spcBef>
                <a:spcPts val="0"/>
              </a:spcBef>
              <a:spcAft>
                <a:spcPts val="0"/>
              </a:spcAft>
              <a:buFont typeface="Wingdings" charset="2"/>
              <a:buChar char="§"/>
              <a:defRPr/>
            </a:pPr>
            <a:r>
              <a:rPr lang="en-US" dirty="0">
                <a:solidFill>
                  <a:srgbClr val="595959"/>
                </a:solidFill>
                <a:latin typeface="+mn-lt"/>
                <a:ea typeface="MS PGothic" charset="0"/>
                <a:cs typeface="Gill Sans MT"/>
              </a:rPr>
              <a:t>Lack of oversight of the terms of the license </a:t>
            </a:r>
          </a:p>
        </p:txBody>
      </p:sp>
      <p:sp>
        <p:nvSpPr>
          <p:cNvPr id="8" name="TextBox 8"/>
          <p:cNvSpPr txBox="1">
            <a:spLocks noChangeArrowheads="1"/>
          </p:cNvSpPr>
          <p:nvPr/>
        </p:nvSpPr>
        <p:spPr bwMode="auto">
          <a:xfrm>
            <a:off x="2667000" y="12954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2800" dirty="0">
                <a:solidFill>
                  <a:schemeClr val="accent5">
                    <a:lumMod val="50000"/>
                  </a:schemeClr>
                </a:solidFill>
                <a:latin typeface="+mj-lt"/>
                <a:cs typeface="Gill Sans MT"/>
              </a:rPr>
              <a:t>Governance Challenges</a:t>
            </a:r>
          </a:p>
        </p:txBody>
      </p:sp>
      <p:grpSp>
        <p:nvGrpSpPr>
          <p:cNvPr id="57349" name="Group 13"/>
          <p:cNvGrpSpPr>
            <a:grpSpLocks/>
          </p:cNvGrpSpPr>
          <p:nvPr/>
        </p:nvGrpSpPr>
        <p:grpSpPr bwMode="auto">
          <a:xfrm>
            <a:off x="-9525" y="0"/>
            <a:ext cx="2143125" cy="2438400"/>
            <a:chOff x="1649131" y="95466"/>
            <a:chExt cx="3989668" cy="5005184"/>
          </a:xfrm>
        </p:grpSpPr>
        <p:grpSp>
          <p:nvGrpSpPr>
            <p:cNvPr id="57354" name="Group 14"/>
            <p:cNvGrpSpPr>
              <a:grpSpLocks/>
            </p:cNvGrpSpPr>
            <p:nvPr/>
          </p:nvGrpSpPr>
          <p:grpSpPr bwMode="auto">
            <a:xfrm>
              <a:off x="1902101" y="981291"/>
              <a:ext cx="2351881" cy="2099252"/>
              <a:chOff x="1902102" y="1743075"/>
              <a:chExt cx="2351881" cy="2099252"/>
            </a:xfrm>
          </p:grpSpPr>
          <p:sp>
            <p:nvSpPr>
              <p:cNvPr id="18" name="Bent Arrow 17"/>
              <p:cNvSpPr/>
              <p:nvPr/>
            </p:nvSpPr>
            <p:spPr>
              <a:xfrm>
                <a:off x="1903288" y="1743584"/>
                <a:ext cx="2349472" cy="2098527"/>
              </a:xfrm>
              <a:prstGeom prst="bentArrow">
                <a:avLst>
                  <a:gd name="adj1" fmla="val 28018"/>
                  <a:gd name="adj2" fmla="val 29034"/>
                  <a:gd name="adj3" fmla="val 18963"/>
                  <a:gd name="adj4" fmla="val 89512"/>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57358" name="Picture 18"/>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068557" y="2379590"/>
                <a:ext cx="1388664" cy="9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pic>
        </p:grpSp>
        <p:pic>
          <p:nvPicPr>
            <p:cNvPr id="57355" name="Picture 5"/>
            <p:cNvPicPr>
              <a:picLocks noChangeAspect="1" noChangeArrowheads="1"/>
            </p:cNvPicPr>
            <p:nvPr/>
          </p:nvPicPr>
          <p:blipFill>
            <a:blip r:embed="rId5">
              <a:extLst>
                <a:ext uri="{28A0092B-C50C-407E-A947-70E740481C1C}">
                  <a14:useLocalDpi xmlns:a14="http://schemas.microsoft.com/office/drawing/2010/main" val="0"/>
                </a:ext>
              </a:extLst>
            </a:blip>
            <a:srcRect l="20181" t="6760" r="23215" b="65144"/>
            <a:stretch>
              <a:fillRect/>
            </a:stretch>
          </p:blipFill>
          <p:spPr bwMode="auto">
            <a:xfrm>
              <a:off x="3505199" y="95466"/>
              <a:ext cx="2133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6" name="Picture 6" descr="115076-magic-marker-icon-business-oil-well">
              <a:hlinkClick r:id="" action="ppaction://noaction">
                <a:snd r:embed="rId6" name="applause.wav"/>
              </a:hlinkClick>
            </p:cNvPr>
            <p:cNvPicPr>
              <a:picLocks noChangeAspect="1" noChangeArrowheads="1"/>
            </p:cNvPicPr>
            <p:nvPr/>
          </p:nvPicPr>
          <p:blipFill>
            <a:blip r:embed="rId7">
              <a:extLst>
                <a:ext uri="{28A0092B-C50C-407E-A947-70E740481C1C}">
                  <a14:useLocalDpi xmlns:a14="http://schemas.microsoft.com/office/drawing/2010/main" val="0"/>
                </a:ext>
              </a:extLst>
            </a:blip>
            <a:srcRect l="27141" t="12215" r="22456"/>
            <a:stretch>
              <a:fillRect/>
            </a:stretch>
          </p:blipFill>
          <p:spPr bwMode="auto">
            <a:xfrm>
              <a:off x="1649131" y="3271837"/>
              <a:ext cx="1019499" cy="1828813"/>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6" name="TextBox 8"/>
          <p:cNvSpPr txBox="1">
            <a:spLocks noChangeArrowheads="1"/>
          </p:cNvSpPr>
          <p:nvPr/>
        </p:nvSpPr>
        <p:spPr bwMode="auto">
          <a:xfrm>
            <a:off x="2590800" y="60960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eaLnBrk="1" fontAlgn="auto" hangingPunct="1">
              <a:spcBef>
                <a:spcPts val="0"/>
              </a:spcBef>
              <a:spcAft>
                <a:spcPts val="0"/>
              </a:spcAft>
              <a:defRPr/>
            </a:pPr>
            <a:r>
              <a:rPr lang="en-US" sz="3600" b="1" dirty="0">
                <a:solidFill>
                  <a:schemeClr val="tx1">
                    <a:lumMod val="65000"/>
                    <a:lumOff val="35000"/>
                  </a:schemeClr>
                </a:solidFill>
                <a:latin typeface="+mn-lt"/>
                <a:cs typeface="Gill Sans MT"/>
              </a:rPr>
              <a:t>Allocation of Rights</a:t>
            </a:r>
          </a:p>
        </p:txBody>
      </p:sp>
      <p:grpSp>
        <p:nvGrpSpPr>
          <p:cNvPr id="57351" name="Group 25"/>
          <p:cNvGrpSpPr>
            <a:grpSpLocks/>
          </p:cNvGrpSpPr>
          <p:nvPr/>
        </p:nvGrpSpPr>
        <p:grpSpPr bwMode="auto">
          <a:xfrm>
            <a:off x="2057400" y="693738"/>
            <a:ext cx="685800" cy="568325"/>
            <a:chOff x="1925638" y="2803525"/>
            <a:chExt cx="800100" cy="757238"/>
          </a:xfrm>
        </p:grpSpPr>
        <p:sp>
          <p:nvSpPr>
            <p:cNvPr id="19" name="Hexagon 18"/>
            <p:cNvSpPr/>
            <p:nvPr/>
          </p:nvSpPr>
          <p:spPr>
            <a:xfrm rot="9105493">
              <a:off x="1925638" y="2803525"/>
              <a:ext cx="800100" cy="757238"/>
            </a:xfrm>
            <a:prstGeom prst="hexagon">
              <a:avLst/>
            </a:prstGeom>
            <a:solidFill>
              <a:srgbClr val="2973A5"/>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fontAlgn="auto">
                <a:spcBef>
                  <a:spcPts val="0"/>
                </a:spcBef>
                <a:spcAft>
                  <a:spcPts val="0"/>
                </a:spcAft>
                <a:defRPr/>
              </a:pPr>
              <a:endParaRPr lang="en-US" dirty="0"/>
            </a:p>
          </p:txBody>
        </p:sp>
        <p:sp>
          <p:nvSpPr>
            <p:cNvPr id="57353" name="TextBox 4"/>
            <p:cNvSpPr txBox="1">
              <a:spLocks noChangeArrowheads="1"/>
            </p:cNvSpPr>
            <p:nvPr/>
          </p:nvSpPr>
          <p:spPr bwMode="auto">
            <a:xfrm>
              <a:off x="2028952" y="2936102"/>
              <a:ext cx="554038" cy="49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r>
                <a:rPr lang="en-US" altLang="en-US">
                  <a:solidFill>
                    <a:schemeClr val="bg1"/>
                  </a:solidFill>
                  <a:latin typeface="Gill Sans MT" pitchFamily="34" charset="0"/>
                </a:rPr>
                <a:t>AR</a:t>
              </a:r>
              <a:endParaRPr lang="en-US" altLang="en-US" sz="2000">
                <a:solidFill>
                  <a:schemeClr val="bg1"/>
                </a:solidFill>
                <a:latin typeface="Gill Sans MT" pitchFamily="34" charset="0"/>
              </a:endParaRPr>
            </a:p>
          </p:txBody>
        </p:sp>
      </p:grpSp>
    </p:spTree>
    <p:extLst>
      <p:ext uri="{BB962C8B-B14F-4D97-AF65-F5344CB8AC3E}">
        <p14:creationId xmlns:p14="http://schemas.microsoft.com/office/powerpoint/2010/main" val="101864306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lPLe07VKEESyBZ9LNfRyx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CvmjZ8szZUK7nIEuDxYWqw"/>
</p:tagLst>
</file>

<file path=ppt/theme/theme1.xml><?xml version="1.0" encoding="utf-8"?>
<a:theme xmlns:a="http://schemas.openxmlformats.org/drawingml/2006/main" name="rwi title page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9870</TotalTime>
  <Words>5290</Words>
  <Application>Microsoft Office PowerPoint</Application>
  <PresentationFormat>On-screen Show (4:3)</PresentationFormat>
  <Paragraphs>947</Paragraphs>
  <Slides>54</Slides>
  <Notes>52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rwi title page_blank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Sharing with generations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 Lintzer</dc:creator>
  <cp:lastModifiedBy>Alexandra Gillies</cp:lastModifiedBy>
  <cp:revision>193</cp:revision>
  <cp:lastPrinted>2013-07-25T15:06:44Z</cp:lastPrinted>
  <dcterms:created xsi:type="dcterms:W3CDTF">2013-06-07T14:38:56Z</dcterms:created>
  <dcterms:modified xsi:type="dcterms:W3CDTF">2014-09-17T21:28:33Z</dcterms:modified>
</cp:coreProperties>
</file>