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59" r:id="rId4"/>
    <p:sldId id="265" r:id="rId5"/>
    <p:sldId id="261" r:id="rId6"/>
    <p:sldId id="257" r:id="rId7"/>
    <p:sldId id="262" r:id="rId8"/>
    <p:sldId id="263" r:id="rId9"/>
    <p:sldId id="264" r:id="rId10"/>
    <p:sldId id="266"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5C567C-CC82-41CD-8506-A83E3211C1EA}" type="datetimeFigureOut">
              <a:rPr lang="en-US" smtClean="0"/>
              <a:t>9/20/2014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4BFC00-70EF-4B28-B8AB-9B2EFA64A5F4}" type="slidenum">
              <a:rPr lang="en-US" smtClean="0"/>
              <a:t>‹#›</a:t>
            </a:fld>
            <a:endParaRPr lang="en-US"/>
          </a:p>
        </p:txBody>
      </p:sp>
    </p:spTree>
    <p:extLst>
      <p:ext uri="{BB962C8B-B14F-4D97-AF65-F5344CB8AC3E}">
        <p14:creationId xmlns:p14="http://schemas.microsoft.com/office/powerpoint/2010/main" val="2197539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When reports are disaggregated, one could in principle understand the</a:t>
            </a:r>
            <a:r>
              <a:rPr lang="en-US" baseline="0" dirty="0" smtClean="0"/>
              <a:t> benefits to local level if the company operates only one license/project</a:t>
            </a:r>
          </a:p>
          <a:p>
            <a:pPr marL="171450" indent="-171450">
              <a:buFont typeface="Arial" pitchFamily="34" charset="0"/>
              <a:buChar char="•"/>
            </a:pPr>
            <a:r>
              <a:rPr lang="en-US" baseline="0" dirty="0" smtClean="0"/>
              <a:t>Use of reports – whether the data satisfies needs of local communities is an important issue</a:t>
            </a:r>
          </a:p>
          <a:p>
            <a:pPr marL="171450" indent="-171450">
              <a:buFont typeface="Arial" pitchFamily="34" charset="0"/>
              <a:buChar char="•"/>
            </a:pPr>
            <a:r>
              <a:rPr lang="en-US" baseline="0" dirty="0" smtClean="0"/>
              <a:t>Use of reports – whether EITI date is used to improve policies, such as enhancing local government’s power remains an issue</a:t>
            </a:r>
          </a:p>
          <a:p>
            <a:pPr marL="171450" indent="-171450">
              <a:buFont typeface="Arial" pitchFamily="34" charset="0"/>
              <a:buChar char="•"/>
            </a:pPr>
            <a:r>
              <a:rPr lang="en-US" baseline="0" dirty="0" smtClean="0"/>
              <a:t>Reports are not timely – lost interest at the local community level</a:t>
            </a:r>
          </a:p>
          <a:p>
            <a:pPr marL="171450" indent="-171450">
              <a:buFont typeface="Arial" pitchFamily="34" charset="0"/>
              <a:buChar char="•"/>
            </a:pPr>
            <a:r>
              <a:rPr lang="en-US" baseline="0" dirty="0" smtClean="0"/>
              <a:t>Many payments go directly to the state budget – a very big company might end up paying very little to local communities</a:t>
            </a:r>
            <a:endParaRPr lang="en-US" dirty="0"/>
          </a:p>
        </p:txBody>
      </p:sp>
      <p:sp>
        <p:nvSpPr>
          <p:cNvPr id="4" name="Slide Number Placeholder 3"/>
          <p:cNvSpPr>
            <a:spLocks noGrp="1"/>
          </p:cNvSpPr>
          <p:nvPr>
            <p:ph type="sldNum" sz="quarter" idx="10"/>
          </p:nvPr>
        </p:nvSpPr>
        <p:spPr/>
        <p:txBody>
          <a:bodyPr/>
          <a:lstStyle/>
          <a:p>
            <a:fld id="{2D4BFC00-70EF-4B28-B8AB-9B2EFA64A5F4}" type="slidenum">
              <a:rPr lang="en-US" smtClean="0"/>
              <a:t>2</a:t>
            </a:fld>
            <a:endParaRPr lang="en-US"/>
          </a:p>
        </p:txBody>
      </p:sp>
    </p:spTree>
    <p:extLst>
      <p:ext uri="{BB962C8B-B14F-4D97-AF65-F5344CB8AC3E}">
        <p14:creationId xmlns:p14="http://schemas.microsoft.com/office/powerpoint/2010/main" val="1705162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mn-MN" dirty="0" smtClean="0"/>
              <a:t>“Компаниуд болон туслан гүйцэтгэгч аж ахуйн нэгжээс орон нутгийн төсөвт төлсөн татвар, төлбөр, хураамж, үйлчилгээний хөлс, ногдол ашиг, торгууль, хандив, тусламж, байгаль орчныг хамгаалахад зарцуулсан зардлын талаар иргэдэд нээлттэй мэдээллэх ажлыг зохион байгуулах, хяналт тавих үүрэг бүхий ОҮИТБС-ын дэд зөвлөлийг аймаг, нийслэлийн Засаг даргын орлогчоор ахлуулан орон нутгийн захиргааны байгууллага, компаниуд, мэргэжлийн холбоо, иргэний нийгмийн төлөөллийн 3 талын тэгш оролцоо бүхий бүрэлдэхүүнтэйгээр байгуулан үйл ажиллагаанд нь хяналт тавих” ЗД-нарт ЗГ-ын тогтоолоор ногдуулсан үүрэг</a:t>
            </a:r>
            <a:endParaRPr lang="en-US" dirty="0" smtClean="0"/>
          </a:p>
          <a:p>
            <a:endParaRPr lang="en-US" dirty="0"/>
          </a:p>
        </p:txBody>
      </p:sp>
      <p:sp>
        <p:nvSpPr>
          <p:cNvPr id="4" name="Slide Number Placeholder 3"/>
          <p:cNvSpPr>
            <a:spLocks noGrp="1"/>
          </p:cNvSpPr>
          <p:nvPr>
            <p:ph type="sldNum" sz="quarter" idx="10"/>
          </p:nvPr>
        </p:nvSpPr>
        <p:spPr/>
        <p:txBody>
          <a:bodyPr/>
          <a:lstStyle/>
          <a:p>
            <a:fld id="{2D4BFC00-70EF-4B28-B8AB-9B2EFA64A5F4}" type="slidenum">
              <a:rPr lang="en-US" smtClean="0"/>
              <a:t>5</a:t>
            </a:fld>
            <a:endParaRPr lang="en-US"/>
          </a:p>
        </p:txBody>
      </p:sp>
    </p:spTree>
    <p:extLst>
      <p:ext uri="{BB962C8B-B14F-4D97-AF65-F5344CB8AC3E}">
        <p14:creationId xmlns:p14="http://schemas.microsoft.com/office/powerpoint/2010/main" val="1437594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Advantages and disadvantages of formal:</a:t>
            </a:r>
          </a:p>
          <a:p>
            <a:pPr marL="171450" indent="-171450">
              <a:buFontTx/>
              <a:buChar char="-"/>
            </a:pPr>
            <a:r>
              <a:rPr lang="en-US" dirty="0" smtClean="0"/>
              <a:t>Auditor’s involvement increases credibility</a:t>
            </a:r>
          </a:p>
          <a:p>
            <a:pPr marL="171450" indent="-171450">
              <a:buFontTx/>
              <a:buChar char="-"/>
            </a:pPr>
            <a:r>
              <a:rPr lang="en-US" dirty="0" smtClean="0"/>
              <a:t>However, it is too</a:t>
            </a:r>
            <a:r>
              <a:rPr lang="en-US" baseline="0" dirty="0" smtClean="0"/>
              <a:t> costly for local governments</a:t>
            </a:r>
          </a:p>
          <a:p>
            <a:pPr marL="171450" indent="-171450">
              <a:buFontTx/>
              <a:buChar char="-"/>
            </a:pPr>
            <a:r>
              <a:rPr lang="en-US" baseline="0" dirty="0" smtClean="0"/>
              <a:t>Also, takes a lot of time to do audit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Advantages and disadvantages of informal:</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dirty="0" smtClean="0"/>
              <a:t>Allows timely</a:t>
            </a:r>
            <a:r>
              <a:rPr lang="en-US" baseline="0" dirty="0" smtClean="0"/>
              <a:t> discussion of revenue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aseline="0" dirty="0" smtClean="0"/>
              <a:t>Community members can engage directly, especially on how money was spent, and on key items such as grants and donations, licensing, land use, rehabilitation etc., i.e. beyond EITI</a:t>
            </a:r>
            <a:endParaRPr lang="en-US" dirty="0" smtClean="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2D4BFC00-70EF-4B28-B8AB-9B2EFA64A5F4}" type="slidenum">
              <a:rPr lang="en-US" smtClean="0"/>
              <a:t>10</a:t>
            </a:fld>
            <a:endParaRPr lang="en-US"/>
          </a:p>
        </p:txBody>
      </p:sp>
    </p:spTree>
    <p:extLst>
      <p:ext uri="{BB962C8B-B14F-4D97-AF65-F5344CB8AC3E}">
        <p14:creationId xmlns:p14="http://schemas.microsoft.com/office/powerpoint/2010/main" val="2755045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E99190-2D97-4F23-89C1-EE737B822EE0}" type="datetimeFigureOut">
              <a:rPr lang="en-US" smtClean="0"/>
              <a:t>9/19/2014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637001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E99190-2D97-4F23-89C1-EE737B822EE0}" type="datetimeFigureOut">
              <a:rPr lang="en-US" smtClean="0"/>
              <a:t>9/19/2014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2452839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E99190-2D97-4F23-89C1-EE737B822EE0}" type="datetimeFigureOut">
              <a:rPr lang="en-US" smtClean="0"/>
              <a:t>9/19/2014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3740883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E99190-2D97-4F23-89C1-EE737B822EE0}" type="datetimeFigureOut">
              <a:rPr lang="en-US" smtClean="0"/>
              <a:t>9/19/2014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2357229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E99190-2D97-4F23-89C1-EE737B822EE0}" type="datetimeFigureOut">
              <a:rPr lang="en-US" smtClean="0"/>
              <a:t>9/19/2014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4045933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E99190-2D97-4F23-89C1-EE737B822EE0}" type="datetimeFigureOut">
              <a:rPr lang="en-US" smtClean="0"/>
              <a:t>9/19/2014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1754084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E99190-2D97-4F23-89C1-EE737B822EE0}" type="datetimeFigureOut">
              <a:rPr lang="en-US" smtClean="0"/>
              <a:t>9/19/2014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577158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E99190-2D97-4F23-89C1-EE737B822EE0}" type="datetimeFigureOut">
              <a:rPr lang="en-US" smtClean="0"/>
              <a:t>9/19/2014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480204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E99190-2D97-4F23-89C1-EE737B822EE0}" type="datetimeFigureOut">
              <a:rPr lang="en-US" smtClean="0"/>
              <a:t>9/19/2014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3337522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E99190-2D97-4F23-89C1-EE737B822EE0}" type="datetimeFigureOut">
              <a:rPr lang="en-US" smtClean="0"/>
              <a:t>9/19/2014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3354894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E99190-2D97-4F23-89C1-EE737B822EE0}" type="datetimeFigureOut">
              <a:rPr lang="en-US" smtClean="0"/>
              <a:t>9/19/2014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CFF304-2B1B-4D5A-B3C8-7CC7194C51F2}" type="slidenum">
              <a:rPr lang="en-US" smtClean="0"/>
              <a:t>‹#›</a:t>
            </a:fld>
            <a:endParaRPr lang="en-US"/>
          </a:p>
        </p:txBody>
      </p:sp>
    </p:spTree>
    <p:extLst>
      <p:ext uri="{BB962C8B-B14F-4D97-AF65-F5344CB8AC3E}">
        <p14:creationId xmlns:p14="http://schemas.microsoft.com/office/powerpoint/2010/main" val="1981809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E99190-2D97-4F23-89C1-EE737B822EE0}" type="datetimeFigureOut">
              <a:rPr lang="en-US" smtClean="0"/>
              <a:t>9/19/2014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CFF304-2B1B-4D5A-B3C8-7CC7194C51F2}" type="slidenum">
              <a:rPr lang="en-US" smtClean="0"/>
              <a:t>‹#›</a:t>
            </a:fld>
            <a:endParaRPr lang="en-US"/>
          </a:p>
        </p:txBody>
      </p:sp>
    </p:spTree>
    <p:extLst>
      <p:ext uri="{BB962C8B-B14F-4D97-AF65-F5344CB8AC3E}">
        <p14:creationId xmlns:p14="http://schemas.microsoft.com/office/powerpoint/2010/main" val="3412183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799" y="1981200"/>
            <a:ext cx="7772400" cy="1470025"/>
          </a:xfrm>
        </p:spPr>
        <p:txBody>
          <a:bodyPr/>
          <a:lstStyle/>
          <a:p>
            <a:r>
              <a:rPr lang="en-US" dirty="0" smtClean="0"/>
              <a:t>EITI at Subnational Level: Case of Mongolia</a:t>
            </a:r>
            <a:endParaRPr lang="en-US" dirty="0"/>
          </a:p>
        </p:txBody>
      </p:sp>
      <p:sp>
        <p:nvSpPr>
          <p:cNvPr id="3" name="Subtitle 2"/>
          <p:cNvSpPr>
            <a:spLocks noGrp="1"/>
          </p:cNvSpPr>
          <p:nvPr>
            <p:ph type="subTitle" idx="1"/>
          </p:nvPr>
        </p:nvSpPr>
        <p:spPr>
          <a:xfrm>
            <a:off x="1524000" y="3962400"/>
            <a:ext cx="6400800" cy="838200"/>
          </a:xfrm>
        </p:spPr>
        <p:txBody>
          <a:bodyPr>
            <a:normAutofit/>
          </a:bodyPr>
          <a:lstStyle/>
          <a:p>
            <a:r>
              <a:rPr lang="en-US" sz="2800" dirty="0" smtClean="0"/>
              <a:t>N. Dorjdari, NRGI Country Coordinator</a:t>
            </a:r>
          </a:p>
        </p:txBody>
      </p:sp>
      <p:sp>
        <p:nvSpPr>
          <p:cNvPr id="4" name="Subtitle 2"/>
          <p:cNvSpPr txBox="1">
            <a:spLocks/>
          </p:cNvSpPr>
          <p:nvPr/>
        </p:nvSpPr>
        <p:spPr>
          <a:xfrm>
            <a:off x="1524000" y="5105400"/>
            <a:ext cx="6400800" cy="11430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PWYP Eurasia Regional Meeting</a:t>
            </a:r>
            <a:br>
              <a:rPr lang="en-US" dirty="0" smtClean="0"/>
            </a:br>
            <a:r>
              <a:rPr lang="en-US" dirty="0" smtClean="0"/>
              <a:t>Istanbul, September 2014</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13488" y="452847"/>
            <a:ext cx="2244711" cy="1147354"/>
          </a:xfrm>
          <a:prstGeom prst="rect">
            <a:avLst/>
          </a:prstGeom>
        </p:spPr>
      </p:pic>
    </p:spTree>
    <p:extLst>
      <p:ext uri="{BB962C8B-B14F-4D97-AF65-F5344CB8AC3E}">
        <p14:creationId xmlns:p14="http://schemas.microsoft.com/office/powerpoint/2010/main" val="26928279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Trying both formal and informal EITI reporting</a:t>
            </a:r>
            <a:endParaRPr lang="en-US" sz="4000" dirty="0"/>
          </a:p>
        </p:txBody>
      </p:sp>
      <p:sp>
        <p:nvSpPr>
          <p:cNvPr id="3" name="Content Placeholder 2"/>
          <p:cNvSpPr>
            <a:spLocks noGrp="1"/>
          </p:cNvSpPr>
          <p:nvPr>
            <p:ph idx="1"/>
          </p:nvPr>
        </p:nvSpPr>
        <p:spPr/>
        <p:txBody>
          <a:bodyPr>
            <a:normAutofit fontScale="85000" lnSpcReduction="10000"/>
          </a:bodyPr>
          <a:lstStyle/>
          <a:p>
            <a:r>
              <a:rPr lang="en-US" dirty="0" smtClean="0"/>
              <a:t>Formal: implementing EITI reporting and auditing</a:t>
            </a:r>
          </a:p>
          <a:p>
            <a:pPr lvl="1"/>
            <a:r>
              <a:rPr lang="en-US" dirty="0" smtClean="0"/>
              <a:t>Two sub-provinces with significant mining chosen</a:t>
            </a:r>
          </a:p>
          <a:p>
            <a:pPr lvl="1"/>
            <a:r>
              <a:rPr lang="en-US" dirty="0" smtClean="0"/>
              <a:t>Special template for sub-provincial payments prepared</a:t>
            </a:r>
          </a:p>
          <a:p>
            <a:pPr lvl="1"/>
            <a:r>
              <a:rPr lang="en-US" dirty="0" smtClean="0"/>
              <a:t>Auditor reconciled figures </a:t>
            </a:r>
          </a:p>
          <a:p>
            <a:r>
              <a:rPr lang="en-US" dirty="0" smtClean="0"/>
              <a:t>Informal: unaudited reporting by companies and local administrations, focus on discourse at the community level</a:t>
            </a:r>
          </a:p>
          <a:p>
            <a:pPr lvl="1"/>
            <a:r>
              <a:rPr lang="en-US" dirty="0" smtClean="0"/>
              <a:t>Town-hall meetings organized by local elected assembly where governor and companies are invited to do reports</a:t>
            </a:r>
          </a:p>
          <a:p>
            <a:pPr lvl="1"/>
            <a:r>
              <a:rPr lang="en-US" dirty="0" smtClean="0"/>
              <a:t>Local community can directly engage in the dialog</a:t>
            </a:r>
            <a:endParaRPr lang="en-US" dirty="0"/>
          </a:p>
        </p:txBody>
      </p:sp>
    </p:spTree>
    <p:extLst>
      <p:ext uri="{BB962C8B-B14F-4D97-AF65-F5344CB8AC3E}">
        <p14:creationId xmlns:p14="http://schemas.microsoft.com/office/powerpoint/2010/main" val="28059446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Working with civil society, governments and companies</a:t>
            </a:r>
            <a:endParaRPr lang="en-US" dirty="0"/>
          </a:p>
        </p:txBody>
      </p:sp>
      <p:sp>
        <p:nvSpPr>
          <p:cNvPr id="3" name="Content Placeholder 2"/>
          <p:cNvSpPr>
            <a:spLocks noGrp="1"/>
          </p:cNvSpPr>
          <p:nvPr>
            <p:ph idx="1"/>
          </p:nvPr>
        </p:nvSpPr>
        <p:spPr/>
        <p:txBody>
          <a:bodyPr/>
          <a:lstStyle/>
          <a:p>
            <a:r>
              <a:rPr lang="en-US" dirty="0" smtClean="0"/>
              <a:t>Tried to support demand based initiatives, especially those of the civil society</a:t>
            </a:r>
          </a:p>
          <a:p>
            <a:r>
              <a:rPr lang="en-US" dirty="0" smtClean="0"/>
              <a:t>Have prepared a guidebook on how to organize local </a:t>
            </a:r>
            <a:r>
              <a:rPr lang="en-US" dirty="0" err="1" smtClean="0"/>
              <a:t>townhall</a:t>
            </a:r>
            <a:r>
              <a:rPr lang="en-US" dirty="0" smtClean="0"/>
              <a:t> meetings on EITI</a:t>
            </a:r>
          </a:p>
          <a:p>
            <a:r>
              <a:rPr lang="en-US" dirty="0" smtClean="0"/>
              <a:t>Encouraged the establishment of the local (</a:t>
            </a:r>
            <a:r>
              <a:rPr lang="en-US" dirty="0" err="1" smtClean="0"/>
              <a:t>subprovincial</a:t>
            </a:r>
            <a:r>
              <a:rPr lang="en-US" dirty="0" smtClean="0"/>
              <a:t>) EITI subcommittees</a:t>
            </a:r>
          </a:p>
          <a:p>
            <a:r>
              <a:rPr lang="en-US" dirty="0" smtClean="0"/>
              <a:t>Capacity building activities</a:t>
            </a:r>
          </a:p>
          <a:p>
            <a:r>
              <a:rPr lang="en-US" dirty="0" smtClean="0"/>
              <a:t>Communication efforts supported by PWYP</a:t>
            </a:r>
            <a:endParaRPr lang="en-US" dirty="0"/>
          </a:p>
        </p:txBody>
      </p:sp>
    </p:spTree>
    <p:extLst>
      <p:ext uri="{BB962C8B-B14F-4D97-AF65-F5344CB8AC3E}">
        <p14:creationId xmlns:p14="http://schemas.microsoft.com/office/powerpoint/2010/main" val="35855079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229600" cy="1143000"/>
          </a:xfrm>
        </p:spPr>
        <p:txBody>
          <a:bodyPr/>
          <a:lstStyle/>
          <a:p>
            <a:r>
              <a:rPr lang="en-US" dirty="0" smtClean="0"/>
              <a:t>Thank you!</a:t>
            </a:r>
            <a:endParaRPr lang="en-US" dirty="0"/>
          </a:p>
        </p:txBody>
      </p:sp>
      <p:sp>
        <p:nvSpPr>
          <p:cNvPr id="4" name="Title 1"/>
          <p:cNvSpPr txBox="1">
            <a:spLocks/>
          </p:cNvSpPr>
          <p:nvPr/>
        </p:nvSpPr>
        <p:spPr>
          <a:xfrm>
            <a:off x="609600" y="30480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Any questions?</a:t>
            </a:r>
            <a:endParaRPr lang="en-US" dirty="0"/>
          </a:p>
        </p:txBody>
      </p:sp>
    </p:spTree>
    <p:extLst>
      <p:ext uri="{BB962C8B-B14F-4D97-AF65-F5344CB8AC3E}">
        <p14:creationId xmlns:p14="http://schemas.microsoft.com/office/powerpoint/2010/main" val="27050894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EITI in Mongolia</a:t>
            </a:r>
            <a:endParaRPr lang="en-US" dirty="0"/>
          </a:p>
        </p:txBody>
      </p:sp>
      <p:sp>
        <p:nvSpPr>
          <p:cNvPr id="3" name="Content Placeholder 2"/>
          <p:cNvSpPr>
            <a:spLocks noGrp="1"/>
          </p:cNvSpPr>
          <p:nvPr>
            <p:ph idx="1"/>
          </p:nvPr>
        </p:nvSpPr>
        <p:spPr/>
        <p:txBody>
          <a:bodyPr>
            <a:normAutofit lnSpcReduction="10000"/>
          </a:bodyPr>
          <a:lstStyle/>
          <a:p>
            <a:r>
              <a:rPr lang="en-US" dirty="0" smtClean="0"/>
              <a:t>Successes:</a:t>
            </a:r>
          </a:p>
          <a:p>
            <a:pPr lvl="1"/>
            <a:r>
              <a:rPr lang="en-US" dirty="0" smtClean="0"/>
              <a:t>Disaggregated reporting</a:t>
            </a:r>
          </a:p>
          <a:p>
            <a:pPr lvl="2"/>
            <a:r>
              <a:rPr lang="en-US" dirty="0" smtClean="0"/>
              <a:t>Company-by-company</a:t>
            </a:r>
          </a:p>
          <a:p>
            <a:pPr lvl="2"/>
            <a:r>
              <a:rPr lang="en-US" dirty="0" smtClean="0"/>
              <a:t>Payment-by-payment</a:t>
            </a:r>
          </a:p>
          <a:p>
            <a:pPr lvl="1"/>
            <a:r>
              <a:rPr lang="en-US" dirty="0" smtClean="0"/>
              <a:t>Multi-stakeholder management</a:t>
            </a:r>
          </a:p>
          <a:p>
            <a:pPr lvl="1"/>
            <a:r>
              <a:rPr lang="en-US" dirty="0" smtClean="0"/>
              <a:t>Compliance to international standards</a:t>
            </a:r>
          </a:p>
          <a:p>
            <a:pPr lvl="1"/>
            <a:r>
              <a:rPr lang="en-US" dirty="0" smtClean="0"/>
              <a:t>Platform for dialog</a:t>
            </a:r>
          </a:p>
          <a:p>
            <a:r>
              <a:rPr lang="en-US" dirty="0" smtClean="0"/>
              <a:t>Key challenge:</a:t>
            </a:r>
          </a:p>
          <a:p>
            <a:pPr lvl="1"/>
            <a:r>
              <a:rPr lang="en-US" dirty="0" smtClean="0"/>
              <a:t>Use of reports</a:t>
            </a:r>
          </a:p>
        </p:txBody>
      </p:sp>
    </p:spTree>
    <p:extLst>
      <p:ext uri="{BB962C8B-B14F-4D97-AF65-F5344CB8AC3E}">
        <p14:creationId xmlns:p14="http://schemas.microsoft.com/office/powerpoint/2010/main" val="38287619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Subnational level: Two approaches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EITI Mongolia and the Government focused on f</a:t>
            </a:r>
            <a:r>
              <a:rPr lang="en-US" dirty="0" smtClean="0"/>
              <a:t>ormal mechanisms</a:t>
            </a:r>
          </a:p>
          <a:p>
            <a:pPr lvl="1"/>
            <a:r>
              <a:rPr lang="en-US" dirty="0" smtClean="0"/>
              <a:t>Establishing MSGs at the subnational level</a:t>
            </a:r>
          </a:p>
          <a:p>
            <a:pPr lvl="1"/>
            <a:r>
              <a:rPr lang="en-US" dirty="0" smtClean="0"/>
              <a:t>Clarifying roles of subnational government agencies </a:t>
            </a:r>
          </a:p>
          <a:p>
            <a:pPr lvl="1"/>
            <a:r>
              <a:rPr lang="en-US" dirty="0" smtClean="0"/>
              <a:t>Regional capacity building events</a:t>
            </a:r>
          </a:p>
          <a:p>
            <a:pPr lvl="1"/>
            <a:r>
              <a:rPr lang="en-US" dirty="0" smtClean="0"/>
              <a:t>Improving templates for subnational records</a:t>
            </a:r>
          </a:p>
          <a:p>
            <a:r>
              <a:rPr lang="en-US" dirty="0" smtClean="0"/>
              <a:t>Civil society piloting at the subnational level</a:t>
            </a:r>
          </a:p>
          <a:p>
            <a:pPr lvl="1"/>
            <a:r>
              <a:rPr lang="en-US" dirty="0" smtClean="0"/>
              <a:t>Trying both formal and informal EITI reporting</a:t>
            </a:r>
          </a:p>
          <a:p>
            <a:pPr lvl="1"/>
            <a:r>
              <a:rPr lang="en-US" dirty="0" smtClean="0"/>
              <a:t>Working with civil society, governments and companies in the sub-provinces</a:t>
            </a:r>
          </a:p>
          <a:p>
            <a:pPr lvl="1"/>
            <a:endParaRPr lang="en-US" dirty="0"/>
          </a:p>
        </p:txBody>
      </p:sp>
    </p:spTree>
    <p:extLst>
      <p:ext uri="{BB962C8B-B14F-4D97-AF65-F5344CB8AC3E}">
        <p14:creationId xmlns:p14="http://schemas.microsoft.com/office/powerpoint/2010/main" val="28585898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362200"/>
            <a:ext cx="8229600" cy="1143000"/>
          </a:xfrm>
        </p:spPr>
        <p:txBody>
          <a:bodyPr>
            <a:noAutofit/>
          </a:bodyPr>
          <a:lstStyle/>
          <a:p>
            <a:r>
              <a:rPr lang="en-US" dirty="0" smtClean="0"/>
              <a:t>EITI Mongolia and the Government focused on formal mechanisms</a:t>
            </a:r>
            <a:endParaRPr lang="en-US" dirty="0"/>
          </a:p>
        </p:txBody>
      </p:sp>
    </p:spTree>
    <p:extLst>
      <p:ext uri="{BB962C8B-B14F-4D97-AF65-F5344CB8AC3E}">
        <p14:creationId xmlns:p14="http://schemas.microsoft.com/office/powerpoint/2010/main" val="28541983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Establishing MSGs at the subnational level</a:t>
            </a:r>
            <a:endParaRPr lang="en-US" sz="3600" dirty="0"/>
          </a:p>
        </p:txBody>
      </p:sp>
      <p:sp>
        <p:nvSpPr>
          <p:cNvPr id="3" name="Content Placeholder 2"/>
          <p:cNvSpPr>
            <a:spLocks noGrp="1"/>
          </p:cNvSpPr>
          <p:nvPr>
            <p:ph idx="1"/>
          </p:nvPr>
        </p:nvSpPr>
        <p:spPr/>
        <p:txBody>
          <a:bodyPr>
            <a:normAutofit lnSpcReduction="10000"/>
          </a:bodyPr>
          <a:lstStyle/>
          <a:p>
            <a:r>
              <a:rPr lang="en-US" dirty="0" smtClean="0"/>
              <a:t>Government resolution mandating local governments to establish tri-partite provincial EITI subcommittees</a:t>
            </a:r>
          </a:p>
          <a:p>
            <a:pPr lvl="1"/>
            <a:r>
              <a:rPr lang="en-US" dirty="0" smtClean="0"/>
              <a:t>18 provinces out of 21 plus the capital city have established such subcommittees to date</a:t>
            </a:r>
          </a:p>
          <a:p>
            <a:pPr lvl="1"/>
            <a:r>
              <a:rPr lang="en-US" dirty="0" smtClean="0"/>
              <a:t>EITI Secretariat prepared a model bylaws of subnational EITI subcommittees</a:t>
            </a:r>
          </a:p>
          <a:p>
            <a:pPr lvl="1"/>
            <a:r>
              <a:rPr lang="en-US" dirty="0" smtClean="0"/>
              <a:t>EITI Secretariat sent out letters and information package to provincial governments to focus on implementation of the government resolution</a:t>
            </a:r>
          </a:p>
          <a:p>
            <a:pPr lvl="1"/>
            <a:endParaRPr lang="en-US" dirty="0" smtClean="0"/>
          </a:p>
          <a:p>
            <a:endParaRPr lang="en-US" dirty="0"/>
          </a:p>
        </p:txBody>
      </p:sp>
    </p:spTree>
    <p:extLst>
      <p:ext uri="{BB962C8B-B14F-4D97-AF65-F5344CB8AC3E}">
        <p14:creationId xmlns:p14="http://schemas.microsoft.com/office/powerpoint/2010/main" val="11719272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Clarifying roles of subnational government agencies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For EITI reporting purposes, the government issued a resolution on the responsibilities of different agencies in the government in preparing the government’s EITI report</a:t>
            </a:r>
          </a:p>
          <a:p>
            <a:pPr lvl="1"/>
            <a:r>
              <a:rPr lang="en-US" dirty="0" smtClean="0"/>
              <a:t>Promotion of EITI among companies operating in a given province and sub-province</a:t>
            </a:r>
          </a:p>
          <a:p>
            <a:pPr lvl="1"/>
            <a:r>
              <a:rPr lang="en-US" dirty="0" smtClean="0"/>
              <a:t>Sub-provinces prepare reports on revenues and send it to provincial government</a:t>
            </a:r>
          </a:p>
          <a:p>
            <a:pPr lvl="1"/>
            <a:r>
              <a:rPr lang="en-US" dirty="0" smtClean="0"/>
              <a:t>Provincial governments collate information from the sub-provinces and add reports on own revenues, and send the report to General Tax Department</a:t>
            </a:r>
          </a:p>
          <a:p>
            <a:pPr lvl="1"/>
            <a:endParaRPr lang="en-US" dirty="0"/>
          </a:p>
        </p:txBody>
      </p:sp>
    </p:spTree>
    <p:extLst>
      <p:ext uri="{BB962C8B-B14F-4D97-AF65-F5344CB8AC3E}">
        <p14:creationId xmlns:p14="http://schemas.microsoft.com/office/powerpoint/2010/main" val="36368487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Regional capacity building events</a:t>
            </a:r>
            <a:endParaRPr lang="en-US" dirty="0"/>
          </a:p>
        </p:txBody>
      </p:sp>
      <p:sp>
        <p:nvSpPr>
          <p:cNvPr id="3" name="Content Placeholder 2"/>
          <p:cNvSpPr>
            <a:spLocks noGrp="1"/>
          </p:cNvSpPr>
          <p:nvPr>
            <p:ph idx="1"/>
          </p:nvPr>
        </p:nvSpPr>
        <p:spPr>
          <a:xfrm>
            <a:off x="457200" y="1600200"/>
            <a:ext cx="4419600" cy="4525963"/>
          </a:xfrm>
        </p:spPr>
        <p:txBody>
          <a:bodyPr/>
          <a:lstStyle/>
          <a:p>
            <a:r>
              <a:rPr lang="en-US" dirty="0" smtClean="0"/>
              <a:t>Regional conferences in 5 regions</a:t>
            </a:r>
          </a:p>
          <a:p>
            <a:r>
              <a:rPr lang="en-US" dirty="0" smtClean="0"/>
              <a:t>Capacity building training for provincial governments</a:t>
            </a:r>
          </a:p>
          <a:p>
            <a:endParaRPr lang="en-US" dirty="0"/>
          </a:p>
        </p:txBody>
      </p:sp>
      <p:pic>
        <p:nvPicPr>
          <p:cNvPr id="1026" name="Picture 2" descr="C:\Users\Dorj\AppData\Local\Microsoft\Windows\Temporary Internet Files\Content.Outlook\MSZJ2NMZ\phot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600" y="1143000"/>
            <a:ext cx="348615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43295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Improving templates for subnational records</a:t>
            </a:r>
            <a:endParaRPr lang="en-US" dirty="0"/>
          </a:p>
        </p:txBody>
      </p:sp>
      <p:sp>
        <p:nvSpPr>
          <p:cNvPr id="3" name="Content Placeholder 2"/>
          <p:cNvSpPr>
            <a:spLocks noGrp="1"/>
          </p:cNvSpPr>
          <p:nvPr>
            <p:ph idx="1"/>
          </p:nvPr>
        </p:nvSpPr>
        <p:spPr/>
        <p:txBody>
          <a:bodyPr/>
          <a:lstStyle/>
          <a:p>
            <a:r>
              <a:rPr lang="en-US" dirty="0" smtClean="0"/>
              <a:t>Change of templates to better suit local governments</a:t>
            </a:r>
          </a:p>
          <a:p>
            <a:pPr lvl="1"/>
            <a:r>
              <a:rPr lang="en-US" dirty="0" smtClean="0"/>
              <a:t>A special template for local governments to fill in</a:t>
            </a:r>
          </a:p>
          <a:p>
            <a:r>
              <a:rPr lang="en-US" dirty="0" smtClean="0"/>
              <a:t>Online reporting to be introduced – expected to be easier for local government officials to fill in the EITI templates</a:t>
            </a:r>
          </a:p>
          <a:p>
            <a:pPr lvl="1"/>
            <a:r>
              <a:rPr lang="en-US" dirty="0" smtClean="0"/>
              <a:t>Whether sub-provinces have reliable access to internet should be tested</a:t>
            </a:r>
            <a:endParaRPr lang="en-US" dirty="0"/>
          </a:p>
        </p:txBody>
      </p:sp>
    </p:spTree>
    <p:extLst>
      <p:ext uri="{BB962C8B-B14F-4D97-AF65-F5344CB8AC3E}">
        <p14:creationId xmlns:p14="http://schemas.microsoft.com/office/powerpoint/2010/main" val="36880363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514600"/>
            <a:ext cx="8229600" cy="1143000"/>
          </a:xfrm>
        </p:spPr>
        <p:txBody>
          <a:bodyPr>
            <a:noAutofit/>
          </a:bodyPr>
          <a:lstStyle/>
          <a:p>
            <a:r>
              <a:rPr lang="en-US" dirty="0" smtClean="0"/>
              <a:t>Civil society piloting at the subnational level</a:t>
            </a:r>
            <a:endParaRPr lang="en-US" dirty="0"/>
          </a:p>
        </p:txBody>
      </p:sp>
    </p:spTree>
    <p:extLst>
      <p:ext uri="{BB962C8B-B14F-4D97-AF65-F5344CB8AC3E}">
        <p14:creationId xmlns:p14="http://schemas.microsoft.com/office/powerpoint/2010/main" val="21298603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1773</TotalTime>
  <Words>712</Words>
  <Application>Microsoft Office PowerPoint</Application>
  <PresentationFormat>On-screen Show (4:3)</PresentationFormat>
  <Paragraphs>74</Paragraphs>
  <Slides>12</Slides>
  <Notes>3</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EITI at Subnational Level: Case of Mongolia</vt:lpstr>
      <vt:lpstr>EITI in Mongolia</vt:lpstr>
      <vt:lpstr>Subnational level: Two approaches</vt:lpstr>
      <vt:lpstr>EITI Mongolia and the Government focused on formal mechanisms</vt:lpstr>
      <vt:lpstr>Establishing MSGs at the subnational level</vt:lpstr>
      <vt:lpstr>Clarifying roles of subnational government agencies</vt:lpstr>
      <vt:lpstr>Regional capacity building events</vt:lpstr>
      <vt:lpstr>Improving templates for subnational records</vt:lpstr>
      <vt:lpstr>Civil society piloting at the subnational level</vt:lpstr>
      <vt:lpstr>Trying both formal and informal EITI reporting</vt:lpstr>
      <vt:lpstr>Working with civil society, governments and companies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EITI at Subnational Level: Case of Mongolia</dc:title>
  <dc:creator>Dorj</dc:creator>
  <cp:lastModifiedBy>Dorj</cp:lastModifiedBy>
  <cp:revision>17</cp:revision>
  <dcterms:created xsi:type="dcterms:W3CDTF">2014-09-19T07:31:49Z</dcterms:created>
  <dcterms:modified xsi:type="dcterms:W3CDTF">2014-09-20T13:05:28Z</dcterms:modified>
</cp:coreProperties>
</file>