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639B9B56-BDD1-4421-B2C2-FABB50D3E7FC}" type="datetimeFigureOut">
              <a:rPr lang="en-US" smtClean="0"/>
              <a:t>9/20/2014</a:t>
            </a:fld>
            <a:endParaRPr lang="en-US"/>
          </a:p>
        </p:txBody>
      </p:sp>
      <p:sp>
        <p:nvSpPr>
          <p:cNvPr id="20" name="Нижний колонтитул 19"/>
          <p:cNvSpPr>
            <a:spLocks noGrp="1"/>
          </p:cNvSpPr>
          <p:nvPr>
            <p:ph type="ftr" sz="quarter" idx="11"/>
          </p:nvPr>
        </p:nvSpPr>
        <p:spPr/>
        <p:txBody>
          <a:bodyPr/>
          <a:lstStyle>
            <a:extLst/>
          </a:lstStyle>
          <a:p>
            <a:endParaRPr lang="en-US"/>
          </a:p>
        </p:txBody>
      </p:sp>
      <p:sp>
        <p:nvSpPr>
          <p:cNvPr id="10" name="Номер слайда 9"/>
          <p:cNvSpPr>
            <a:spLocks noGrp="1"/>
          </p:cNvSpPr>
          <p:nvPr>
            <p:ph type="sldNum" sz="quarter" idx="12"/>
          </p:nvPr>
        </p:nvSpPr>
        <p:spPr/>
        <p:txBody>
          <a:bodyPr/>
          <a:lstStyle>
            <a:extLst/>
          </a:lstStyle>
          <a:p>
            <a:fld id="{431B9694-AEEC-402E-9C28-B16611A1487D}" type="slidenum">
              <a:rPr lang="en-US" smtClean="0"/>
              <a:t>‹#›</a:t>
            </a:fld>
            <a:endParaRPr lang="en-US"/>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639B9B56-BDD1-4421-B2C2-FABB50D3E7FC}" type="datetimeFigureOut">
              <a:rPr lang="en-US" smtClean="0"/>
              <a:t>9/20/2014</a:t>
            </a:fld>
            <a:endParaRPr lang="en-US"/>
          </a:p>
        </p:txBody>
      </p:sp>
      <p:sp>
        <p:nvSpPr>
          <p:cNvPr id="5" name="Нижний колонтитул 4"/>
          <p:cNvSpPr>
            <a:spLocks noGrp="1"/>
          </p:cNvSpPr>
          <p:nvPr>
            <p:ph type="ftr" sz="quarter" idx="11"/>
          </p:nvPr>
        </p:nvSpPr>
        <p:spPr/>
        <p:txBody>
          <a:bodyPr/>
          <a:lstStyle>
            <a:extLst/>
          </a:lstStyle>
          <a:p>
            <a:endParaRPr lang="en-US"/>
          </a:p>
        </p:txBody>
      </p:sp>
      <p:sp>
        <p:nvSpPr>
          <p:cNvPr id="6" name="Номер слайда 5"/>
          <p:cNvSpPr>
            <a:spLocks noGrp="1"/>
          </p:cNvSpPr>
          <p:nvPr>
            <p:ph type="sldNum" sz="quarter" idx="12"/>
          </p:nvPr>
        </p:nvSpPr>
        <p:spPr/>
        <p:txBody>
          <a:bodyPr/>
          <a:lstStyle>
            <a:extLst/>
          </a:lstStyle>
          <a:p>
            <a:fld id="{431B9694-AEEC-402E-9C28-B16611A1487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639B9B56-BDD1-4421-B2C2-FABB50D3E7FC}" type="datetimeFigureOut">
              <a:rPr lang="en-US" smtClean="0"/>
              <a:t>9/20/2014</a:t>
            </a:fld>
            <a:endParaRPr lang="en-US"/>
          </a:p>
        </p:txBody>
      </p:sp>
      <p:sp>
        <p:nvSpPr>
          <p:cNvPr id="5" name="Нижний колонтитул 4"/>
          <p:cNvSpPr>
            <a:spLocks noGrp="1"/>
          </p:cNvSpPr>
          <p:nvPr>
            <p:ph type="ftr" sz="quarter" idx="11"/>
          </p:nvPr>
        </p:nvSpPr>
        <p:spPr/>
        <p:txBody>
          <a:bodyPr/>
          <a:lstStyle>
            <a:extLst/>
          </a:lstStyle>
          <a:p>
            <a:endParaRPr lang="en-US"/>
          </a:p>
        </p:txBody>
      </p:sp>
      <p:sp>
        <p:nvSpPr>
          <p:cNvPr id="6" name="Номер слайда 5"/>
          <p:cNvSpPr>
            <a:spLocks noGrp="1"/>
          </p:cNvSpPr>
          <p:nvPr>
            <p:ph type="sldNum" sz="quarter" idx="12"/>
          </p:nvPr>
        </p:nvSpPr>
        <p:spPr/>
        <p:txBody>
          <a:bodyPr/>
          <a:lstStyle>
            <a:extLst/>
          </a:lstStyle>
          <a:p>
            <a:fld id="{431B9694-AEEC-402E-9C28-B16611A1487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639B9B56-BDD1-4421-B2C2-FABB50D3E7FC}" type="datetimeFigureOut">
              <a:rPr lang="en-US" smtClean="0"/>
              <a:t>9/20/2014</a:t>
            </a:fld>
            <a:endParaRPr lang="en-US"/>
          </a:p>
        </p:txBody>
      </p:sp>
      <p:sp>
        <p:nvSpPr>
          <p:cNvPr id="5" name="Нижний колонтитул 4"/>
          <p:cNvSpPr>
            <a:spLocks noGrp="1"/>
          </p:cNvSpPr>
          <p:nvPr>
            <p:ph type="ftr" sz="quarter" idx="11"/>
          </p:nvPr>
        </p:nvSpPr>
        <p:spPr/>
        <p:txBody>
          <a:bodyPr/>
          <a:lstStyle>
            <a:extLst/>
          </a:lstStyle>
          <a:p>
            <a:endParaRPr lang="en-US"/>
          </a:p>
        </p:txBody>
      </p:sp>
      <p:sp>
        <p:nvSpPr>
          <p:cNvPr id="6" name="Номер слайда 5"/>
          <p:cNvSpPr>
            <a:spLocks noGrp="1"/>
          </p:cNvSpPr>
          <p:nvPr>
            <p:ph type="sldNum" sz="quarter" idx="12"/>
          </p:nvPr>
        </p:nvSpPr>
        <p:spPr/>
        <p:txBody>
          <a:bodyPr/>
          <a:lstStyle>
            <a:extLst/>
          </a:lstStyle>
          <a:p>
            <a:fld id="{431B9694-AEEC-402E-9C28-B16611A1487D}"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639B9B56-BDD1-4421-B2C2-FABB50D3E7FC}" type="datetimeFigureOut">
              <a:rPr lang="en-US" smtClean="0"/>
              <a:t>9/20/2014</a:t>
            </a:fld>
            <a:endParaRPr lang="en-US"/>
          </a:p>
        </p:txBody>
      </p:sp>
      <p:sp>
        <p:nvSpPr>
          <p:cNvPr id="5" name="Нижний колонтитул 4"/>
          <p:cNvSpPr>
            <a:spLocks noGrp="1"/>
          </p:cNvSpPr>
          <p:nvPr>
            <p:ph type="ftr" sz="quarter" idx="11"/>
          </p:nvPr>
        </p:nvSpPr>
        <p:spPr/>
        <p:txBody>
          <a:bodyPr/>
          <a:lstStyle>
            <a:extLst/>
          </a:lstStyle>
          <a:p>
            <a:endParaRPr lang="en-US"/>
          </a:p>
        </p:txBody>
      </p:sp>
      <p:sp>
        <p:nvSpPr>
          <p:cNvPr id="6" name="Номер слайда 5"/>
          <p:cNvSpPr>
            <a:spLocks noGrp="1"/>
          </p:cNvSpPr>
          <p:nvPr>
            <p:ph type="sldNum" sz="quarter" idx="12"/>
          </p:nvPr>
        </p:nvSpPr>
        <p:spPr/>
        <p:txBody>
          <a:bodyPr/>
          <a:lstStyle>
            <a:extLst/>
          </a:lstStyle>
          <a:p>
            <a:fld id="{431B9694-AEEC-402E-9C28-B16611A1487D}" type="slidenum">
              <a:rPr lang="en-US" smtClean="0"/>
              <a:t>‹#›</a:t>
            </a:fld>
            <a:endParaRPr lang="en-US"/>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639B9B56-BDD1-4421-B2C2-FABB50D3E7FC}" type="datetimeFigureOut">
              <a:rPr lang="en-US" smtClean="0"/>
              <a:t>9/20/2014</a:t>
            </a:fld>
            <a:endParaRPr lang="en-US"/>
          </a:p>
        </p:txBody>
      </p:sp>
      <p:sp>
        <p:nvSpPr>
          <p:cNvPr id="6" name="Нижний колонтитул 5"/>
          <p:cNvSpPr>
            <a:spLocks noGrp="1"/>
          </p:cNvSpPr>
          <p:nvPr>
            <p:ph type="ftr" sz="quarter" idx="11"/>
          </p:nvPr>
        </p:nvSpPr>
        <p:spPr/>
        <p:txBody>
          <a:bodyPr/>
          <a:lstStyle>
            <a:extLst/>
          </a:lstStyle>
          <a:p>
            <a:endParaRPr lang="en-US"/>
          </a:p>
        </p:txBody>
      </p:sp>
      <p:sp>
        <p:nvSpPr>
          <p:cNvPr id="7" name="Номер слайда 6"/>
          <p:cNvSpPr>
            <a:spLocks noGrp="1"/>
          </p:cNvSpPr>
          <p:nvPr>
            <p:ph type="sldNum" sz="quarter" idx="12"/>
          </p:nvPr>
        </p:nvSpPr>
        <p:spPr/>
        <p:txBody>
          <a:bodyPr/>
          <a:lstStyle>
            <a:extLst/>
          </a:lstStyle>
          <a:p>
            <a:fld id="{431B9694-AEEC-402E-9C28-B16611A1487D}"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639B9B56-BDD1-4421-B2C2-FABB50D3E7FC}" type="datetimeFigureOut">
              <a:rPr lang="en-US" smtClean="0"/>
              <a:t>9/20/2014</a:t>
            </a:fld>
            <a:endParaRPr lang="en-US"/>
          </a:p>
        </p:txBody>
      </p:sp>
      <p:sp>
        <p:nvSpPr>
          <p:cNvPr id="8" name="Нижний колонтитул 7"/>
          <p:cNvSpPr>
            <a:spLocks noGrp="1"/>
          </p:cNvSpPr>
          <p:nvPr>
            <p:ph type="ftr" sz="quarter" idx="11"/>
          </p:nvPr>
        </p:nvSpPr>
        <p:spPr/>
        <p:txBody>
          <a:bodyPr/>
          <a:lstStyle>
            <a:extLst/>
          </a:lstStyle>
          <a:p>
            <a:endParaRPr lang="en-US"/>
          </a:p>
        </p:txBody>
      </p:sp>
      <p:sp>
        <p:nvSpPr>
          <p:cNvPr id="9" name="Номер слайда 8"/>
          <p:cNvSpPr>
            <a:spLocks noGrp="1"/>
          </p:cNvSpPr>
          <p:nvPr>
            <p:ph type="sldNum" sz="quarter" idx="12"/>
          </p:nvPr>
        </p:nvSpPr>
        <p:spPr/>
        <p:txBody>
          <a:bodyPr/>
          <a:lstStyle>
            <a:extLst/>
          </a:lstStyle>
          <a:p>
            <a:fld id="{431B9694-AEEC-402E-9C28-B16611A1487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639B9B56-BDD1-4421-B2C2-FABB50D3E7FC}" type="datetimeFigureOut">
              <a:rPr lang="en-US" smtClean="0"/>
              <a:t>9/20/2014</a:t>
            </a:fld>
            <a:endParaRPr lang="en-US"/>
          </a:p>
        </p:txBody>
      </p:sp>
      <p:sp>
        <p:nvSpPr>
          <p:cNvPr id="4" name="Нижний колонтитул 3"/>
          <p:cNvSpPr>
            <a:spLocks noGrp="1"/>
          </p:cNvSpPr>
          <p:nvPr>
            <p:ph type="ftr" sz="quarter" idx="11"/>
          </p:nvPr>
        </p:nvSpPr>
        <p:spPr/>
        <p:txBody>
          <a:bodyPr/>
          <a:lstStyle>
            <a:extLst/>
          </a:lstStyle>
          <a:p>
            <a:endParaRPr lang="en-US"/>
          </a:p>
        </p:txBody>
      </p:sp>
      <p:sp>
        <p:nvSpPr>
          <p:cNvPr id="5" name="Номер слайда 4"/>
          <p:cNvSpPr>
            <a:spLocks noGrp="1"/>
          </p:cNvSpPr>
          <p:nvPr>
            <p:ph type="sldNum" sz="quarter" idx="12"/>
          </p:nvPr>
        </p:nvSpPr>
        <p:spPr/>
        <p:txBody>
          <a:bodyPr/>
          <a:lstStyle>
            <a:extLst/>
          </a:lstStyle>
          <a:p>
            <a:fld id="{431B9694-AEEC-402E-9C28-B16611A1487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639B9B56-BDD1-4421-B2C2-FABB50D3E7FC}" type="datetimeFigureOut">
              <a:rPr lang="en-US" smtClean="0"/>
              <a:t>9/20/2014</a:t>
            </a:fld>
            <a:endParaRPr lang="en-US"/>
          </a:p>
        </p:txBody>
      </p:sp>
      <p:sp>
        <p:nvSpPr>
          <p:cNvPr id="3" name="Нижний колонтитул 2"/>
          <p:cNvSpPr>
            <a:spLocks noGrp="1"/>
          </p:cNvSpPr>
          <p:nvPr>
            <p:ph type="ftr" sz="quarter" idx="11"/>
          </p:nvPr>
        </p:nvSpPr>
        <p:spPr/>
        <p:txBody>
          <a:bodyPr/>
          <a:lstStyle>
            <a:extLst/>
          </a:lstStyle>
          <a:p>
            <a:endParaRPr lang="en-US"/>
          </a:p>
        </p:txBody>
      </p:sp>
      <p:sp>
        <p:nvSpPr>
          <p:cNvPr id="4" name="Номер слайда 3"/>
          <p:cNvSpPr>
            <a:spLocks noGrp="1"/>
          </p:cNvSpPr>
          <p:nvPr>
            <p:ph type="sldNum" sz="quarter" idx="12"/>
          </p:nvPr>
        </p:nvSpPr>
        <p:spPr/>
        <p:txBody>
          <a:bodyPr/>
          <a:lstStyle>
            <a:extLst/>
          </a:lstStyle>
          <a:p>
            <a:fld id="{431B9694-AEEC-402E-9C28-B16611A1487D}" type="slidenum">
              <a:rPr lang="en-US" smtClean="0"/>
              <a:t>‹#›</a:t>
            </a:fld>
            <a:endParaRPr lang="en-US"/>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639B9B56-BDD1-4421-B2C2-FABB50D3E7FC}" type="datetimeFigureOut">
              <a:rPr lang="en-US" smtClean="0"/>
              <a:t>9/20/2014</a:t>
            </a:fld>
            <a:endParaRPr lang="en-US"/>
          </a:p>
        </p:txBody>
      </p:sp>
      <p:sp>
        <p:nvSpPr>
          <p:cNvPr id="6" name="Нижний колонтитул 5"/>
          <p:cNvSpPr>
            <a:spLocks noGrp="1"/>
          </p:cNvSpPr>
          <p:nvPr>
            <p:ph type="ftr" sz="quarter" idx="11"/>
          </p:nvPr>
        </p:nvSpPr>
        <p:spPr/>
        <p:txBody>
          <a:bodyPr/>
          <a:lstStyle>
            <a:extLst/>
          </a:lstStyle>
          <a:p>
            <a:endParaRPr lang="en-US"/>
          </a:p>
        </p:txBody>
      </p:sp>
      <p:sp>
        <p:nvSpPr>
          <p:cNvPr id="7" name="Номер слайда 6"/>
          <p:cNvSpPr>
            <a:spLocks noGrp="1"/>
          </p:cNvSpPr>
          <p:nvPr>
            <p:ph type="sldNum" sz="quarter" idx="12"/>
          </p:nvPr>
        </p:nvSpPr>
        <p:spPr/>
        <p:txBody>
          <a:bodyPr/>
          <a:lstStyle>
            <a:extLst/>
          </a:lstStyle>
          <a:p>
            <a:fld id="{431B9694-AEEC-402E-9C28-B16611A1487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639B9B56-BDD1-4421-B2C2-FABB50D3E7FC}" type="datetimeFigureOut">
              <a:rPr lang="en-US" smtClean="0"/>
              <a:t>9/20/2014</a:t>
            </a:fld>
            <a:endParaRPr lang="en-US"/>
          </a:p>
        </p:txBody>
      </p:sp>
      <p:sp>
        <p:nvSpPr>
          <p:cNvPr id="6" name="Нижний колонтитул 5"/>
          <p:cNvSpPr>
            <a:spLocks noGrp="1"/>
          </p:cNvSpPr>
          <p:nvPr>
            <p:ph type="ftr" sz="quarter" idx="11"/>
          </p:nvPr>
        </p:nvSpPr>
        <p:spPr/>
        <p:txBody>
          <a:bodyPr/>
          <a:lstStyle>
            <a:extLst/>
          </a:lstStyle>
          <a:p>
            <a:endParaRPr lang="en-US"/>
          </a:p>
        </p:txBody>
      </p:sp>
      <p:sp>
        <p:nvSpPr>
          <p:cNvPr id="7" name="Номер слайда 6"/>
          <p:cNvSpPr>
            <a:spLocks noGrp="1"/>
          </p:cNvSpPr>
          <p:nvPr>
            <p:ph type="sldNum" sz="quarter" idx="12"/>
          </p:nvPr>
        </p:nvSpPr>
        <p:spPr/>
        <p:txBody>
          <a:bodyPr/>
          <a:lstStyle>
            <a:extLst/>
          </a:lstStyle>
          <a:p>
            <a:fld id="{431B9694-AEEC-402E-9C28-B16611A1487D}" type="slidenum">
              <a:rPr lang="en-US" smtClean="0"/>
              <a:t>‹#›</a:t>
            </a:fld>
            <a:endParaRPr lang="en-US"/>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639B9B56-BDD1-4421-B2C2-FABB50D3E7FC}" type="datetimeFigureOut">
              <a:rPr lang="en-US" smtClean="0"/>
              <a:t>9/20/2014</a:t>
            </a:fld>
            <a:endParaRPr lang="en-US"/>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431B9694-AEEC-402E-9C28-B16611A1487D}" type="slidenum">
              <a:rPr lang="en-US" smtClean="0"/>
              <a:t>‹#›</a:t>
            </a:fld>
            <a:endParaRPr lang="en-US"/>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mailto:Gubad.ibadoglu@gmail.com" TargetMode="External"/><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haqqin.az/news/20676" TargetMode="External"/><Relationship Id="rId2" Type="http://schemas.openxmlformats.org/officeDocument/2006/relationships/hyperlink" Target="http://haqqin.az/news/20415" TargetMode="External"/><Relationship Id="rId1" Type="http://schemas.openxmlformats.org/officeDocument/2006/relationships/slideLayout" Target="../slideLayouts/slideLayout2.xml"/><Relationship Id="rId4" Type="http://schemas.openxmlformats.org/officeDocument/2006/relationships/hyperlink" Target="http://haqqin.az/news/23018"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3000" y="2514600"/>
            <a:ext cx="7239000" cy="1676400"/>
          </a:xfrm>
        </p:spPr>
        <p:txBody>
          <a:bodyPr>
            <a:normAutofit fontScale="90000"/>
          </a:bodyPr>
          <a:lstStyle/>
          <a:p>
            <a:pPr algn="ctr"/>
            <a:r>
              <a:rPr lang="en-US" dirty="0" smtClean="0"/>
              <a:t>Current situation CSOs in the implementation EITI in Azerbaijan</a:t>
            </a:r>
            <a:endParaRPr lang="en-US" dirty="0"/>
          </a:p>
        </p:txBody>
      </p:sp>
      <p:sp>
        <p:nvSpPr>
          <p:cNvPr id="3" name="Подзаголовок 2"/>
          <p:cNvSpPr>
            <a:spLocks noGrp="1"/>
          </p:cNvSpPr>
          <p:nvPr>
            <p:ph type="subTitle" idx="1"/>
          </p:nvPr>
        </p:nvSpPr>
        <p:spPr>
          <a:xfrm>
            <a:off x="0" y="4191000"/>
            <a:ext cx="9144000" cy="2438400"/>
          </a:xfrm>
        </p:spPr>
        <p:txBody>
          <a:bodyPr>
            <a:normAutofit fontScale="32500" lnSpcReduction="20000"/>
          </a:bodyPr>
          <a:lstStyle/>
          <a:p>
            <a:endParaRPr lang="en-US" sz="4500" dirty="0" smtClean="0"/>
          </a:p>
          <a:p>
            <a:endParaRPr lang="en-US" dirty="0" smtClean="0"/>
          </a:p>
          <a:p>
            <a:endParaRPr lang="en-US" dirty="0"/>
          </a:p>
          <a:p>
            <a:endParaRPr lang="en-US" dirty="0" smtClean="0"/>
          </a:p>
          <a:p>
            <a:pPr algn="ctr"/>
            <a:r>
              <a:rPr lang="en-US" sz="6000" b="1" dirty="0" err="1" smtClean="0">
                <a:solidFill>
                  <a:schemeClr val="tx1"/>
                </a:solidFill>
              </a:rPr>
              <a:t>Gubad</a:t>
            </a:r>
            <a:r>
              <a:rPr lang="en-US" sz="6000" b="1" dirty="0" smtClean="0">
                <a:solidFill>
                  <a:schemeClr val="tx1"/>
                </a:solidFill>
              </a:rPr>
              <a:t> </a:t>
            </a:r>
            <a:r>
              <a:rPr lang="en-US" sz="6000" b="1" dirty="0" err="1" smtClean="0">
                <a:solidFill>
                  <a:schemeClr val="tx1"/>
                </a:solidFill>
              </a:rPr>
              <a:t>Ibadoglu</a:t>
            </a:r>
            <a:r>
              <a:rPr lang="en-US" sz="6000" b="1" dirty="0" smtClean="0">
                <a:solidFill>
                  <a:schemeClr val="tx1"/>
                </a:solidFill>
              </a:rPr>
              <a:t> </a:t>
            </a:r>
          </a:p>
          <a:p>
            <a:pPr algn="ctr"/>
            <a:r>
              <a:rPr lang="en-US" sz="6000" b="1" dirty="0" smtClean="0">
                <a:solidFill>
                  <a:schemeClr val="tx1"/>
                </a:solidFill>
              </a:rPr>
              <a:t>Coalition Coordinator</a:t>
            </a:r>
          </a:p>
          <a:p>
            <a:pPr algn="ctr"/>
            <a:endParaRPr lang="en-US" sz="6000" b="1" dirty="0">
              <a:solidFill>
                <a:schemeClr val="tx1"/>
              </a:solidFill>
            </a:endParaRPr>
          </a:p>
          <a:p>
            <a:pPr algn="ctr"/>
            <a:r>
              <a:rPr lang="en-US" sz="6000" b="1" dirty="0" smtClean="0">
                <a:solidFill>
                  <a:schemeClr val="tx1"/>
                </a:solidFill>
              </a:rPr>
              <a:t>          Eurasia </a:t>
            </a:r>
            <a:r>
              <a:rPr lang="en-US" sz="6000" b="1" dirty="0">
                <a:solidFill>
                  <a:schemeClr val="tx1"/>
                </a:solidFill>
              </a:rPr>
              <a:t>R</a:t>
            </a:r>
            <a:r>
              <a:rPr lang="en-US" sz="6000" b="1" dirty="0" smtClean="0">
                <a:solidFill>
                  <a:schemeClr val="tx1"/>
                </a:solidFill>
              </a:rPr>
              <a:t>egional  Meeting, Istanbul</a:t>
            </a:r>
            <a:r>
              <a:rPr lang="en-US" sz="6000" b="1" dirty="0">
                <a:solidFill>
                  <a:schemeClr val="tx1"/>
                </a:solidFill>
              </a:rPr>
              <a:t>, Turkey </a:t>
            </a:r>
            <a:r>
              <a:rPr lang="en-US" sz="6000" b="1" dirty="0" smtClean="0">
                <a:solidFill>
                  <a:schemeClr val="tx1"/>
                </a:solidFill>
              </a:rPr>
              <a:t>,  22 </a:t>
            </a:r>
            <a:r>
              <a:rPr lang="en-US" sz="6000" b="1" dirty="0">
                <a:solidFill>
                  <a:schemeClr val="tx1"/>
                </a:solidFill>
              </a:rPr>
              <a:t>September 2014</a:t>
            </a:r>
          </a:p>
          <a:p>
            <a:pPr algn="ctr"/>
            <a:endParaRPr lang="en-US" dirty="0">
              <a:solidFill>
                <a:schemeClr val="tx1"/>
              </a:solidFill>
            </a:endParaRPr>
          </a:p>
        </p:txBody>
      </p:sp>
      <p:pic>
        <p:nvPicPr>
          <p:cNvPr id="1026" name="Picture 2" descr="EITI_LOGO_Final"/>
          <p:cNvPicPr>
            <a:picLocks noChangeAspect="1" noChangeArrowheads="1"/>
          </p:cNvPicPr>
          <p:nvPr/>
        </p:nvPicPr>
        <p:blipFill>
          <a:blip r:embed="rId2" cstate="print">
            <a:lum bright="-12000" contrast="48000"/>
          </a:blip>
          <a:srcRect/>
          <a:stretch>
            <a:fillRect/>
          </a:stretch>
        </p:blipFill>
        <p:spPr bwMode="auto">
          <a:xfrm>
            <a:off x="4114800" y="304800"/>
            <a:ext cx="1600200" cy="1524000"/>
          </a:xfrm>
          <a:prstGeom prst="rect">
            <a:avLst/>
          </a:prstGeom>
          <a:noFill/>
          <a:ln w="9525">
            <a:noFill/>
            <a:miter lim="800000"/>
            <a:headEnd/>
            <a:tailEnd/>
          </a:ln>
        </p:spPr>
      </p:pic>
      <p:pic>
        <p:nvPicPr>
          <p:cNvPr id="5" name="Picture 1" descr="C:\Users\Rovshan\AppData\Local\Microsoft\Windows\Temporary Internet Files\Content.Outlook\AARYEZZM\NRGI_Logo_RGB_strapline (4).jpg"/>
          <p:cNvPicPr/>
          <p:nvPr/>
        </p:nvPicPr>
        <p:blipFill>
          <a:blip r:embed="rId3" cstate="print"/>
          <a:srcRect/>
          <a:stretch>
            <a:fillRect/>
          </a:stretch>
        </p:blipFill>
        <p:spPr bwMode="auto">
          <a:xfrm>
            <a:off x="1143000" y="457200"/>
            <a:ext cx="2453640" cy="1257300"/>
          </a:xfrm>
          <a:prstGeom prst="rect">
            <a:avLst/>
          </a:prstGeom>
          <a:noFill/>
          <a:ln w="9525">
            <a:noFill/>
            <a:miter lim="800000"/>
            <a:headEnd/>
            <a:tailEnd/>
          </a:ln>
        </p:spPr>
      </p:pic>
      <p:pic>
        <p:nvPicPr>
          <p:cNvPr id="6" name="Picture 1"/>
          <p:cNvPicPr/>
          <p:nvPr/>
        </p:nvPicPr>
        <p:blipFill>
          <a:blip r:embed="rId4" cstate="print"/>
          <a:srcRect/>
          <a:stretch>
            <a:fillRect/>
          </a:stretch>
        </p:blipFill>
        <p:spPr bwMode="auto">
          <a:xfrm>
            <a:off x="6172200" y="228600"/>
            <a:ext cx="2476500" cy="1657350"/>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smtClean="0"/>
              <a:t/>
            </a:r>
            <a:br>
              <a:rPr lang="en-US" b="1" dirty="0" smtClean="0"/>
            </a:br>
            <a:r>
              <a:rPr lang="az-Latn-AZ" b="1" dirty="0" smtClean="0"/>
              <a:t>SPECIAL IMPACTS </a:t>
            </a:r>
            <a:r>
              <a:rPr lang="en-US" b="1" dirty="0" smtClean="0"/>
              <a:t/>
            </a:r>
            <a:br>
              <a:rPr lang="en-US" b="1" dirty="0" smtClean="0"/>
            </a:br>
            <a:r>
              <a:rPr lang="en-US" sz="3100" dirty="0" smtClean="0"/>
              <a:t>(</a:t>
            </a:r>
            <a:r>
              <a:rPr lang="az-Latn-AZ" sz="3100" dirty="0" smtClean="0"/>
              <a:t>Impacts to work of EİTİ NGO Coalition</a:t>
            </a:r>
            <a:r>
              <a:rPr lang="en-US" sz="3100" dirty="0" smtClean="0"/>
              <a:t>)</a:t>
            </a:r>
            <a:r>
              <a:rPr lang="en-US" sz="3100" dirty="0" smtClean="0"/>
              <a:t/>
            </a:r>
            <a:br>
              <a:rPr lang="en-US" sz="3100" dirty="0" smtClean="0"/>
            </a:br>
            <a:endParaRPr lang="en-US" sz="3100" dirty="0"/>
          </a:p>
        </p:txBody>
      </p:sp>
      <p:sp>
        <p:nvSpPr>
          <p:cNvPr id="3" name="Содержимое 2"/>
          <p:cNvSpPr>
            <a:spLocks noGrp="1"/>
          </p:cNvSpPr>
          <p:nvPr>
            <p:ph idx="1"/>
          </p:nvPr>
        </p:nvSpPr>
        <p:spPr>
          <a:xfrm>
            <a:off x="1143000" y="1600200"/>
            <a:ext cx="7543800" cy="4953000"/>
          </a:xfrm>
        </p:spPr>
        <p:txBody>
          <a:bodyPr>
            <a:normAutofit fontScale="92500" lnSpcReduction="10000"/>
          </a:bodyPr>
          <a:lstStyle/>
          <a:p>
            <a:endParaRPr lang="en-US" dirty="0" smtClean="0"/>
          </a:p>
          <a:p>
            <a:r>
              <a:rPr lang="az-Latn-AZ" dirty="0" smtClean="0"/>
              <a:t>Stoppage </a:t>
            </a:r>
            <a:r>
              <a:rPr lang="az-Latn-AZ" dirty="0"/>
              <a:t>of Coalition funding </a:t>
            </a:r>
            <a:endParaRPr lang="en-US" dirty="0"/>
          </a:p>
          <a:p>
            <a:r>
              <a:rPr lang="az-Latn-AZ" dirty="0"/>
              <a:t>Stoppage of institutional and program activites of the Coalition (office and staff</a:t>
            </a:r>
            <a:r>
              <a:rPr lang="az-Latn-AZ" dirty="0" smtClean="0"/>
              <a:t>)</a:t>
            </a:r>
            <a:r>
              <a:rPr lang="en-US" dirty="0" smtClean="0"/>
              <a:t>.</a:t>
            </a:r>
            <a:r>
              <a:rPr lang="az-Latn-AZ" dirty="0" smtClean="0"/>
              <a:t> </a:t>
            </a:r>
            <a:endParaRPr lang="en-US" dirty="0"/>
          </a:p>
          <a:p>
            <a:r>
              <a:rPr lang="az-Latn-AZ" dirty="0"/>
              <a:t>Calling of Coalition members (2 MSG members – Gubad Ibadoglu and Azer Mehtiyev) to Prosecutor General's Office on regular </a:t>
            </a:r>
            <a:r>
              <a:rPr lang="az-Latn-AZ" dirty="0" smtClean="0"/>
              <a:t>base</a:t>
            </a:r>
            <a:r>
              <a:rPr lang="en-US" dirty="0"/>
              <a:t>.</a:t>
            </a:r>
          </a:p>
          <a:p>
            <a:r>
              <a:rPr lang="az-Latn-AZ" dirty="0"/>
              <a:t>Forced leave of several Coalition members (1 MSG member Elchin Abdullayev, 2 Board members – Anar Orujov and Zohrab ismayil</a:t>
            </a:r>
            <a:r>
              <a:rPr lang="az-Latn-AZ" dirty="0" smtClean="0"/>
              <a:t>)</a:t>
            </a:r>
            <a:r>
              <a:rPr lang="en-US" dirty="0" smtClean="0"/>
              <a:t>.</a:t>
            </a:r>
            <a:r>
              <a:rPr lang="az-Latn-AZ" dirty="0" smtClean="0"/>
              <a:t> </a:t>
            </a:r>
            <a:endParaRPr lang="en-US" dirty="0"/>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1"/>
          <p:cNvPicPr>
            <a:picLocks noChangeAspect="1"/>
          </p:cNvPicPr>
          <p:nvPr/>
        </p:nvPicPr>
        <p:blipFill>
          <a:blip r:embed="rId2" cstate="print"/>
          <a:srcRect/>
          <a:stretch>
            <a:fillRect/>
          </a:stretch>
        </p:blipFill>
        <p:spPr bwMode="auto">
          <a:xfrm>
            <a:off x="0" y="-3200400"/>
            <a:ext cx="9144000" cy="10058400"/>
          </a:xfrm>
          <a:prstGeom prst="rect">
            <a:avLst/>
          </a:prstGeom>
          <a:noFill/>
          <a:ln w="9525">
            <a:noFill/>
            <a:miter lim="800000"/>
            <a:headEnd/>
            <a:tailEnd/>
          </a:ln>
        </p:spPr>
      </p:pic>
      <p:sp>
        <p:nvSpPr>
          <p:cNvPr id="3" name="Rectangle 4"/>
          <p:cNvSpPr>
            <a:spLocks noChangeArrowheads="1"/>
          </p:cNvSpPr>
          <p:nvPr/>
        </p:nvSpPr>
        <p:spPr bwMode="auto">
          <a:xfrm>
            <a:off x="1143000" y="1052513"/>
            <a:ext cx="8108950" cy="4248150"/>
          </a:xfrm>
          <a:prstGeom prst="rect">
            <a:avLst/>
          </a:prstGeom>
          <a:solidFill>
            <a:schemeClr val="bg1">
              <a:alpha val="79000"/>
            </a:schemeClr>
          </a:solidFill>
          <a:ln w="9525">
            <a:noFill/>
            <a:miter lim="800000"/>
            <a:headEnd/>
            <a:tailEnd/>
          </a:ln>
          <a:effectLst>
            <a:outerShdw blurRad="152400" dist="317500" dir="5400000" sx="90000" sy="-19000" rotWithShape="0">
              <a:prstClr val="black">
                <a:alpha val="15000"/>
              </a:prstClr>
            </a:outerShdw>
          </a:effectLst>
        </p:spPr>
        <p:txBody>
          <a:bodyPr wrap="none" anchor="ctr"/>
          <a:lstStyle/>
          <a:p>
            <a:pPr fontAlgn="auto">
              <a:spcBef>
                <a:spcPts val="0"/>
              </a:spcBef>
              <a:spcAft>
                <a:spcPts val="0"/>
              </a:spcAft>
              <a:defRPr/>
            </a:pPr>
            <a:endParaRPr lang="ru-RU">
              <a:latin typeface="Calibri" pitchFamily="34" charset="0"/>
              <a:cs typeface="+mn-cs"/>
            </a:endParaRPr>
          </a:p>
        </p:txBody>
      </p:sp>
      <p:sp>
        <p:nvSpPr>
          <p:cNvPr id="75780" name="Text Box 4"/>
          <p:cNvSpPr txBox="1">
            <a:spLocks noChangeArrowheads="1"/>
          </p:cNvSpPr>
          <p:nvPr/>
        </p:nvSpPr>
        <p:spPr bwMode="auto">
          <a:xfrm>
            <a:off x="152400" y="1574800"/>
            <a:ext cx="4929188" cy="1016000"/>
          </a:xfrm>
          <a:prstGeom prst="rect">
            <a:avLst/>
          </a:prstGeom>
          <a:noFill/>
          <a:ln w="9525">
            <a:noFill/>
            <a:miter lim="800000"/>
            <a:headEnd/>
            <a:tailEnd/>
          </a:ln>
        </p:spPr>
        <p:txBody>
          <a:bodyPr>
            <a:spAutoFit/>
          </a:bodyPr>
          <a:lstStyle/>
          <a:p>
            <a:pPr algn="r"/>
            <a:r>
              <a:rPr lang="nl-BE" sz="6000">
                <a:solidFill>
                  <a:srgbClr val="00B050"/>
                </a:solidFill>
                <a:latin typeface="Calibri" pitchFamily="34" charset="0"/>
              </a:rPr>
              <a:t>Thank You!</a:t>
            </a:r>
          </a:p>
        </p:txBody>
      </p:sp>
      <p:sp>
        <p:nvSpPr>
          <p:cNvPr id="5" name="Text Box 4"/>
          <p:cNvSpPr txBox="1">
            <a:spLocks noChangeArrowheads="1"/>
          </p:cNvSpPr>
          <p:nvPr/>
        </p:nvSpPr>
        <p:spPr bwMode="auto">
          <a:xfrm>
            <a:off x="152400" y="2644775"/>
            <a:ext cx="7372350" cy="2554288"/>
          </a:xfrm>
          <a:prstGeom prst="rect">
            <a:avLst/>
          </a:prstGeom>
          <a:noFill/>
          <a:ln w="9525">
            <a:noFill/>
            <a:miter lim="800000"/>
            <a:headEnd/>
            <a:tailEnd/>
          </a:ln>
        </p:spPr>
        <p:txBody>
          <a:bodyPr>
            <a:spAutoFit/>
          </a:bodyPr>
          <a:lstStyle/>
          <a:p>
            <a:pPr algn="r" fontAlgn="auto">
              <a:spcBef>
                <a:spcPts val="0"/>
              </a:spcBef>
              <a:spcAft>
                <a:spcPts val="0"/>
              </a:spcAft>
              <a:defRPr/>
            </a:pPr>
            <a:r>
              <a:rPr lang="nl-BE" sz="4000" dirty="0">
                <a:solidFill>
                  <a:schemeClr val="accent6">
                    <a:lumMod val="75000"/>
                  </a:schemeClr>
                </a:solidFill>
                <a:latin typeface="+mn-lt"/>
                <a:cs typeface="Arial" charset="0"/>
              </a:rPr>
              <a:t>Questions?</a:t>
            </a:r>
          </a:p>
          <a:p>
            <a:pPr algn="r" fontAlgn="auto">
              <a:spcBef>
                <a:spcPts val="0"/>
              </a:spcBef>
              <a:spcAft>
                <a:spcPts val="0"/>
              </a:spcAft>
              <a:defRPr/>
            </a:pPr>
            <a:endParaRPr lang="nl-BE" sz="4000" dirty="0">
              <a:solidFill>
                <a:schemeClr val="accent6">
                  <a:lumMod val="75000"/>
                </a:schemeClr>
              </a:solidFill>
              <a:latin typeface="+mn-lt"/>
              <a:cs typeface="Arial" charset="0"/>
            </a:endParaRPr>
          </a:p>
          <a:p>
            <a:pPr algn="r" fontAlgn="auto">
              <a:spcBef>
                <a:spcPts val="0"/>
              </a:spcBef>
              <a:spcAft>
                <a:spcPts val="0"/>
              </a:spcAft>
              <a:defRPr/>
            </a:pPr>
            <a:r>
              <a:rPr lang="nl-BE" sz="4000" dirty="0">
                <a:solidFill>
                  <a:schemeClr val="accent6">
                    <a:lumMod val="75000"/>
                  </a:schemeClr>
                </a:solidFill>
                <a:latin typeface="+mn-lt"/>
                <a:cs typeface="Arial" charset="0"/>
                <a:hlinkClick r:id="rId3"/>
              </a:rPr>
              <a:t>gubad.ibadoglu@gmail.com</a:t>
            </a:r>
            <a:endParaRPr lang="nl-BE" sz="4000" dirty="0">
              <a:solidFill>
                <a:schemeClr val="accent6">
                  <a:lumMod val="75000"/>
                </a:schemeClr>
              </a:solidFill>
              <a:latin typeface="+mn-lt"/>
              <a:cs typeface="Arial" charset="0"/>
            </a:endParaRPr>
          </a:p>
          <a:p>
            <a:pPr algn="r" fontAlgn="auto">
              <a:spcBef>
                <a:spcPts val="0"/>
              </a:spcBef>
              <a:spcAft>
                <a:spcPts val="0"/>
              </a:spcAft>
              <a:defRPr/>
            </a:pPr>
            <a:r>
              <a:rPr lang="nl-BE" sz="4000" dirty="0">
                <a:solidFill>
                  <a:schemeClr val="accent6">
                    <a:lumMod val="75000"/>
                  </a:schemeClr>
                </a:solidFill>
                <a:latin typeface="+mn-lt"/>
                <a:cs typeface="Arial" charset="0"/>
              </a:rPr>
              <a:t>+994502122710</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3000" y="304800"/>
            <a:ext cx="7620000" cy="1143000"/>
          </a:xfrm>
        </p:spPr>
        <p:txBody>
          <a:bodyPr>
            <a:normAutofit fontScale="90000"/>
          </a:bodyPr>
          <a:lstStyle/>
          <a:p>
            <a:pPr algn="ctr"/>
            <a:r>
              <a:rPr lang="en-US" sz="3600" b="1" dirty="0" smtClean="0">
                <a:solidFill>
                  <a:schemeClr val="tx1"/>
                </a:solidFill>
              </a:rPr>
              <a:t/>
            </a:r>
            <a:br>
              <a:rPr lang="en-US" sz="3600" b="1" dirty="0" smtClean="0">
                <a:solidFill>
                  <a:schemeClr val="tx1"/>
                </a:solidFill>
              </a:rPr>
            </a:br>
            <a:r>
              <a:rPr lang="en-US" sz="3600" b="1" dirty="0"/>
              <a:t/>
            </a:r>
            <a:br>
              <a:rPr lang="en-US" sz="3600" b="1" dirty="0"/>
            </a:br>
            <a:r>
              <a:rPr lang="en-US" sz="3600" b="1" dirty="0" smtClean="0"/>
              <a:t/>
            </a:r>
            <a:br>
              <a:rPr lang="en-US" sz="3600" b="1" dirty="0" smtClean="0"/>
            </a:br>
            <a:r>
              <a:rPr lang="en-US" sz="3600" b="1" dirty="0" smtClean="0">
                <a:solidFill>
                  <a:schemeClr val="tx1"/>
                </a:solidFill>
              </a:rPr>
              <a:t>Trends towards tightening political space, and how that relates to geopolitics</a:t>
            </a:r>
            <a:r>
              <a:rPr lang="en-US" b="1" dirty="0" smtClean="0">
                <a:solidFill>
                  <a:schemeClr val="tx1"/>
                </a:solidFill>
              </a:rPr>
              <a:t/>
            </a:r>
            <a:br>
              <a:rPr lang="en-US" b="1" dirty="0" smtClean="0">
                <a:solidFill>
                  <a:schemeClr val="tx1"/>
                </a:solidFill>
              </a:rPr>
            </a:br>
            <a:r>
              <a:rPr lang="en-US" dirty="0" smtClean="0"/>
              <a:t/>
            </a:r>
            <a:br>
              <a:rPr lang="en-US" dirty="0" smtClean="0"/>
            </a:br>
            <a:endParaRPr lang="en-US" dirty="0"/>
          </a:p>
        </p:txBody>
      </p:sp>
      <p:sp>
        <p:nvSpPr>
          <p:cNvPr id="3" name="Содержимое 2"/>
          <p:cNvSpPr>
            <a:spLocks noGrp="1"/>
          </p:cNvSpPr>
          <p:nvPr>
            <p:ph idx="1"/>
          </p:nvPr>
        </p:nvSpPr>
        <p:spPr>
          <a:xfrm>
            <a:off x="1143000" y="1600200"/>
            <a:ext cx="7543800" cy="4876800"/>
          </a:xfrm>
        </p:spPr>
        <p:txBody>
          <a:bodyPr>
            <a:normAutofit fontScale="92500" lnSpcReduction="20000"/>
          </a:bodyPr>
          <a:lstStyle/>
          <a:p>
            <a:endParaRPr lang="en-US" sz="4200" dirty="0" smtClean="0"/>
          </a:p>
          <a:p>
            <a:r>
              <a:rPr lang="en-US" sz="4200" dirty="0" smtClean="0"/>
              <a:t>Changes </a:t>
            </a:r>
            <a:r>
              <a:rPr lang="en-US" sz="4200" dirty="0"/>
              <a:t>in attitude of government </a:t>
            </a:r>
          </a:p>
          <a:p>
            <a:r>
              <a:rPr lang="az-Latn-AZ" sz="4200" dirty="0"/>
              <a:t>Enhancement of relations with Russia</a:t>
            </a:r>
            <a:endParaRPr lang="en-US" sz="4200" dirty="0"/>
          </a:p>
          <a:p>
            <a:r>
              <a:rPr lang="az-Latn-AZ" sz="4200" dirty="0"/>
              <a:t>Worsening of relations with </a:t>
            </a:r>
            <a:r>
              <a:rPr lang="az-Latn-AZ" sz="4200" dirty="0" smtClean="0"/>
              <a:t>West</a:t>
            </a:r>
            <a:endParaRPr lang="en-US" sz="4200" dirty="0" smtClean="0"/>
          </a:p>
          <a:p>
            <a:r>
              <a:rPr lang="az-Latn-AZ" sz="4400" dirty="0"/>
              <a:t>Establishing political and legal grounds for prohibition of work of democratic institutes and NGOs </a:t>
            </a:r>
            <a:endParaRPr lang="en-US" sz="4400" dirty="0"/>
          </a:p>
          <a:p>
            <a:endParaRPr lang="en-US" sz="4400" dirty="0"/>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3000" y="228600"/>
            <a:ext cx="7696200" cy="1600200"/>
          </a:xfrm>
        </p:spPr>
        <p:txBody>
          <a:bodyPr>
            <a:normAutofit fontScale="90000"/>
          </a:bodyPr>
          <a:lstStyle/>
          <a:p>
            <a:pPr algn="ctr"/>
            <a:r>
              <a:rPr lang="en-US" sz="3600" dirty="0" smtClean="0"/>
              <a:t/>
            </a:r>
            <a:br>
              <a:rPr lang="en-US" sz="3600" dirty="0" smtClean="0"/>
            </a:br>
            <a:r>
              <a:rPr lang="en-US" sz="3600" dirty="0" smtClean="0"/>
              <a:t/>
            </a:r>
            <a:br>
              <a:rPr lang="en-US" sz="3600" dirty="0" smtClean="0"/>
            </a:br>
            <a:r>
              <a:rPr lang="az-Latn-AZ" sz="3600" u="sng" dirty="0" smtClean="0"/>
              <a:t>First stage</a:t>
            </a:r>
            <a:r>
              <a:rPr lang="en-US" sz="3600" u="sng" dirty="0" smtClean="0"/>
              <a:t>:</a:t>
            </a:r>
            <a:r>
              <a:rPr lang="en-US" sz="3600" dirty="0" smtClean="0"/>
              <a:t> </a:t>
            </a:r>
            <a:r>
              <a:rPr lang="az-Latn-AZ" sz="3600" dirty="0" smtClean="0"/>
              <a:t>complicating </a:t>
            </a:r>
            <a:r>
              <a:rPr lang="az-Latn-AZ" sz="3600" dirty="0"/>
              <a:t>legal grounds regulating work of </a:t>
            </a:r>
            <a:r>
              <a:rPr lang="az-Latn-AZ" sz="3600" dirty="0" smtClean="0"/>
              <a:t>NGOs</a:t>
            </a:r>
            <a:r>
              <a:rPr lang="en-US" sz="3600" dirty="0" smtClean="0"/>
              <a:t/>
            </a:r>
            <a:br>
              <a:rPr lang="en-US" sz="3600" dirty="0" smtClean="0"/>
            </a:br>
            <a:r>
              <a:rPr lang="az-Latn-AZ" sz="3600" i="1" dirty="0" smtClean="0"/>
              <a:t> </a:t>
            </a:r>
            <a:r>
              <a:rPr lang="az-Latn-AZ" sz="2700" i="1" dirty="0"/>
              <a:t>December 2013 – February 2014 </a:t>
            </a:r>
            <a:r>
              <a:rPr lang="en-US" dirty="0"/>
              <a:t/>
            </a:r>
            <a:br>
              <a:rPr lang="en-US" dirty="0"/>
            </a:br>
            <a:endParaRPr lang="en-US" dirty="0"/>
          </a:p>
        </p:txBody>
      </p:sp>
      <p:sp>
        <p:nvSpPr>
          <p:cNvPr id="3" name="Содержимое 2"/>
          <p:cNvSpPr>
            <a:spLocks noGrp="1"/>
          </p:cNvSpPr>
          <p:nvPr>
            <p:ph idx="1"/>
          </p:nvPr>
        </p:nvSpPr>
        <p:spPr>
          <a:xfrm>
            <a:off x="990600" y="2332037"/>
            <a:ext cx="7848600" cy="4221163"/>
          </a:xfrm>
        </p:spPr>
        <p:txBody>
          <a:bodyPr>
            <a:normAutofit fontScale="85000" lnSpcReduction="20000"/>
          </a:bodyPr>
          <a:lstStyle/>
          <a:p>
            <a:r>
              <a:rPr lang="az-Latn-AZ" sz="3600" dirty="0"/>
              <a:t>Adoption of changes and amendments to laws regulating work of NGOs by Parliament on december </a:t>
            </a:r>
            <a:r>
              <a:rPr lang="az-Latn-AZ" sz="3600" dirty="0" smtClean="0"/>
              <a:t>13</a:t>
            </a:r>
            <a:r>
              <a:rPr lang="en-US" sz="3600" dirty="0" smtClean="0"/>
              <a:t>.</a:t>
            </a:r>
          </a:p>
          <a:p>
            <a:endParaRPr lang="en-US" sz="3600" dirty="0"/>
          </a:p>
          <a:p>
            <a:r>
              <a:rPr lang="az-Latn-AZ" sz="3600" dirty="0"/>
              <a:t>On February 4th the President singned above mentioned </a:t>
            </a:r>
            <a:r>
              <a:rPr lang="az-Latn-AZ" sz="3600" dirty="0" smtClean="0"/>
              <a:t>changes</a:t>
            </a:r>
            <a:r>
              <a:rPr lang="en-US" sz="3600" dirty="0" smtClean="0"/>
              <a:t>.</a:t>
            </a:r>
          </a:p>
          <a:p>
            <a:endParaRPr lang="en-US" sz="3600" dirty="0"/>
          </a:p>
          <a:p>
            <a:r>
              <a:rPr lang="az-Latn-AZ" sz="3600" dirty="0"/>
              <a:t>On February 16th new regulations on registration of grants came on </a:t>
            </a:r>
            <a:r>
              <a:rPr lang="az-Latn-AZ" sz="3600" dirty="0" smtClean="0"/>
              <a:t>force</a:t>
            </a:r>
            <a:r>
              <a:rPr lang="en-US" sz="3600" dirty="0" smtClean="0"/>
              <a:t>.</a:t>
            </a:r>
            <a:endParaRPr lang="en-US" sz="3600" dirty="0"/>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b="1" dirty="0" smtClean="0"/>
              <a:t>RESULTS OF FIRST STAGE</a:t>
            </a:r>
            <a:endParaRPr lang="en-US" b="1" dirty="0"/>
          </a:p>
        </p:txBody>
      </p:sp>
      <p:sp>
        <p:nvSpPr>
          <p:cNvPr id="3" name="Содержимое 2"/>
          <p:cNvSpPr>
            <a:spLocks noGrp="1"/>
          </p:cNvSpPr>
          <p:nvPr>
            <p:ph idx="1"/>
          </p:nvPr>
        </p:nvSpPr>
        <p:spPr>
          <a:xfrm>
            <a:off x="914400" y="1600200"/>
            <a:ext cx="7848600" cy="4876800"/>
          </a:xfrm>
        </p:spPr>
        <p:txBody>
          <a:bodyPr>
            <a:normAutofit fontScale="55000" lnSpcReduction="20000"/>
          </a:bodyPr>
          <a:lstStyle/>
          <a:p>
            <a:pPr lvl="0"/>
            <a:r>
              <a:rPr lang="az-Latn-AZ" dirty="0"/>
              <a:t>Complication of registration process of grants or refusal of their </a:t>
            </a:r>
            <a:r>
              <a:rPr lang="az-Latn-AZ" dirty="0" smtClean="0"/>
              <a:t>registration</a:t>
            </a:r>
            <a:r>
              <a:rPr lang="en-US" dirty="0" smtClean="0"/>
              <a:t>. </a:t>
            </a:r>
            <a:r>
              <a:rPr lang="en-US" dirty="0"/>
              <a:t>Change in Rules for Registration of Grants Agreements. On July 24, 2014, the President of Azerbaijan signed a Decree on annulling the Decree of the President on Approval of the Rules for Registration of Grant Agreements from 12.02.2004, No 27. According to the new Decree, the Cabinet of Ministers will prepare new rules within three months and submit it to the President. The new rules for the grant agreements registration will be adopted before November 1, 2014.</a:t>
            </a:r>
          </a:p>
          <a:p>
            <a:endParaRPr lang="en-US" dirty="0" smtClean="0"/>
          </a:p>
          <a:p>
            <a:endParaRPr lang="en-US" dirty="0"/>
          </a:p>
          <a:p>
            <a:r>
              <a:rPr lang="az-Latn-AZ" dirty="0" smtClean="0"/>
              <a:t>Freezing </a:t>
            </a:r>
            <a:r>
              <a:rPr lang="az-Latn-AZ" dirty="0"/>
              <a:t>bank accounts of NGOs (blocking of personal and organizations accounts</a:t>
            </a:r>
            <a:r>
              <a:rPr lang="az-Latn-AZ" dirty="0" smtClean="0"/>
              <a:t>)</a:t>
            </a:r>
            <a:r>
              <a:rPr lang="en-US" dirty="0" smtClean="0"/>
              <a:t>.</a:t>
            </a:r>
          </a:p>
          <a:p>
            <a:endParaRPr lang="en-US" dirty="0"/>
          </a:p>
          <a:p>
            <a:pPr lvl="0"/>
            <a:r>
              <a:rPr lang="az-Latn-AZ" dirty="0" smtClean="0"/>
              <a:t>Limitations to work of NGOs (prohibitions to giving venues for public events)</a:t>
            </a:r>
            <a:r>
              <a:rPr lang="en-US" dirty="0" smtClean="0"/>
              <a:t>.. Most of hotels and business centers refuse NGOs (in particular from the coalition) to rent their halls and ask to grant a permission from administration of the President. It’s basically means that there’s no chance to grant this kind of permission from the President. </a:t>
            </a:r>
            <a:endParaRPr lang="en-US" dirty="0"/>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47800" y="228600"/>
            <a:ext cx="7498080" cy="1143000"/>
          </a:xfrm>
        </p:spPr>
        <p:txBody>
          <a:bodyPr>
            <a:normAutofit fontScale="90000"/>
          </a:bodyPr>
          <a:lstStyle/>
          <a:p>
            <a:pPr algn="ctr"/>
            <a:r>
              <a:rPr lang="en-US" sz="3600" dirty="0" smtClean="0"/>
              <a:t/>
            </a:r>
            <a:br>
              <a:rPr lang="en-US" sz="3600" dirty="0" smtClean="0"/>
            </a:br>
            <a:r>
              <a:rPr lang="en-US" sz="3600" dirty="0"/>
              <a:t/>
            </a:r>
            <a:br>
              <a:rPr lang="en-US" sz="3600" dirty="0"/>
            </a:br>
            <a:r>
              <a:rPr lang="az-Latn-AZ" sz="3600" u="sng" dirty="0" smtClean="0"/>
              <a:t>Second stage</a:t>
            </a:r>
            <a:r>
              <a:rPr lang="en-US" sz="3600" dirty="0" smtClean="0"/>
              <a:t>:</a:t>
            </a:r>
            <a:r>
              <a:rPr lang="az-Latn-AZ" sz="3600" dirty="0" smtClean="0"/>
              <a:t> </a:t>
            </a:r>
            <a:r>
              <a:rPr lang="az-Latn-AZ" sz="3600" dirty="0"/>
              <a:t>Publication of articles disconsidering reputation of civil society </a:t>
            </a:r>
            <a:r>
              <a:rPr lang="en-US" sz="3600" dirty="0"/>
              <a:t/>
            </a:r>
            <a:br>
              <a:rPr lang="en-US" sz="3600" dirty="0"/>
            </a:br>
            <a:r>
              <a:rPr lang="az-Latn-AZ" sz="2700" i="1" dirty="0" smtClean="0"/>
              <a:t>March- May</a:t>
            </a:r>
            <a:r>
              <a:rPr lang="en-US" sz="2700" i="1" dirty="0" smtClean="0"/>
              <a:t>  </a:t>
            </a:r>
            <a:r>
              <a:rPr lang="az-Latn-AZ" sz="2700" i="1" dirty="0" smtClean="0"/>
              <a:t>2014 </a:t>
            </a:r>
            <a:r>
              <a:rPr lang="en-US" i="1" dirty="0"/>
              <a:t/>
            </a:r>
            <a:br>
              <a:rPr lang="en-US" i="1" dirty="0"/>
            </a:br>
            <a:endParaRPr lang="en-US" i="1" dirty="0"/>
          </a:p>
        </p:txBody>
      </p:sp>
      <p:sp>
        <p:nvSpPr>
          <p:cNvPr id="3" name="Содержимое 2"/>
          <p:cNvSpPr>
            <a:spLocks noGrp="1"/>
          </p:cNvSpPr>
          <p:nvPr>
            <p:ph idx="1"/>
          </p:nvPr>
        </p:nvSpPr>
        <p:spPr>
          <a:xfrm>
            <a:off x="990600" y="1905000"/>
            <a:ext cx="8153400" cy="4953000"/>
          </a:xfrm>
        </p:spPr>
        <p:txBody>
          <a:bodyPr>
            <a:normAutofit fontScale="25000" lnSpcReduction="20000"/>
          </a:bodyPr>
          <a:lstStyle/>
          <a:p>
            <a:r>
              <a:rPr lang="az-Latn-AZ" sz="9600" dirty="0" smtClean="0"/>
              <a:t>Black </a:t>
            </a:r>
            <a:r>
              <a:rPr lang="az-Latn-AZ" sz="9600" dirty="0"/>
              <a:t>PR in progovernmental </a:t>
            </a:r>
            <a:r>
              <a:rPr lang="az-Latn-AZ" sz="9600" dirty="0" smtClean="0"/>
              <a:t>papers</a:t>
            </a:r>
            <a:r>
              <a:rPr lang="en-US" sz="9600" dirty="0" smtClean="0"/>
              <a:t>.</a:t>
            </a:r>
          </a:p>
          <a:p>
            <a:endParaRPr lang="en-US" sz="9600" dirty="0"/>
          </a:p>
          <a:p>
            <a:r>
              <a:rPr lang="az-Latn-AZ" sz="9600" dirty="0"/>
              <a:t>Preperation of TV programs on agents working in organizations getting funding from </a:t>
            </a:r>
            <a:r>
              <a:rPr lang="az-Latn-AZ" sz="9600" dirty="0" smtClean="0"/>
              <a:t>abroad</a:t>
            </a:r>
            <a:r>
              <a:rPr lang="en-US" sz="9600" dirty="0" smtClean="0"/>
              <a:t>.</a:t>
            </a:r>
          </a:p>
          <a:p>
            <a:pPr>
              <a:buNone/>
            </a:pPr>
            <a:r>
              <a:rPr lang="en-US" sz="9600" b="1" dirty="0"/>
              <a:t> </a:t>
            </a:r>
            <a:endParaRPr lang="en-US" sz="9600" b="1" dirty="0" smtClean="0"/>
          </a:p>
          <a:p>
            <a:pPr>
              <a:buNone/>
            </a:pPr>
            <a:r>
              <a:rPr lang="en-US" sz="9600" i="1" dirty="0" smtClean="0"/>
              <a:t>     </a:t>
            </a:r>
            <a:r>
              <a:rPr lang="en-US" sz="8000" i="1" dirty="0" smtClean="0"/>
              <a:t>Governmental </a:t>
            </a:r>
            <a:r>
              <a:rPr lang="en-US" sz="8000" i="1" dirty="0"/>
              <a:t>oriented newspapers and on-line resources publish dirty articles in Russian and Azeri to </a:t>
            </a:r>
            <a:r>
              <a:rPr lang="en-US" sz="8000" i="1" dirty="0" err="1"/>
              <a:t>compomise</a:t>
            </a:r>
            <a:r>
              <a:rPr lang="en-US" sz="8000" i="1" dirty="0"/>
              <a:t> public activists such as </a:t>
            </a:r>
            <a:r>
              <a:rPr lang="en-US" sz="8000" i="1" dirty="0" smtClean="0"/>
              <a:t>ME. </a:t>
            </a:r>
            <a:endParaRPr lang="en-US" sz="8000" i="1" dirty="0"/>
          </a:p>
          <a:p>
            <a:pPr>
              <a:buNone/>
            </a:pPr>
            <a:r>
              <a:rPr lang="en-US" sz="9600" b="1" dirty="0" smtClean="0"/>
              <a:t> </a:t>
            </a:r>
            <a:r>
              <a:rPr lang="en-US" sz="9600" b="1" dirty="0"/>
              <a:t> </a:t>
            </a:r>
            <a:endParaRPr lang="en-US" sz="5600" dirty="0"/>
          </a:p>
          <a:p>
            <a:r>
              <a:rPr lang="en-US" sz="5600" b="1" dirty="0"/>
              <a:t>$32 million to turn Azerbaijan to Ukraine</a:t>
            </a:r>
            <a:endParaRPr lang="en-US" sz="5600" dirty="0"/>
          </a:p>
          <a:p>
            <a:pPr>
              <a:buNone/>
            </a:pPr>
            <a:r>
              <a:rPr lang="en-US" sz="5600" u="sng" dirty="0" smtClean="0">
                <a:hlinkClick r:id="rId2"/>
              </a:rPr>
              <a:t> http</a:t>
            </a:r>
            <a:r>
              <a:rPr lang="en-US" sz="5600" u="sng" dirty="0">
                <a:hlinkClick r:id="rId2"/>
              </a:rPr>
              <a:t>://haqqin.az/news/20415</a:t>
            </a:r>
            <a:endParaRPr lang="en-US" sz="5600" dirty="0"/>
          </a:p>
          <a:p>
            <a:pPr>
              <a:buNone/>
            </a:pPr>
            <a:r>
              <a:rPr lang="en-US" sz="5600" dirty="0"/>
              <a:t> </a:t>
            </a:r>
          </a:p>
          <a:p>
            <a:r>
              <a:rPr lang="en-US" sz="5600" b="1" dirty="0"/>
              <a:t>Another $14 million for Azeri revolution</a:t>
            </a:r>
            <a:endParaRPr lang="en-US" sz="5600" dirty="0"/>
          </a:p>
          <a:p>
            <a:pPr>
              <a:buNone/>
            </a:pPr>
            <a:r>
              <a:rPr lang="en-US" sz="5600" u="sng" dirty="0" smtClean="0">
                <a:hlinkClick r:id="rId3"/>
              </a:rPr>
              <a:t> http</a:t>
            </a:r>
            <a:r>
              <a:rPr lang="en-US" sz="5600" u="sng" dirty="0">
                <a:hlinkClick r:id="rId3"/>
              </a:rPr>
              <a:t>://haqqin.az/news/20676</a:t>
            </a:r>
            <a:endParaRPr lang="en-US" sz="5600" dirty="0"/>
          </a:p>
          <a:p>
            <a:pPr>
              <a:buNone/>
            </a:pPr>
            <a:r>
              <a:rPr lang="en-US" sz="5600" dirty="0"/>
              <a:t> </a:t>
            </a:r>
          </a:p>
          <a:p>
            <a:r>
              <a:rPr lang="en-US" sz="5600" b="1" dirty="0"/>
              <a:t>A new target for the General Prosecutor ‘Case of </a:t>
            </a:r>
            <a:r>
              <a:rPr lang="en-US" sz="5600" b="1" dirty="0" err="1"/>
              <a:t>Ghazarian</a:t>
            </a:r>
            <a:r>
              <a:rPr lang="en-US" sz="5600" b="1" dirty="0"/>
              <a:t> – Oxfam – </a:t>
            </a:r>
            <a:r>
              <a:rPr lang="en-US" sz="5600" b="1" dirty="0" err="1"/>
              <a:t>Ibadoglu</a:t>
            </a:r>
            <a:r>
              <a:rPr lang="en-US" sz="5600" b="1" dirty="0"/>
              <a:t>’ in Azerbaijan</a:t>
            </a:r>
            <a:endParaRPr lang="en-US" sz="5600" dirty="0"/>
          </a:p>
          <a:p>
            <a:pPr>
              <a:buNone/>
            </a:pPr>
            <a:r>
              <a:rPr lang="en-US" sz="5600" u="sng" dirty="0">
                <a:hlinkClick r:id="rId4"/>
              </a:rPr>
              <a:t>http://haqqin.az/news/23018</a:t>
            </a:r>
            <a:r>
              <a:rPr lang="en-US" sz="5600" dirty="0"/>
              <a:t> </a:t>
            </a:r>
          </a:p>
          <a:p>
            <a:endParaRPr lang="en-US" sz="9600" dirty="0"/>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smtClean="0"/>
              <a:t/>
            </a:r>
            <a:br>
              <a:rPr lang="en-US" b="1" dirty="0" smtClean="0"/>
            </a:br>
            <a:r>
              <a:rPr lang="az-Latn-AZ" b="1" dirty="0" smtClean="0"/>
              <a:t>RESULTS </a:t>
            </a:r>
            <a:r>
              <a:rPr lang="en-US" b="1" dirty="0" smtClean="0"/>
              <a:t> OF SECOND STAGE</a:t>
            </a:r>
            <a:r>
              <a:rPr lang="en-US" dirty="0" smtClean="0"/>
              <a:t/>
            </a:r>
            <a:br>
              <a:rPr lang="en-US" dirty="0" smtClean="0"/>
            </a:br>
            <a:endParaRPr lang="en-US" dirty="0"/>
          </a:p>
        </p:txBody>
      </p:sp>
      <p:sp>
        <p:nvSpPr>
          <p:cNvPr id="3" name="Содержимое 2"/>
          <p:cNvSpPr>
            <a:spLocks noGrp="1"/>
          </p:cNvSpPr>
          <p:nvPr>
            <p:ph idx="1"/>
          </p:nvPr>
        </p:nvSpPr>
        <p:spPr/>
        <p:txBody>
          <a:bodyPr>
            <a:normAutofit fontScale="92500" lnSpcReduction="20000"/>
          </a:bodyPr>
          <a:lstStyle/>
          <a:p>
            <a:r>
              <a:rPr lang="az-Latn-AZ" sz="4400" dirty="0" smtClean="0"/>
              <a:t>Creation </a:t>
            </a:r>
            <a:r>
              <a:rPr lang="az-Latn-AZ" sz="4400" dirty="0"/>
              <a:t>of foreign agent image for NGOs and their </a:t>
            </a:r>
            <a:r>
              <a:rPr lang="az-Latn-AZ" sz="4400" dirty="0" smtClean="0"/>
              <a:t>liders</a:t>
            </a:r>
            <a:r>
              <a:rPr lang="en-US" sz="4400" dirty="0" smtClean="0"/>
              <a:t>.</a:t>
            </a:r>
          </a:p>
          <a:p>
            <a:r>
              <a:rPr lang="az-Latn-AZ" sz="4400" dirty="0" smtClean="0"/>
              <a:t> </a:t>
            </a:r>
            <a:endParaRPr lang="en-US" sz="4400" dirty="0"/>
          </a:p>
          <a:p>
            <a:r>
              <a:rPr lang="az-Latn-AZ" sz="4400" dirty="0"/>
              <a:t>Creation of “grant eating” image of NGOs in </a:t>
            </a:r>
            <a:r>
              <a:rPr lang="az-Latn-AZ" sz="4400" dirty="0" smtClean="0"/>
              <a:t>public</a:t>
            </a:r>
            <a:r>
              <a:rPr lang="en-US" sz="4400" dirty="0" smtClean="0"/>
              <a:t>.</a:t>
            </a:r>
          </a:p>
          <a:p>
            <a:endParaRPr lang="en-US" sz="4400" dirty="0"/>
          </a:p>
          <a:p>
            <a:r>
              <a:rPr lang="az-Latn-AZ" sz="4400" dirty="0"/>
              <a:t>Disconsidering reputation of NGOs </a:t>
            </a:r>
            <a:endParaRPr lang="en-US" sz="4400" dirty="0"/>
          </a:p>
          <a:p>
            <a:endParaRPr lang="en-US" sz="4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sz="4000" dirty="0" smtClean="0"/>
              <a:t/>
            </a:r>
            <a:br>
              <a:rPr lang="en-US" sz="4000" dirty="0" smtClean="0"/>
            </a:br>
            <a:r>
              <a:rPr lang="az-Latn-AZ" sz="4000" u="sng" dirty="0" smtClean="0"/>
              <a:t>Third stage</a:t>
            </a:r>
            <a:r>
              <a:rPr lang="en-US" sz="4000" u="sng" dirty="0" smtClean="0"/>
              <a:t>: </a:t>
            </a:r>
            <a:r>
              <a:rPr lang="az-Latn-AZ" sz="4000" u="sng" dirty="0" smtClean="0"/>
              <a:t> </a:t>
            </a:r>
            <a:r>
              <a:rPr lang="az-Latn-AZ" sz="4000" dirty="0"/>
              <a:t>General inspections of NGOs </a:t>
            </a:r>
            <a:r>
              <a:rPr lang="en-US" sz="3600" dirty="0" smtClean="0"/>
              <a:t/>
            </a:r>
            <a:br>
              <a:rPr lang="en-US" sz="3600" dirty="0" smtClean="0"/>
            </a:br>
            <a:r>
              <a:rPr lang="az-Latn-AZ" sz="3600" dirty="0" smtClean="0"/>
              <a:t> </a:t>
            </a:r>
            <a:r>
              <a:rPr lang="az-Latn-AZ" sz="3600" i="1" dirty="0" smtClean="0"/>
              <a:t>Ap</a:t>
            </a:r>
            <a:r>
              <a:rPr lang="en-US" sz="3600" i="1" dirty="0" smtClean="0"/>
              <a:t>r</a:t>
            </a:r>
            <a:r>
              <a:rPr lang="az-Latn-AZ" sz="3600" i="1" dirty="0" smtClean="0"/>
              <a:t>il </a:t>
            </a:r>
            <a:r>
              <a:rPr lang="az-Latn-AZ" sz="3600" i="1" dirty="0"/>
              <a:t>2014- present </a:t>
            </a:r>
            <a:r>
              <a:rPr lang="en-US" dirty="0"/>
              <a:t/>
            </a:r>
            <a:br>
              <a:rPr lang="en-US" dirty="0"/>
            </a:br>
            <a:endParaRPr lang="en-US" dirty="0"/>
          </a:p>
        </p:txBody>
      </p:sp>
      <p:sp>
        <p:nvSpPr>
          <p:cNvPr id="3" name="Содержимое 2"/>
          <p:cNvSpPr>
            <a:spLocks noGrp="1"/>
          </p:cNvSpPr>
          <p:nvPr>
            <p:ph idx="1"/>
          </p:nvPr>
        </p:nvSpPr>
        <p:spPr/>
        <p:txBody>
          <a:bodyPr>
            <a:normAutofit fontScale="85000" lnSpcReduction="10000"/>
          </a:bodyPr>
          <a:lstStyle/>
          <a:p>
            <a:r>
              <a:rPr lang="az-Latn-AZ" sz="3600" dirty="0"/>
              <a:t>Preparation of “black list” of independent NGOs and donor </a:t>
            </a:r>
            <a:r>
              <a:rPr lang="az-Latn-AZ" sz="3600" dirty="0" smtClean="0"/>
              <a:t>organizations</a:t>
            </a:r>
            <a:r>
              <a:rPr lang="en-US" sz="3600" dirty="0" smtClean="0"/>
              <a:t>.</a:t>
            </a:r>
          </a:p>
          <a:p>
            <a:endParaRPr lang="en-US" sz="3600" dirty="0"/>
          </a:p>
          <a:p>
            <a:r>
              <a:rPr lang="az-Latn-AZ" sz="3600" dirty="0"/>
              <a:t>Start of inspections by Tax agencies for checking financial activities of </a:t>
            </a:r>
            <a:r>
              <a:rPr lang="az-Latn-AZ" sz="3600" dirty="0" smtClean="0"/>
              <a:t>NGOs</a:t>
            </a:r>
            <a:r>
              <a:rPr lang="en-US" sz="3600" dirty="0" smtClean="0"/>
              <a:t>.</a:t>
            </a:r>
          </a:p>
          <a:p>
            <a:endParaRPr lang="en-US" sz="3600" dirty="0"/>
          </a:p>
          <a:p>
            <a:r>
              <a:rPr lang="az-Latn-AZ" sz="3600" dirty="0"/>
              <a:t>Initiating 2 criminal cases against NGOss at Investigation Office of State Prosecutor’s Office and Anti-Corruption Agency. </a:t>
            </a:r>
            <a:endParaRPr lang="en-US" sz="3600" dirty="0"/>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RESULTS OF THIRD STAGE</a:t>
            </a:r>
            <a:endParaRPr lang="en-US" dirty="0"/>
          </a:p>
        </p:txBody>
      </p:sp>
      <p:sp>
        <p:nvSpPr>
          <p:cNvPr id="3" name="Содержимое 2"/>
          <p:cNvSpPr>
            <a:spLocks noGrp="1"/>
          </p:cNvSpPr>
          <p:nvPr>
            <p:ph idx="1"/>
          </p:nvPr>
        </p:nvSpPr>
        <p:spPr>
          <a:xfrm>
            <a:off x="990600" y="1600200"/>
            <a:ext cx="7924800" cy="5105400"/>
          </a:xfrm>
        </p:spPr>
        <p:txBody>
          <a:bodyPr>
            <a:normAutofit fontScale="62500" lnSpcReduction="20000"/>
          </a:bodyPr>
          <a:lstStyle/>
          <a:p>
            <a:r>
              <a:rPr lang="az-Latn-AZ" dirty="0"/>
              <a:t>Calling and sentencing NGO liders and accountants to Prosecutor General's </a:t>
            </a:r>
            <a:r>
              <a:rPr lang="az-Latn-AZ" dirty="0" smtClean="0"/>
              <a:t>Office</a:t>
            </a:r>
            <a:r>
              <a:rPr lang="en-US" dirty="0" smtClean="0"/>
              <a:t>.  </a:t>
            </a:r>
            <a:r>
              <a:rPr lang="en-US" b="1" dirty="0" smtClean="0"/>
              <a:t>General </a:t>
            </a:r>
            <a:r>
              <a:rPr lang="en-US" b="1" dirty="0"/>
              <a:t>Prosecutor’s office</a:t>
            </a:r>
            <a:r>
              <a:rPr lang="en-US" dirty="0"/>
              <a:t> launched a campaign to find ‘traitors’ (foreign agents) among NGOs. This includes home and office search of multiple NGOs that are suspected in treason especially those who have projects with Armenia (Nagorno-Karabakh war) and work as human rights defenders. Since July 2014 the Prosecutor’s office has started to interrogate members of ITEI NGO Coalition affiliated to PWYP. Leaders and staff members of separate NGOs are being questioned for 4 hours every day of few times per week. (Public Association for Assistance  to Free Economy, Economic Research Center, </a:t>
            </a:r>
            <a:r>
              <a:rPr lang="en-GB" dirty="0"/>
              <a:t>Democratic Institutions and Human Rights Social Union</a:t>
            </a:r>
            <a:r>
              <a:rPr lang="en-US" dirty="0"/>
              <a:t>) Bank accounts of more than 20 leading independent NGOs’ are blocked or arrested. </a:t>
            </a:r>
            <a:endParaRPr lang="en-US" dirty="0" smtClean="0"/>
          </a:p>
          <a:p>
            <a:endParaRPr lang="en-US" dirty="0"/>
          </a:p>
          <a:p>
            <a:r>
              <a:rPr lang="az-Latn-AZ" dirty="0" smtClean="0"/>
              <a:t>Closed </a:t>
            </a:r>
            <a:r>
              <a:rPr lang="az-Latn-AZ" dirty="0"/>
              <a:t>court decisions and blocking of accounts of NGOs, their liders and all those having signature </a:t>
            </a:r>
            <a:r>
              <a:rPr lang="az-Latn-AZ" dirty="0" smtClean="0"/>
              <a:t>right</a:t>
            </a:r>
            <a:r>
              <a:rPr lang="en-US" dirty="0" smtClean="0"/>
              <a:t>. </a:t>
            </a:r>
          </a:p>
          <a:p>
            <a:endParaRPr lang="en-US" dirty="0"/>
          </a:p>
          <a:p>
            <a:r>
              <a:rPr lang="az-Latn-AZ" dirty="0"/>
              <a:t>Prohibitions for NGO liders to travel </a:t>
            </a:r>
            <a:r>
              <a:rPr lang="az-Latn-AZ" dirty="0" smtClean="0"/>
              <a:t>abroad</a:t>
            </a:r>
            <a:r>
              <a:rPr lang="en-US" dirty="0" smtClean="0"/>
              <a:t>.</a:t>
            </a:r>
            <a:endParaRPr lang="en-US" dirty="0"/>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en-US" sz="3600" b="1" dirty="0" smtClean="0"/>
              <a:t/>
            </a:r>
            <a:br>
              <a:rPr lang="en-US" sz="3600" b="1" dirty="0" smtClean="0"/>
            </a:br>
            <a:r>
              <a:rPr lang="az-Latn-AZ" sz="3600" b="1" dirty="0" smtClean="0"/>
              <a:t>GENERAL OUTCOMES </a:t>
            </a:r>
            <a:r>
              <a:rPr lang="en-US" sz="3600" b="1" dirty="0" smtClean="0"/>
              <a:t/>
            </a:r>
            <a:br>
              <a:rPr lang="en-US" sz="3600" b="1" dirty="0" smtClean="0"/>
            </a:br>
            <a:endParaRPr lang="en-US" sz="3600" b="1" dirty="0"/>
          </a:p>
        </p:txBody>
      </p:sp>
      <p:sp>
        <p:nvSpPr>
          <p:cNvPr id="3" name="Содержимое 2"/>
          <p:cNvSpPr>
            <a:spLocks noGrp="1"/>
          </p:cNvSpPr>
          <p:nvPr>
            <p:ph idx="1"/>
          </p:nvPr>
        </p:nvSpPr>
        <p:spPr>
          <a:xfrm>
            <a:off x="1447800" y="1524000"/>
            <a:ext cx="7498080" cy="4800600"/>
          </a:xfrm>
        </p:spPr>
        <p:txBody>
          <a:bodyPr>
            <a:normAutofit lnSpcReduction="10000"/>
          </a:bodyPr>
          <a:lstStyle/>
          <a:p>
            <a:endParaRPr lang="en-US" dirty="0" smtClean="0"/>
          </a:p>
          <a:p>
            <a:endParaRPr lang="en-US" dirty="0" smtClean="0"/>
          </a:p>
          <a:p>
            <a:r>
              <a:rPr lang="az-Latn-AZ" dirty="0" smtClean="0"/>
              <a:t>Limitation </a:t>
            </a:r>
            <a:r>
              <a:rPr lang="az-Latn-AZ" dirty="0"/>
              <a:t>and stopping work of around 60 </a:t>
            </a:r>
            <a:r>
              <a:rPr lang="az-Latn-AZ" dirty="0" smtClean="0"/>
              <a:t>NGOs</a:t>
            </a:r>
            <a:r>
              <a:rPr lang="en-US" dirty="0" smtClean="0"/>
              <a:t>.</a:t>
            </a:r>
          </a:p>
          <a:p>
            <a:endParaRPr lang="en-US" dirty="0"/>
          </a:p>
          <a:p>
            <a:r>
              <a:rPr lang="az-Latn-AZ" dirty="0"/>
              <a:t>Forced leave of more than 10 NGO </a:t>
            </a:r>
            <a:r>
              <a:rPr lang="az-Latn-AZ" dirty="0" smtClean="0"/>
              <a:t>leaders</a:t>
            </a:r>
            <a:r>
              <a:rPr lang="en-US" dirty="0"/>
              <a:t>.</a:t>
            </a:r>
            <a:r>
              <a:rPr lang="az-Latn-AZ" dirty="0" smtClean="0"/>
              <a:t> </a:t>
            </a:r>
            <a:endParaRPr lang="en-US" dirty="0" smtClean="0"/>
          </a:p>
          <a:p>
            <a:endParaRPr lang="en-US" dirty="0"/>
          </a:p>
          <a:p>
            <a:r>
              <a:rPr lang="az-Latn-AZ" dirty="0"/>
              <a:t>Arrest of 8 NGO </a:t>
            </a:r>
            <a:r>
              <a:rPr lang="az-Latn-AZ" dirty="0" smtClean="0"/>
              <a:t>leaders</a:t>
            </a:r>
            <a:r>
              <a:rPr lang="en-US" dirty="0" smtClean="0"/>
              <a:t>.</a:t>
            </a:r>
            <a:endParaRPr lang="en-US" dirty="0"/>
          </a:p>
          <a:p>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47</TotalTime>
  <Words>549</Words>
  <Application>Microsoft Office PowerPoint</Application>
  <PresentationFormat>Экран (4:3)</PresentationFormat>
  <Paragraphs>80</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Солнцестояние</vt:lpstr>
      <vt:lpstr>Current situation CSOs in the implementation EITI in Azerbaijan</vt:lpstr>
      <vt:lpstr>   Trends towards tightening political space, and how that relates to geopolitics  </vt:lpstr>
      <vt:lpstr>  First stage: complicating legal grounds regulating work of NGOs  December 2013 – February 2014  </vt:lpstr>
      <vt:lpstr>RESULTS OF FIRST STAGE</vt:lpstr>
      <vt:lpstr>  Second stage: Publication of articles disconsidering reputation of civil society  March- May  2014  </vt:lpstr>
      <vt:lpstr> RESULTS  OF SECOND STAGE </vt:lpstr>
      <vt:lpstr> Third stage:  General inspections of NGOs   April 2014- present  </vt:lpstr>
      <vt:lpstr>RESULTS OF THIRD STAGE</vt:lpstr>
      <vt:lpstr> GENERAL OUTCOMES  </vt:lpstr>
      <vt:lpstr> SPECIAL IMPACTS  (Impacts to work of EİTİ NGO Coalition) </vt:lpstr>
      <vt:lpstr>Слайд 11</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Current situation CSOs in the implementation EITI in Azerbaijan</dc:title>
  <dc:creator>Gubad Ibadoglu</dc:creator>
  <cp:lastModifiedBy>Gubad Ibadoglu</cp:lastModifiedBy>
  <cp:revision>6</cp:revision>
  <dcterms:created xsi:type="dcterms:W3CDTF">2014-09-20T05:24:01Z</dcterms:created>
  <dcterms:modified xsi:type="dcterms:W3CDTF">2014-09-20T06:11:29Z</dcterms:modified>
</cp:coreProperties>
</file>