
<file path=[Content_Types].xml><?xml version="1.0" encoding="utf-8"?>
<Types xmlns="http://schemas.openxmlformats.org/package/2006/content-types">
  <Default Extension="png" ContentType="image/png"/>
  <Default Extension="bin" ContentType="audio/unknown"/>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drawings/drawing2.xml" ContentType="application/vnd.openxmlformats-officedocument.drawingml.chartshape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6.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7.xml" ContentType="application/vnd.openxmlformats-officedocument.drawingml.chart+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46.xml" ContentType="application/vnd.openxmlformats-officedocument.presentationml.notesSlide+xml"/>
  <Override PartName="/ppt/embeddings/oleObject1.bin" ContentType="application/vnd.openxmlformats-officedocument.oleObject"/>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72.xml" ContentType="application/vnd.openxmlformats-officedocument.presentationml.tags+xml"/>
  <Override PartName="/ppt/notesSlides/notesSlide50.xml" ContentType="application/vnd.openxmlformats-officedocument.presentationml.notesSlide+xml"/>
  <Override PartName="/ppt/embeddings/oleObject2.bin" ContentType="application/vnd.openxmlformats-officedocument.oleObject"/>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51.xml" ContentType="application/vnd.openxmlformats-officedocument.presentationml.notesSlide+xml"/>
  <Override PartName="/ppt/embeddings/oleObject3.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59"/>
  </p:notesMasterIdLst>
  <p:sldIdLst>
    <p:sldId id="256" r:id="rId3"/>
    <p:sldId id="259" r:id="rId4"/>
    <p:sldId id="315" r:id="rId5"/>
    <p:sldId id="333" r:id="rId6"/>
    <p:sldId id="332" r:id="rId7"/>
    <p:sldId id="260" r:id="rId8"/>
    <p:sldId id="261" r:id="rId9"/>
    <p:sldId id="262" r:id="rId10"/>
    <p:sldId id="303" r:id="rId11"/>
    <p:sldId id="317" r:id="rId12"/>
    <p:sldId id="300" r:id="rId13"/>
    <p:sldId id="321" r:id="rId14"/>
    <p:sldId id="301" r:id="rId15"/>
    <p:sldId id="322" r:id="rId16"/>
    <p:sldId id="264" r:id="rId17"/>
    <p:sldId id="263" r:id="rId18"/>
    <p:sldId id="334" r:id="rId19"/>
    <p:sldId id="279" r:id="rId20"/>
    <p:sldId id="335" r:id="rId21"/>
    <p:sldId id="308" r:id="rId22"/>
    <p:sldId id="281" r:id="rId23"/>
    <p:sldId id="282" r:id="rId24"/>
    <p:sldId id="310" r:id="rId25"/>
    <p:sldId id="285" r:id="rId26"/>
    <p:sldId id="290" r:id="rId27"/>
    <p:sldId id="327" r:id="rId28"/>
    <p:sldId id="324" r:id="rId29"/>
    <p:sldId id="286" r:id="rId30"/>
    <p:sldId id="348" r:id="rId31"/>
    <p:sldId id="349" r:id="rId32"/>
    <p:sldId id="350" r:id="rId33"/>
    <p:sldId id="284" r:id="rId34"/>
    <p:sldId id="291" r:id="rId35"/>
    <p:sldId id="292" r:id="rId36"/>
    <p:sldId id="293" r:id="rId37"/>
    <p:sldId id="357" r:id="rId38"/>
    <p:sldId id="354" r:id="rId39"/>
    <p:sldId id="355" r:id="rId40"/>
    <p:sldId id="339" r:id="rId41"/>
    <p:sldId id="358" r:id="rId42"/>
    <p:sldId id="352" r:id="rId43"/>
    <p:sldId id="341" r:id="rId44"/>
    <p:sldId id="359" r:id="rId45"/>
    <p:sldId id="340" r:id="rId46"/>
    <p:sldId id="353" r:id="rId47"/>
    <p:sldId id="344" r:id="rId48"/>
    <p:sldId id="360" r:id="rId49"/>
    <p:sldId id="342" r:id="rId50"/>
    <p:sldId id="336" r:id="rId51"/>
    <p:sldId id="297" r:id="rId52"/>
    <p:sldId id="361" r:id="rId53"/>
    <p:sldId id="362" r:id="rId54"/>
    <p:sldId id="363" r:id="rId55"/>
    <p:sldId id="364" r:id="rId56"/>
    <p:sldId id="365" r:id="rId57"/>
    <p:sldId id="299"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F4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3837" autoAdjust="0"/>
  </p:normalViewPr>
  <p:slideViewPr>
    <p:cSldViewPr>
      <p:cViewPr>
        <p:scale>
          <a:sx n="75" d="100"/>
          <a:sy n="75" d="100"/>
        </p:scale>
        <p:origin x="-115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pheller\PH%20Local\Colombia\Figures%20for%20Colombia%20NOC%20Presentation.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pheller\PH%20Local\Colombia\Figures%20for%20Colombia%20NOC%20Presentation.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Nyfs\rwi$\Themes\Revenue%20Watch%20Index%202010\Revenue%20Watch%20Index%202012\Data%20for%20RWI%20index%202012\RWI%20index%202012%20data\Data%20by%20topic\SOC%20and%20transfers%20tables%20for%20Adelia.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Users\pheller\Documents\PH%20Local\Mexico\Figures%20for%20Patrick%20Contribution%20to%20Dani%20Mexico%20Presentation.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Nyfs\rwi$\Themes\Revenue%20Watch%20Index%202010\Revenue%20Watch%20Index%202012\Data%20for%20RWI%20index%202012\RWI%20index%202012%20data\Data%20by%20topic\SOC%20and%20transfers%20tables%20for%20Adelia.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pheller\PH%20Local\Colombia\Figures%20for%20Colombia%20NOC%20Presentation.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Alex\Dropbox\Oil%20Trading\data%20for%20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Control of Global Oil Production</a:t>
            </a:r>
          </a:p>
        </c:rich>
      </c:tx>
      <c:layout/>
      <c:overlay val="0"/>
    </c:title>
    <c:autoTitleDeleted val="0"/>
    <c:plotArea>
      <c:layout/>
      <c:pieChart>
        <c:varyColors val="1"/>
        <c:ser>
          <c:idx val="0"/>
          <c:order val="0"/>
          <c:dLbls>
            <c:dLblPos val="ctr"/>
            <c:showLegendKey val="0"/>
            <c:showVal val="1"/>
            <c:showCatName val="0"/>
            <c:showSerName val="0"/>
            <c:showPercent val="0"/>
            <c:showBubbleSize val="0"/>
            <c:showLeaderLines val="1"/>
          </c:dLbls>
          <c:cat>
            <c:strRef>
              <c:f>Sheet1!$A$20:$A$21</c:f>
              <c:strCache>
                <c:ptCount val="2"/>
                <c:pt idx="0">
                  <c:v>National Oil Companies</c:v>
                </c:pt>
                <c:pt idx="1">
                  <c:v>Private Oil Companies</c:v>
                </c:pt>
              </c:strCache>
            </c:strRef>
          </c:cat>
          <c:val>
            <c:numRef>
              <c:f>Sheet1!$B$20:$B$21</c:f>
              <c:numCache>
                <c:formatCode>0%</c:formatCode>
                <c:ptCount val="2"/>
                <c:pt idx="0">
                  <c:v>0.75</c:v>
                </c:pt>
                <c:pt idx="1">
                  <c:v>0.25</c:v>
                </c:pt>
              </c:numCache>
            </c:numRef>
          </c:val>
        </c:ser>
        <c:dLbls>
          <c:dLblPos val="ctr"/>
          <c:showLegendKey val="0"/>
          <c:showVal val="1"/>
          <c:showCatName val="0"/>
          <c:showSerName val="0"/>
          <c:showPercent val="0"/>
          <c:showBubbleSize val="0"/>
          <c:showLeaderLines val="1"/>
        </c:dLbls>
        <c:firstSliceAng val="0"/>
      </c:pieChart>
    </c:plotArea>
    <c:legend>
      <c:legendPos val="b"/>
      <c:layout/>
      <c:overlay val="0"/>
      <c:txPr>
        <a:bodyPr/>
        <a:lstStyle/>
        <a:p>
          <a:pPr>
            <a:defRPr sz="1400"/>
          </a:pPr>
          <a:endParaRPr lang="en-US"/>
        </a:p>
      </c:txPr>
    </c:legend>
    <c:plotVisOnly val="1"/>
    <c:dispBlanksAs val="gap"/>
    <c:showDLblsOverMax val="0"/>
  </c:chart>
  <c:spPr>
    <a:ln>
      <a:solidFill>
        <a:srgbClr val="000000"/>
      </a:solid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Control of Global Oil Reserves</a:t>
            </a:r>
          </a:p>
        </c:rich>
      </c:tx>
      <c:layout/>
      <c:overlay val="0"/>
    </c:title>
    <c:autoTitleDeleted val="0"/>
    <c:plotArea>
      <c:layout/>
      <c:pieChart>
        <c:varyColors val="1"/>
        <c:ser>
          <c:idx val="0"/>
          <c:order val="0"/>
          <c:dLbls>
            <c:dLblPos val="ctr"/>
            <c:showLegendKey val="0"/>
            <c:showVal val="1"/>
            <c:showCatName val="0"/>
            <c:showSerName val="0"/>
            <c:showPercent val="0"/>
            <c:showBubbleSize val="0"/>
            <c:showLeaderLines val="1"/>
          </c:dLbls>
          <c:cat>
            <c:strRef>
              <c:f>Sheet1!$A$3:$A$4</c:f>
              <c:strCache>
                <c:ptCount val="2"/>
                <c:pt idx="0">
                  <c:v>National Oil Companies</c:v>
                </c:pt>
                <c:pt idx="1">
                  <c:v>Private Oil Companies</c:v>
                </c:pt>
              </c:strCache>
            </c:strRef>
          </c:cat>
          <c:val>
            <c:numRef>
              <c:f>Sheet1!$B$3:$B$4</c:f>
              <c:numCache>
                <c:formatCode>0%</c:formatCode>
                <c:ptCount val="2"/>
                <c:pt idx="0">
                  <c:v>0.9</c:v>
                </c:pt>
                <c:pt idx="1">
                  <c:v>0.1</c:v>
                </c:pt>
              </c:numCache>
            </c:numRef>
          </c:val>
        </c:ser>
        <c:dLbls>
          <c:dLblPos val="ctr"/>
          <c:showLegendKey val="0"/>
          <c:showVal val="1"/>
          <c:showCatName val="0"/>
          <c:showSerName val="0"/>
          <c:showPercent val="0"/>
          <c:showBubbleSize val="0"/>
          <c:showLeaderLines val="1"/>
        </c:dLbls>
        <c:firstSliceAng val="0"/>
      </c:pieChart>
    </c:plotArea>
    <c:legend>
      <c:legendPos val="b"/>
      <c:layout/>
      <c:overlay val="0"/>
      <c:txPr>
        <a:bodyPr/>
        <a:lstStyle/>
        <a:p>
          <a:pPr>
            <a:defRPr sz="1400"/>
          </a:pPr>
          <a:endParaRPr lang="en-US"/>
        </a:p>
      </c:txPr>
    </c:legend>
    <c:plotVisOnly val="1"/>
    <c:dispBlanksAs val="gap"/>
    <c:showDLblsOverMax val="0"/>
  </c:chart>
  <c:spPr>
    <a:ln>
      <a:solidFill>
        <a:srgbClr val="000000"/>
      </a:solid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dPt>
            <c:idx val="0"/>
            <c:invertIfNegative val="0"/>
            <c:bubble3D val="0"/>
            <c:spPr>
              <a:solidFill>
                <a:srgbClr val="92D050"/>
              </a:solidFill>
            </c:spPr>
          </c:dPt>
          <c:dPt>
            <c:idx val="1"/>
            <c:invertIfNegative val="0"/>
            <c:bubble3D val="0"/>
            <c:spPr>
              <a:solidFill>
                <a:srgbClr val="92D050"/>
              </a:solidFill>
            </c:spPr>
          </c:dPt>
          <c:dPt>
            <c:idx val="2"/>
            <c:invertIfNegative val="0"/>
            <c:bubble3D val="0"/>
            <c:spPr>
              <a:solidFill>
                <a:srgbClr val="92D050"/>
              </a:solidFill>
            </c:spPr>
          </c:dPt>
          <c:dPt>
            <c:idx val="3"/>
            <c:invertIfNegative val="0"/>
            <c:bubble3D val="0"/>
            <c:spPr>
              <a:solidFill>
                <a:srgbClr val="92D050"/>
              </a:solidFill>
            </c:spPr>
          </c:dPt>
          <c:dPt>
            <c:idx val="4"/>
            <c:invertIfNegative val="0"/>
            <c:bubble3D val="0"/>
            <c:spPr>
              <a:solidFill>
                <a:srgbClr val="92D050"/>
              </a:solidFill>
            </c:spPr>
          </c:dPt>
          <c:dPt>
            <c:idx val="5"/>
            <c:invertIfNegative val="0"/>
            <c:bubble3D val="0"/>
            <c:spPr>
              <a:solidFill>
                <a:srgbClr val="92D050"/>
              </a:solidFill>
            </c:spPr>
          </c:dPt>
          <c:dPt>
            <c:idx val="6"/>
            <c:invertIfNegative val="0"/>
            <c:bubble3D val="0"/>
            <c:spPr>
              <a:solidFill>
                <a:srgbClr val="92D050"/>
              </a:solidFill>
            </c:spPr>
          </c:dPt>
          <c:dPt>
            <c:idx val="7"/>
            <c:invertIfNegative val="0"/>
            <c:bubble3D val="0"/>
            <c:spPr>
              <a:solidFill>
                <a:srgbClr val="92D050"/>
              </a:solidFill>
            </c:spPr>
          </c:dPt>
          <c:dPt>
            <c:idx val="8"/>
            <c:invertIfNegative val="0"/>
            <c:bubble3D val="0"/>
            <c:spPr>
              <a:solidFill>
                <a:srgbClr val="92D050"/>
              </a:solidFill>
            </c:spPr>
          </c:dPt>
          <c:dPt>
            <c:idx val="9"/>
            <c:invertIfNegative val="0"/>
            <c:bubble3D val="0"/>
            <c:spPr>
              <a:solidFill>
                <a:srgbClr val="92D050"/>
              </a:solidFill>
            </c:spPr>
          </c:dPt>
          <c:dPt>
            <c:idx val="10"/>
            <c:invertIfNegative val="0"/>
            <c:bubble3D val="0"/>
            <c:spPr>
              <a:solidFill>
                <a:srgbClr val="92D050"/>
              </a:solidFill>
            </c:spPr>
          </c:dPt>
          <c:dPt>
            <c:idx val="11"/>
            <c:invertIfNegative val="0"/>
            <c:bubble3D val="0"/>
            <c:spPr>
              <a:solidFill>
                <a:srgbClr val="92D050"/>
              </a:solidFill>
            </c:spPr>
          </c:dPt>
          <c:dPt>
            <c:idx val="12"/>
            <c:invertIfNegative val="0"/>
            <c:bubble3D val="0"/>
            <c:spPr>
              <a:solidFill>
                <a:srgbClr val="FFFF00"/>
              </a:solidFill>
            </c:spPr>
          </c:dPt>
          <c:dPt>
            <c:idx val="13"/>
            <c:invertIfNegative val="0"/>
            <c:bubble3D val="0"/>
            <c:spPr>
              <a:solidFill>
                <a:srgbClr val="FFFF00"/>
              </a:solidFill>
            </c:spPr>
          </c:dPt>
          <c:dPt>
            <c:idx val="14"/>
            <c:invertIfNegative val="0"/>
            <c:bubble3D val="0"/>
            <c:spPr>
              <a:solidFill>
                <a:srgbClr val="FFFF00"/>
              </a:solidFill>
            </c:spPr>
          </c:dPt>
          <c:dPt>
            <c:idx val="15"/>
            <c:invertIfNegative val="0"/>
            <c:bubble3D val="0"/>
            <c:spPr>
              <a:solidFill>
                <a:srgbClr val="FFFF00"/>
              </a:solidFill>
            </c:spPr>
          </c:dPt>
          <c:dPt>
            <c:idx val="16"/>
            <c:invertIfNegative val="0"/>
            <c:bubble3D val="0"/>
            <c:spPr>
              <a:solidFill>
                <a:srgbClr val="FFFF00"/>
              </a:solidFill>
            </c:spPr>
          </c:dPt>
          <c:dPt>
            <c:idx val="17"/>
            <c:invertIfNegative val="0"/>
            <c:bubble3D val="0"/>
            <c:spPr>
              <a:solidFill>
                <a:srgbClr val="FFFF00"/>
              </a:solidFill>
            </c:spPr>
          </c:dPt>
          <c:dPt>
            <c:idx val="18"/>
            <c:invertIfNegative val="0"/>
            <c:bubble3D val="0"/>
            <c:spPr>
              <a:solidFill>
                <a:srgbClr val="FFFF00"/>
              </a:solidFill>
            </c:spPr>
          </c:dPt>
          <c:dPt>
            <c:idx val="19"/>
            <c:invertIfNegative val="0"/>
            <c:bubble3D val="0"/>
            <c:spPr>
              <a:solidFill>
                <a:srgbClr val="FFFF00"/>
              </a:solidFill>
            </c:spPr>
          </c:dPt>
          <c:dPt>
            <c:idx val="20"/>
            <c:invertIfNegative val="0"/>
            <c:bubble3D val="0"/>
            <c:spPr>
              <a:solidFill>
                <a:srgbClr val="FFFF00"/>
              </a:solidFill>
            </c:spPr>
          </c:dPt>
          <c:dPt>
            <c:idx val="21"/>
            <c:invertIfNegative val="0"/>
            <c:bubble3D val="0"/>
            <c:spPr>
              <a:solidFill>
                <a:srgbClr val="FFC000"/>
              </a:solidFill>
            </c:spPr>
          </c:dPt>
          <c:dPt>
            <c:idx val="22"/>
            <c:invertIfNegative val="0"/>
            <c:bubble3D val="0"/>
            <c:spPr>
              <a:solidFill>
                <a:srgbClr val="FFC000"/>
              </a:solidFill>
            </c:spPr>
          </c:dPt>
          <c:dPt>
            <c:idx val="23"/>
            <c:invertIfNegative val="0"/>
            <c:bubble3D val="0"/>
            <c:spPr>
              <a:solidFill>
                <a:srgbClr val="FFC000"/>
              </a:solidFill>
            </c:spPr>
          </c:dPt>
          <c:dPt>
            <c:idx val="24"/>
            <c:invertIfNegative val="0"/>
            <c:bubble3D val="0"/>
            <c:spPr>
              <a:solidFill>
                <a:srgbClr val="FFC000"/>
              </a:solidFill>
            </c:spPr>
          </c:dPt>
          <c:dPt>
            <c:idx val="25"/>
            <c:invertIfNegative val="0"/>
            <c:bubble3D val="0"/>
            <c:spPr>
              <a:solidFill>
                <a:srgbClr val="FFC000"/>
              </a:solidFill>
            </c:spPr>
          </c:dPt>
          <c:dPt>
            <c:idx val="26"/>
            <c:invertIfNegative val="0"/>
            <c:bubble3D val="0"/>
            <c:spPr>
              <a:solidFill>
                <a:srgbClr val="FFC000"/>
              </a:solidFill>
            </c:spPr>
          </c:dPt>
          <c:dPt>
            <c:idx val="27"/>
            <c:invertIfNegative val="0"/>
            <c:bubble3D val="0"/>
            <c:spPr>
              <a:solidFill>
                <a:srgbClr val="FF0000"/>
              </a:solidFill>
            </c:spPr>
          </c:dPt>
          <c:dPt>
            <c:idx val="28"/>
            <c:invertIfNegative val="0"/>
            <c:bubble3D val="0"/>
            <c:spPr>
              <a:solidFill>
                <a:srgbClr val="FF0000"/>
              </a:solidFill>
            </c:spPr>
          </c:dPt>
          <c:dPt>
            <c:idx val="29"/>
            <c:invertIfNegative val="0"/>
            <c:bubble3D val="0"/>
            <c:spPr>
              <a:solidFill>
                <a:srgbClr val="FF0000"/>
              </a:solidFill>
            </c:spPr>
          </c:dPt>
          <c:dPt>
            <c:idx val="30"/>
            <c:invertIfNegative val="0"/>
            <c:bubble3D val="0"/>
            <c:spPr>
              <a:solidFill>
                <a:srgbClr val="FF0000"/>
              </a:solidFill>
            </c:spPr>
          </c:dPt>
          <c:dPt>
            <c:idx val="31"/>
            <c:invertIfNegative val="0"/>
            <c:bubble3D val="0"/>
            <c:spPr>
              <a:solidFill>
                <a:srgbClr val="FF0000"/>
              </a:solidFill>
            </c:spPr>
          </c:dPt>
          <c:dPt>
            <c:idx val="32"/>
            <c:invertIfNegative val="0"/>
            <c:bubble3D val="0"/>
            <c:spPr>
              <a:solidFill>
                <a:srgbClr val="FF0000"/>
              </a:solidFill>
            </c:spPr>
          </c:dPt>
          <c:dPt>
            <c:idx val="33"/>
            <c:invertIfNegative val="0"/>
            <c:bubble3D val="0"/>
            <c:spPr>
              <a:solidFill>
                <a:srgbClr val="FF0000"/>
              </a:solidFill>
            </c:spPr>
          </c:dPt>
          <c:dPt>
            <c:idx val="34"/>
            <c:invertIfNegative val="0"/>
            <c:bubble3D val="0"/>
            <c:spPr>
              <a:solidFill>
                <a:srgbClr val="FF0000"/>
              </a:solidFill>
            </c:spPr>
          </c:dPt>
          <c:dPt>
            <c:idx val="35"/>
            <c:invertIfNegative val="0"/>
            <c:bubble3D val="0"/>
            <c:spPr>
              <a:solidFill>
                <a:srgbClr val="FF0000"/>
              </a:solidFill>
            </c:spPr>
          </c:dPt>
          <c:dPt>
            <c:idx val="36"/>
            <c:invertIfNegative val="0"/>
            <c:bubble3D val="0"/>
            <c:spPr>
              <a:solidFill>
                <a:srgbClr val="FF0000"/>
              </a:solidFill>
            </c:spPr>
          </c:dPt>
          <c:dPt>
            <c:idx val="37"/>
            <c:invertIfNegative val="0"/>
            <c:bubble3D val="0"/>
            <c:spPr>
              <a:solidFill>
                <a:srgbClr val="FF0000"/>
              </a:solidFill>
            </c:spPr>
          </c:dPt>
          <c:dPt>
            <c:idx val="38"/>
            <c:invertIfNegative val="0"/>
            <c:bubble3D val="0"/>
            <c:spPr>
              <a:solidFill>
                <a:srgbClr val="FF0000"/>
              </a:solidFill>
            </c:spPr>
          </c:dPt>
          <c:dPt>
            <c:idx val="39"/>
            <c:invertIfNegative val="0"/>
            <c:bubble3D val="0"/>
            <c:spPr>
              <a:solidFill>
                <a:srgbClr val="FF0000"/>
              </a:solidFill>
            </c:spPr>
          </c:dPt>
          <c:dPt>
            <c:idx val="40"/>
            <c:invertIfNegative val="0"/>
            <c:bubble3D val="0"/>
            <c:spPr>
              <a:solidFill>
                <a:srgbClr val="FF0000"/>
              </a:solidFill>
            </c:spPr>
          </c:dPt>
          <c:dPt>
            <c:idx val="41"/>
            <c:invertIfNegative val="0"/>
            <c:bubble3D val="0"/>
            <c:spPr>
              <a:solidFill>
                <a:srgbClr val="FF0000"/>
              </a:solidFill>
            </c:spPr>
          </c:dPt>
          <c:dPt>
            <c:idx val="42"/>
            <c:invertIfNegative val="0"/>
            <c:bubble3D val="0"/>
            <c:spPr>
              <a:solidFill>
                <a:srgbClr val="FF0000"/>
              </a:solidFill>
            </c:spPr>
          </c:dPt>
          <c:dPt>
            <c:idx val="43"/>
            <c:invertIfNegative val="0"/>
            <c:bubble3D val="0"/>
            <c:spPr>
              <a:solidFill>
                <a:srgbClr val="FF0000"/>
              </a:solidFill>
            </c:spPr>
          </c:dPt>
          <c:cat>
            <c:strRef>
              <c:f>'State Owned Companies'!$N$3:$N$47</c:f>
              <c:strCache>
                <c:ptCount val="45"/>
                <c:pt idx="0">
                  <c:v>Statoil</c:v>
                </c:pt>
                <c:pt idx="1">
                  <c:v>Pemex</c:v>
                </c:pt>
                <c:pt idx="2">
                  <c:v>Petrobras</c:v>
                </c:pt>
                <c:pt idx="3">
                  <c:v>ONGC</c:v>
                </c:pt>
                <c:pt idx="4">
                  <c:v>Rosneft</c:v>
                </c:pt>
                <c:pt idx="5">
                  <c:v>Ecopetrol</c:v>
                </c:pt>
                <c:pt idx="6">
                  <c:v>PDVSA</c:v>
                </c:pt>
                <c:pt idx="7">
                  <c:v>KazMunaiGaz</c:v>
                </c:pt>
                <c:pt idx="8">
                  <c:v>Pertamina</c:v>
                </c:pt>
                <c:pt idx="9">
                  <c:v>CODELCO</c:v>
                </c:pt>
                <c:pt idx="10">
                  <c:v>CNPC</c:v>
                </c:pt>
                <c:pt idx="11">
                  <c:v>O.C.P.</c:v>
                </c:pt>
                <c:pt idx="12">
                  <c:v>Sonangol</c:v>
                </c:pt>
                <c:pt idx="13">
                  <c:v>Petromin</c:v>
                </c:pt>
                <c:pt idx="14">
                  <c:v>ZCCM-IH</c:v>
                </c:pt>
                <c:pt idx="15">
                  <c:v>SOCAR</c:v>
                </c:pt>
                <c:pt idx="16">
                  <c:v>Petrotrin</c:v>
                </c:pt>
                <c:pt idx="17">
                  <c:v>KPC</c:v>
                </c:pt>
                <c:pt idx="18">
                  <c:v>Petroecuador</c:v>
                </c:pt>
                <c:pt idx="19">
                  <c:v>Petronas</c:v>
                </c:pt>
                <c:pt idx="20">
                  <c:v>YPFB</c:v>
                </c:pt>
                <c:pt idx="21">
                  <c:v>Sonatrach</c:v>
                </c:pt>
                <c:pt idx="22">
                  <c:v>NNPC</c:v>
                </c:pt>
                <c:pt idx="23">
                  <c:v>Ministry of Oil</c:v>
                </c:pt>
                <c:pt idx="24">
                  <c:v>YOGC </c:v>
                </c:pt>
                <c:pt idx="25">
                  <c:v>PMDC</c:v>
                </c:pt>
                <c:pt idx="26">
                  <c:v>ARAMCO</c:v>
                </c:pt>
                <c:pt idx="27">
                  <c:v>Petrovietnam</c:v>
                </c:pt>
                <c:pt idx="28">
                  <c:v>SNH</c:v>
                </c:pt>
                <c:pt idx="29">
                  <c:v>Qatar Petroleum </c:v>
                </c:pt>
                <c:pt idx="30">
                  <c:v>STAMICO</c:v>
                </c:pt>
                <c:pt idx="31">
                  <c:v>Debswana</c:v>
                </c:pt>
                <c:pt idx="32">
                  <c:v>Nile Petroleum</c:v>
                </c:pt>
                <c:pt idx="33">
                  <c:v>EGPC</c:v>
                </c:pt>
                <c:pt idx="34">
                  <c:v>Gecamines</c:v>
                </c:pt>
                <c:pt idx="35">
                  <c:v>ENH</c:v>
                </c:pt>
                <c:pt idx="36">
                  <c:v>ZMDC</c:v>
                </c:pt>
                <c:pt idx="37">
                  <c:v>Erdenes MGL</c:v>
                </c:pt>
                <c:pt idx="38">
                  <c:v>Libyan National Oil Corporation </c:v>
                </c:pt>
                <c:pt idx="39">
                  <c:v>NIOC</c:v>
                </c:pt>
                <c:pt idx="40">
                  <c:v>BAPCO</c:v>
                </c:pt>
                <c:pt idx="41">
                  <c:v>GEPetrol</c:v>
                </c:pt>
                <c:pt idx="42">
                  <c:v>Northern Coal Enterprise</c:v>
                </c:pt>
                <c:pt idx="43">
                  <c:v>MOGE</c:v>
                </c:pt>
                <c:pt idx="44">
                  <c:v>Turkmengas</c:v>
                </c:pt>
              </c:strCache>
            </c:strRef>
          </c:cat>
          <c:val>
            <c:numRef>
              <c:f>'State Owned Companies'!$M$3:$M$47</c:f>
              <c:numCache>
                <c:formatCode>0</c:formatCode>
                <c:ptCount val="45"/>
                <c:pt idx="0">
                  <c:v>98.809523749999997</c:v>
                </c:pt>
                <c:pt idx="1">
                  <c:v>98.333332999999996</c:v>
                </c:pt>
                <c:pt idx="2">
                  <c:v>91.904762000000005</c:v>
                </c:pt>
                <c:pt idx="3">
                  <c:v>91.798942222222223</c:v>
                </c:pt>
                <c:pt idx="4">
                  <c:v>91.66666699999999</c:v>
                </c:pt>
                <c:pt idx="5">
                  <c:v>87.566137777777783</c:v>
                </c:pt>
                <c:pt idx="6">
                  <c:v>87.380953000000005</c:v>
                </c:pt>
                <c:pt idx="7">
                  <c:v>86.587300999999997</c:v>
                </c:pt>
                <c:pt idx="8">
                  <c:v>85.502646666666664</c:v>
                </c:pt>
                <c:pt idx="9">
                  <c:v>84.333334000000008</c:v>
                </c:pt>
                <c:pt idx="10">
                  <c:v>82.083332999999996</c:v>
                </c:pt>
                <c:pt idx="11">
                  <c:v>75.238095000000001</c:v>
                </c:pt>
                <c:pt idx="12">
                  <c:v>70.416664999999995</c:v>
                </c:pt>
                <c:pt idx="13">
                  <c:v>69.285713000000001</c:v>
                </c:pt>
                <c:pt idx="14">
                  <c:v>67.724866666666657</c:v>
                </c:pt>
                <c:pt idx="15">
                  <c:v>66.904760999999993</c:v>
                </c:pt>
                <c:pt idx="16">
                  <c:v>65.961198888888873</c:v>
                </c:pt>
                <c:pt idx="17">
                  <c:v>63.015872999999999</c:v>
                </c:pt>
                <c:pt idx="18">
                  <c:v>62.190476000000004</c:v>
                </c:pt>
                <c:pt idx="19">
                  <c:v>60.978836000000001</c:v>
                </c:pt>
                <c:pt idx="20">
                  <c:v>52.619047000000002</c:v>
                </c:pt>
                <c:pt idx="21">
                  <c:v>49.365078999999994</c:v>
                </c:pt>
                <c:pt idx="22">
                  <c:v>46.913578888888885</c:v>
                </c:pt>
                <c:pt idx="23">
                  <c:v>45.185183333333335</c:v>
                </c:pt>
                <c:pt idx="24">
                  <c:v>44.464283999999999</c:v>
                </c:pt>
                <c:pt idx="25">
                  <c:v>44.365078499999996</c:v>
                </c:pt>
                <c:pt idx="26">
                  <c:v>40.714286000000001</c:v>
                </c:pt>
                <c:pt idx="27">
                  <c:v>40.496031699999996</c:v>
                </c:pt>
                <c:pt idx="28">
                  <c:v>38.134918999999996</c:v>
                </c:pt>
                <c:pt idx="29">
                  <c:v>36.666665000000002</c:v>
                </c:pt>
                <c:pt idx="30">
                  <c:v>33.333333333333336</c:v>
                </c:pt>
                <c:pt idx="31">
                  <c:v>32.142856899999998</c:v>
                </c:pt>
                <c:pt idx="32">
                  <c:v>31.481481111111108</c:v>
                </c:pt>
                <c:pt idx="33">
                  <c:v>30.864196666666665</c:v>
                </c:pt>
                <c:pt idx="34">
                  <c:v>29.047618999999997</c:v>
                </c:pt>
                <c:pt idx="35">
                  <c:v>28.373014999999999</c:v>
                </c:pt>
                <c:pt idx="36">
                  <c:v>21.666667</c:v>
                </c:pt>
                <c:pt idx="37">
                  <c:v>20</c:v>
                </c:pt>
                <c:pt idx="38">
                  <c:v>19.047618749999998</c:v>
                </c:pt>
                <c:pt idx="39">
                  <c:v>15.079365555555556</c:v>
                </c:pt>
                <c:pt idx="40">
                  <c:v>14.285713999999999</c:v>
                </c:pt>
                <c:pt idx="41">
                  <c:v>10</c:v>
                </c:pt>
                <c:pt idx="42">
                  <c:v>4.4444439999999998</c:v>
                </c:pt>
                <c:pt idx="43">
                  <c:v>2.1164022222222219</c:v>
                </c:pt>
                <c:pt idx="44">
                  <c:v>0</c:v>
                </c:pt>
              </c:numCache>
            </c:numRef>
          </c:val>
        </c:ser>
        <c:dLbls>
          <c:showLegendKey val="0"/>
          <c:showVal val="0"/>
          <c:showCatName val="0"/>
          <c:showSerName val="0"/>
          <c:showPercent val="0"/>
          <c:showBubbleSize val="0"/>
        </c:dLbls>
        <c:gapWidth val="75"/>
        <c:axId val="104596992"/>
        <c:axId val="107959808"/>
      </c:barChart>
      <c:catAx>
        <c:axId val="104596992"/>
        <c:scaling>
          <c:orientation val="minMax"/>
        </c:scaling>
        <c:delete val="0"/>
        <c:axPos val="b"/>
        <c:majorTickMark val="none"/>
        <c:minorTickMark val="none"/>
        <c:tickLblPos val="nextTo"/>
        <c:crossAx val="107959808"/>
        <c:crosses val="autoZero"/>
        <c:auto val="1"/>
        <c:lblAlgn val="ctr"/>
        <c:lblOffset val="100"/>
        <c:noMultiLvlLbl val="0"/>
      </c:catAx>
      <c:valAx>
        <c:axId val="107959808"/>
        <c:scaling>
          <c:orientation val="minMax"/>
          <c:max val="100"/>
        </c:scaling>
        <c:delete val="0"/>
        <c:axPos val="l"/>
        <c:majorGridlines/>
        <c:numFmt formatCode="0" sourceLinked="1"/>
        <c:majorTickMark val="none"/>
        <c:minorTickMark val="none"/>
        <c:tickLblPos val="nextTo"/>
        <c:crossAx val="104596992"/>
        <c:crosses val="autoZero"/>
        <c:crossBetween val="between"/>
        <c:majorUnit val="20"/>
      </c:valAx>
    </c:plotArea>
    <c:plotVisOnly val="1"/>
    <c:dispBlanksAs val="gap"/>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err="1" smtClean="0"/>
              <a:t>Petronas</a:t>
            </a:r>
            <a:r>
              <a:rPr lang="en-US" dirty="0" smtClean="0"/>
              <a:t> </a:t>
            </a:r>
            <a:r>
              <a:rPr lang="en-US" dirty="0"/>
              <a:t>dividend payout as % of net revenue</a:t>
            </a:r>
          </a:p>
        </c:rich>
      </c:tx>
      <c:layout/>
      <c:overlay val="0"/>
    </c:title>
    <c:autoTitleDeleted val="0"/>
    <c:plotArea>
      <c:layout/>
      <c:lineChart>
        <c:grouping val="standard"/>
        <c:varyColors val="0"/>
        <c:ser>
          <c:idx val="0"/>
          <c:order val="0"/>
          <c:tx>
            <c:strRef>
              <c:f>Sheet1!$C$2</c:f>
              <c:strCache>
                <c:ptCount val="1"/>
                <c:pt idx="0">
                  <c:v>Petronras dividend payout as % of net revenue</c:v>
                </c:pt>
              </c:strCache>
            </c:strRef>
          </c:tx>
          <c:cat>
            <c:numRef>
              <c:f>Sheet1!$B$3:$B$6</c:f>
              <c:numCache>
                <c:formatCode>General</c:formatCode>
                <c:ptCount val="4"/>
                <c:pt idx="0">
                  <c:v>2009</c:v>
                </c:pt>
                <c:pt idx="1">
                  <c:v>2010</c:v>
                </c:pt>
                <c:pt idx="2">
                  <c:v>2011</c:v>
                </c:pt>
                <c:pt idx="3">
                  <c:v>2012</c:v>
                </c:pt>
              </c:numCache>
            </c:numRef>
          </c:cat>
          <c:val>
            <c:numRef>
              <c:f>Sheet1!$C$3:$C$6</c:f>
              <c:numCache>
                <c:formatCode>General</c:formatCode>
                <c:ptCount val="4"/>
                <c:pt idx="0">
                  <c:v>57</c:v>
                </c:pt>
                <c:pt idx="1">
                  <c:v>74</c:v>
                </c:pt>
                <c:pt idx="2">
                  <c:v>61</c:v>
                </c:pt>
                <c:pt idx="3">
                  <c:v>56</c:v>
                </c:pt>
              </c:numCache>
            </c:numRef>
          </c:val>
          <c:smooth val="0"/>
        </c:ser>
        <c:dLbls>
          <c:showLegendKey val="0"/>
          <c:showVal val="0"/>
          <c:showCatName val="0"/>
          <c:showSerName val="0"/>
          <c:showPercent val="0"/>
          <c:showBubbleSize val="0"/>
        </c:dLbls>
        <c:marker val="1"/>
        <c:smooth val="0"/>
        <c:axId val="40038784"/>
        <c:axId val="40041472"/>
      </c:lineChart>
      <c:catAx>
        <c:axId val="40038784"/>
        <c:scaling>
          <c:orientation val="minMax"/>
        </c:scaling>
        <c:delete val="0"/>
        <c:axPos val="b"/>
        <c:numFmt formatCode="General" sourceLinked="1"/>
        <c:majorTickMark val="out"/>
        <c:minorTickMark val="none"/>
        <c:tickLblPos val="nextTo"/>
        <c:crossAx val="40041472"/>
        <c:crossesAt val="0"/>
        <c:auto val="1"/>
        <c:lblAlgn val="ctr"/>
        <c:lblOffset val="100"/>
        <c:noMultiLvlLbl val="0"/>
      </c:catAx>
      <c:valAx>
        <c:axId val="40041472"/>
        <c:scaling>
          <c:orientation val="minMax"/>
          <c:min val="50"/>
        </c:scaling>
        <c:delete val="0"/>
        <c:axPos val="l"/>
        <c:majorGridlines/>
        <c:numFmt formatCode="General" sourceLinked="1"/>
        <c:majorTickMark val="out"/>
        <c:minorTickMark val="none"/>
        <c:tickLblPos val="nextTo"/>
        <c:crossAx val="40038784"/>
        <c:crosses val="autoZero"/>
        <c:crossBetween val="between"/>
      </c:valAx>
      <c:spPr>
        <a:noFill/>
        <a:ln w="25400">
          <a:noFill/>
        </a:ln>
      </c:spPr>
    </c:plotArea>
    <c:plotVisOnly val="1"/>
    <c:dispBlanksAs val="gap"/>
    <c:showDLblsOverMax val="0"/>
  </c:chart>
  <c:spPr>
    <a:ln>
      <a:solidFill>
        <a:schemeClr val="tx1"/>
      </a:solid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dPt>
            <c:idx val="0"/>
            <c:invertIfNegative val="0"/>
            <c:bubble3D val="0"/>
            <c:spPr>
              <a:solidFill>
                <a:srgbClr val="000000"/>
              </a:solidFill>
            </c:spPr>
          </c:dPt>
          <c:dPt>
            <c:idx val="2"/>
            <c:invertIfNegative val="0"/>
            <c:bubble3D val="0"/>
            <c:spPr>
              <a:solidFill>
                <a:srgbClr val="000000"/>
              </a:solidFill>
            </c:spPr>
          </c:dPt>
          <c:dPt>
            <c:idx val="3"/>
            <c:invertIfNegative val="0"/>
            <c:bubble3D val="0"/>
            <c:spPr>
              <a:solidFill>
                <a:srgbClr val="000000"/>
              </a:solidFill>
            </c:spPr>
          </c:dPt>
          <c:dPt>
            <c:idx val="4"/>
            <c:invertIfNegative val="0"/>
            <c:bubble3D val="0"/>
            <c:spPr>
              <a:solidFill>
                <a:srgbClr val="000000"/>
              </a:solidFill>
            </c:spPr>
          </c:dPt>
          <c:dPt>
            <c:idx val="5"/>
            <c:invertIfNegative val="0"/>
            <c:bubble3D val="0"/>
            <c:spPr>
              <a:solidFill>
                <a:srgbClr val="000000"/>
              </a:solidFill>
            </c:spPr>
          </c:dPt>
          <c:dPt>
            <c:idx val="14"/>
            <c:invertIfNegative val="0"/>
            <c:bubble3D val="0"/>
            <c:spPr>
              <a:solidFill>
                <a:srgbClr val="000000"/>
              </a:solidFill>
            </c:spPr>
          </c:dPt>
          <c:dPt>
            <c:idx val="31"/>
            <c:invertIfNegative val="0"/>
            <c:bubble3D val="0"/>
            <c:spPr>
              <a:solidFill>
                <a:srgbClr val="000000"/>
              </a:solidFill>
            </c:spPr>
          </c:dPt>
          <c:dPt>
            <c:idx val="36"/>
            <c:invertIfNegative val="0"/>
            <c:bubble3D val="0"/>
            <c:spPr>
              <a:solidFill>
                <a:schemeClr val="accent1"/>
              </a:solidFill>
            </c:spPr>
          </c:dPt>
          <c:cat>
            <c:strRef>
              <c:f>'State Owned Companies'!$N$3:$N$47</c:f>
              <c:strCache>
                <c:ptCount val="45"/>
                <c:pt idx="0">
                  <c:v>Statoil</c:v>
                </c:pt>
                <c:pt idx="1">
                  <c:v>Pemex</c:v>
                </c:pt>
                <c:pt idx="2">
                  <c:v>Petrobras</c:v>
                </c:pt>
                <c:pt idx="3">
                  <c:v>ONGC</c:v>
                </c:pt>
                <c:pt idx="4">
                  <c:v>Rosneft</c:v>
                </c:pt>
                <c:pt idx="5">
                  <c:v>Ecopetrol</c:v>
                </c:pt>
                <c:pt idx="6">
                  <c:v>PDVSA</c:v>
                </c:pt>
                <c:pt idx="7">
                  <c:v>KazMunaiGaz</c:v>
                </c:pt>
                <c:pt idx="8">
                  <c:v>Pertamina</c:v>
                </c:pt>
                <c:pt idx="9">
                  <c:v>CODELCO</c:v>
                </c:pt>
                <c:pt idx="10">
                  <c:v>CNPC</c:v>
                </c:pt>
                <c:pt idx="11">
                  <c:v>O.C.P.</c:v>
                </c:pt>
                <c:pt idx="12">
                  <c:v>Sonangol</c:v>
                </c:pt>
                <c:pt idx="13">
                  <c:v>Petromin</c:v>
                </c:pt>
                <c:pt idx="14">
                  <c:v>ZCCM-IH</c:v>
                </c:pt>
                <c:pt idx="15">
                  <c:v>SOCAR</c:v>
                </c:pt>
                <c:pt idx="16">
                  <c:v>Petrotrin</c:v>
                </c:pt>
                <c:pt idx="17">
                  <c:v>KPC</c:v>
                </c:pt>
                <c:pt idx="18">
                  <c:v>Petroecuador</c:v>
                </c:pt>
                <c:pt idx="19">
                  <c:v>Petronas</c:v>
                </c:pt>
                <c:pt idx="20">
                  <c:v>YPFB</c:v>
                </c:pt>
                <c:pt idx="21">
                  <c:v>Sonatrach</c:v>
                </c:pt>
                <c:pt idx="22">
                  <c:v>NNPC</c:v>
                </c:pt>
                <c:pt idx="23">
                  <c:v>Ministry of Oil</c:v>
                </c:pt>
                <c:pt idx="24">
                  <c:v>YOGC </c:v>
                </c:pt>
                <c:pt idx="25">
                  <c:v>PMDC</c:v>
                </c:pt>
                <c:pt idx="26">
                  <c:v>ARAMCO</c:v>
                </c:pt>
                <c:pt idx="27">
                  <c:v>Petrovietnam</c:v>
                </c:pt>
                <c:pt idx="28">
                  <c:v>SNH</c:v>
                </c:pt>
                <c:pt idx="29">
                  <c:v>Qatar Petroleum </c:v>
                </c:pt>
                <c:pt idx="30">
                  <c:v>STAMICO</c:v>
                </c:pt>
                <c:pt idx="31">
                  <c:v>Debswana</c:v>
                </c:pt>
                <c:pt idx="32">
                  <c:v>Nile Petroleum</c:v>
                </c:pt>
                <c:pt idx="33">
                  <c:v>EGPC</c:v>
                </c:pt>
                <c:pt idx="34">
                  <c:v>Gecamines</c:v>
                </c:pt>
                <c:pt idx="35">
                  <c:v>ENH</c:v>
                </c:pt>
                <c:pt idx="36">
                  <c:v>ZMDC</c:v>
                </c:pt>
                <c:pt idx="37">
                  <c:v>Erdenes MGL</c:v>
                </c:pt>
                <c:pt idx="38">
                  <c:v>Libyan National Oil Corporation </c:v>
                </c:pt>
                <c:pt idx="39">
                  <c:v>NIOC</c:v>
                </c:pt>
                <c:pt idx="40">
                  <c:v>BAPCO</c:v>
                </c:pt>
                <c:pt idx="41">
                  <c:v>GEPetrol</c:v>
                </c:pt>
                <c:pt idx="42">
                  <c:v>Northern Coal Enterprise</c:v>
                </c:pt>
                <c:pt idx="43">
                  <c:v>MOGE</c:v>
                </c:pt>
                <c:pt idx="44">
                  <c:v>Turkmengas</c:v>
                </c:pt>
              </c:strCache>
            </c:strRef>
          </c:cat>
          <c:val>
            <c:numRef>
              <c:f>'State Owned Companies'!$M$3:$M$47</c:f>
              <c:numCache>
                <c:formatCode>0</c:formatCode>
                <c:ptCount val="45"/>
                <c:pt idx="0">
                  <c:v>98.809523749999997</c:v>
                </c:pt>
                <c:pt idx="1">
                  <c:v>98.333332999999996</c:v>
                </c:pt>
                <c:pt idx="2">
                  <c:v>91.904762000000005</c:v>
                </c:pt>
                <c:pt idx="3">
                  <c:v>91.798942222222223</c:v>
                </c:pt>
                <c:pt idx="4">
                  <c:v>91.66666699999999</c:v>
                </c:pt>
                <c:pt idx="5">
                  <c:v>87.566137777777783</c:v>
                </c:pt>
                <c:pt idx="6">
                  <c:v>87.380953000000005</c:v>
                </c:pt>
                <c:pt idx="7">
                  <c:v>86.587300999999997</c:v>
                </c:pt>
                <c:pt idx="8">
                  <c:v>85.502646666666664</c:v>
                </c:pt>
                <c:pt idx="9">
                  <c:v>84.333334000000008</c:v>
                </c:pt>
                <c:pt idx="10">
                  <c:v>82.083332999999996</c:v>
                </c:pt>
                <c:pt idx="11">
                  <c:v>75.238095000000001</c:v>
                </c:pt>
                <c:pt idx="12">
                  <c:v>70.416664999999995</c:v>
                </c:pt>
                <c:pt idx="13">
                  <c:v>69.285713000000001</c:v>
                </c:pt>
                <c:pt idx="14">
                  <c:v>67.724866666666657</c:v>
                </c:pt>
                <c:pt idx="15">
                  <c:v>66.904760999999993</c:v>
                </c:pt>
                <c:pt idx="16">
                  <c:v>65.961198888888873</c:v>
                </c:pt>
                <c:pt idx="17">
                  <c:v>63.015872999999999</c:v>
                </c:pt>
                <c:pt idx="18">
                  <c:v>62.190476000000004</c:v>
                </c:pt>
                <c:pt idx="19">
                  <c:v>60.978836000000001</c:v>
                </c:pt>
                <c:pt idx="20">
                  <c:v>52.619047000000002</c:v>
                </c:pt>
                <c:pt idx="21">
                  <c:v>49.365078999999994</c:v>
                </c:pt>
                <c:pt idx="22">
                  <c:v>46.913578888888885</c:v>
                </c:pt>
                <c:pt idx="23">
                  <c:v>45.185183333333335</c:v>
                </c:pt>
                <c:pt idx="24">
                  <c:v>44.464283999999999</c:v>
                </c:pt>
                <c:pt idx="25">
                  <c:v>44.365078499999996</c:v>
                </c:pt>
                <c:pt idx="26">
                  <c:v>40.714286000000001</c:v>
                </c:pt>
                <c:pt idx="27">
                  <c:v>40.496031699999996</c:v>
                </c:pt>
                <c:pt idx="28">
                  <c:v>38.134918999999996</c:v>
                </c:pt>
                <c:pt idx="29">
                  <c:v>36.666665000000002</c:v>
                </c:pt>
                <c:pt idx="30">
                  <c:v>33.333333333333336</c:v>
                </c:pt>
                <c:pt idx="31">
                  <c:v>32.142856899999998</c:v>
                </c:pt>
                <c:pt idx="32">
                  <c:v>31.481481111111108</c:v>
                </c:pt>
                <c:pt idx="33">
                  <c:v>30.864196666666665</c:v>
                </c:pt>
                <c:pt idx="34">
                  <c:v>29.047618999999997</c:v>
                </c:pt>
                <c:pt idx="35">
                  <c:v>28.373014999999999</c:v>
                </c:pt>
                <c:pt idx="36">
                  <c:v>21.666667</c:v>
                </c:pt>
                <c:pt idx="37">
                  <c:v>20</c:v>
                </c:pt>
                <c:pt idx="38">
                  <c:v>19.047618749999998</c:v>
                </c:pt>
                <c:pt idx="39">
                  <c:v>15.079365555555556</c:v>
                </c:pt>
                <c:pt idx="40">
                  <c:v>14.285713999999999</c:v>
                </c:pt>
                <c:pt idx="41">
                  <c:v>10</c:v>
                </c:pt>
                <c:pt idx="42">
                  <c:v>4.4444439999999998</c:v>
                </c:pt>
                <c:pt idx="43">
                  <c:v>2.1164022222222219</c:v>
                </c:pt>
                <c:pt idx="44">
                  <c:v>0</c:v>
                </c:pt>
              </c:numCache>
            </c:numRef>
          </c:val>
        </c:ser>
        <c:dLbls>
          <c:showLegendKey val="0"/>
          <c:showVal val="0"/>
          <c:showCatName val="0"/>
          <c:showSerName val="0"/>
          <c:showPercent val="0"/>
          <c:showBubbleSize val="0"/>
        </c:dLbls>
        <c:gapWidth val="75"/>
        <c:axId val="80650240"/>
        <c:axId val="80651776"/>
      </c:barChart>
      <c:catAx>
        <c:axId val="80650240"/>
        <c:scaling>
          <c:orientation val="minMax"/>
        </c:scaling>
        <c:delete val="0"/>
        <c:axPos val="b"/>
        <c:majorTickMark val="none"/>
        <c:minorTickMark val="none"/>
        <c:tickLblPos val="nextTo"/>
        <c:crossAx val="80651776"/>
        <c:crosses val="autoZero"/>
        <c:auto val="1"/>
        <c:lblAlgn val="ctr"/>
        <c:lblOffset val="100"/>
        <c:noMultiLvlLbl val="0"/>
      </c:catAx>
      <c:valAx>
        <c:axId val="80651776"/>
        <c:scaling>
          <c:orientation val="minMax"/>
          <c:max val="100"/>
        </c:scaling>
        <c:delete val="0"/>
        <c:axPos val="l"/>
        <c:majorGridlines/>
        <c:numFmt formatCode="0" sourceLinked="1"/>
        <c:majorTickMark val="none"/>
        <c:minorTickMark val="none"/>
        <c:tickLblPos val="nextTo"/>
        <c:crossAx val="80650240"/>
        <c:crosses val="autoZero"/>
        <c:crossBetween val="between"/>
        <c:majorUnit val="20"/>
      </c:valAx>
    </c:plotArea>
    <c:plotVisOnly val="1"/>
    <c:dispBlanksAs val="gap"/>
    <c:showDLblsOverMax val="0"/>
  </c:chart>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22462817147856"/>
          <c:y val="7.4548702245552642E-2"/>
          <c:w val="0.71074846894138233"/>
          <c:h val="0.8326195683872849"/>
        </c:manualLayout>
      </c:layout>
      <c:barChart>
        <c:barDir val="col"/>
        <c:grouping val="clustered"/>
        <c:varyColors val="0"/>
        <c:ser>
          <c:idx val="0"/>
          <c:order val="0"/>
          <c:spPr>
            <a:solidFill>
              <a:srgbClr val="00B0F0"/>
            </a:solidFill>
          </c:spPr>
          <c:invertIfNegative val="0"/>
          <c:cat>
            <c:strRef>
              <c:f>Sheet1!$A$51:$A$52</c:f>
              <c:strCache>
                <c:ptCount val="2"/>
                <c:pt idx="0">
                  <c:v>Social Programs</c:v>
                </c:pt>
                <c:pt idx="1">
                  <c:v>"Operating Assets"</c:v>
                </c:pt>
              </c:strCache>
            </c:strRef>
          </c:cat>
          <c:val>
            <c:numRef>
              <c:f>Sheet1!$B$51:$B$52</c:f>
              <c:numCache>
                <c:formatCode>0.00_);[Red]\(0.00\)</c:formatCode>
                <c:ptCount val="2"/>
                <c:pt idx="0">
                  <c:v>4.3499999999999996</c:v>
                </c:pt>
                <c:pt idx="1">
                  <c:v>2.99</c:v>
                </c:pt>
              </c:numCache>
            </c:numRef>
          </c:val>
        </c:ser>
        <c:dLbls>
          <c:showLegendKey val="0"/>
          <c:showVal val="0"/>
          <c:showCatName val="0"/>
          <c:showSerName val="0"/>
          <c:showPercent val="0"/>
          <c:showBubbleSize val="0"/>
        </c:dLbls>
        <c:gapWidth val="150"/>
        <c:axId val="40568320"/>
        <c:axId val="80249984"/>
      </c:barChart>
      <c:catAx>
        <c:axId val="40568320"/>
        <c:scaling>
          <c:orientation val="minMax"/>
        </c:scaling>
        <c:delete val="0"/>
        <c:axPos val="b"/>
        <c:majorTickMark val="out"/>
        <c:minorTickMark val="none"/>
        <c:tickLblPos val="nextTo"/>
        <c:crossAx val="80249984"/>
        <c:crosses val="autoZero"/>
        <c:auto val="1"/>
        <c:lblAlgn val="ctr"/>
        <c:lblOffset val="100"/>
        <c:noMultiLvlLbl val="0"/>
      </c:catAx>
      <c:valAx>
        <c:axId val="80249984"/>
        <c:scaling>
          <c:orientation val="minMax"/>
        </c:scaling>
        <c:delete val="0"/>
        <c:axPos val="l"/>
        <c:majorGridlines/>
        <c:numFmt formatCode="0.00_);[Red]\(0.00\)" sourceLinked="1"/>
        <c:majorTickMark val="out"/>
        <c:minorTickMark val="none"/>
        <c:tickLblPos val="nextTo"/>
        <c:crossAx val="40568320"/>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0107777322376709E-2"/>
          <c:y val="2.6680435437373608E-2"/>
          <c:w val="0.88736686724185154"/>
          <c:h val="0.86078740157480316"/>
        </c:manualLayout>
      </c:layout>
      <c:barChart>
        <c:barDir val="col"/>
        <c:grouping val="clustered"/>
        <c:varyColors val="0"/>
        <c:ser>
          <c:idx val="0"/>
          <c:order val="0"/>
          <c:invertIfNegative val="0"/>
          <c:cat>
            <c:strRef>
              <c:f>'EITI '!$A$8:$A$12</c:f>
              <c:strCache>
                <c:ptCount val="5"/>
                <c:pt idx="0">
                  <c:v>Nigeria </c:v>
                </c:pt>
                <c:pt idx="1">
                  <c:v>Congo, Rep. </c:v>
                </c:pt>
                <c:pt idx="2">
                  <c:v>Azerbaijan </c:v>
                </c:pt>
                <c:pt idx="3">
                  <c:v>Yemen </c:v>
                </c:pt>
                <c:pt idx="4">
                  <c:v>Iraq </c:v>
                </c:pt>
              </c:strCache>
            </c:strRef>
          </c:cat>
          <c:val>
            <c:numRef>
              <c:f>'EITI '!$I$8:$I$12</c:f>
              <c:numCache>
                <c:formatCode>0%</c:formatCode>
                <c:ptCount val="5"/>
                <c:pt idx="0">
                  <c:v>0.59027654521713357</c:v>
                </c:pt>
                <c:pt idx="1">
                  <c:v>0.64150886272017327</c:v>
                </c:pt>
                <c:pt idx="2">
                  <c:v>0.70951362724837275</c:v>
                </c:pt>
                <c:pt idx="3">
                  <c:v>0.7307015149819589</c:v>
                </c:pt>
                <c:pt idx="4">
                  <c:v>0.79996669345944216</c:v>
                </c:pt>
              </c:numCache>
            </c:numRef>
          </c:val>
        </c:ser>
        <c:dLbls>
          <c:showLegendKey val="0"/>
          <c:showVal val="0"/>
          <c:showCatName val="0"/>
          <c:showSerName val="0"/>
          <c:showPercent val="0"/>
          <c:showBubbleSize val="0"/>
        </c:dLbls>
        <c:gapWidth val="150"/>
        <c:axId val="80540416"/>
        <c:axId val="80541952"/>
      </c:barChart>
      <c:catAx>
        <c:axId val="80540416"/>
        <c:scaling>
          <c:orientation val="minMax"/>
        </c:scaling>
        <c:delete val="0"/>
        <c:axPos val="b"/>
        <c:majorTickMark val="out"/>
        <c:minorTickMark val="none"/>
        <c:tickLblPos val="nextTo"/>
        <c:crossAx val="80541952"/>
        <c:crosses val="autoZero"/>
        <c:auto val="1"/>
        <c:lblAlgn val="ctr"/>
        <c:lblOffset val="100"/>
        <c:noMultiLvlLbl val="0"/>
      </c:catAx>
      <c:valAx>
        <c:axId val="80541952"/>
        <c:scaling>
          <c:orientation val="minMax"/>
        </c:scaling>
        <c:delete val="0"/>
        <c:axPos val="l"/>
        <c:majorGridlines/>
        <c:numFmt formatCode="0%" sourceLinked="1"/>
        <c:majorTickMark val="out"/>
        <c:minorTickMark val="none"/>
        <c:tickLblPos val="nextTo"/>
        <c:crossAx val="80540416"/>
        <c:crosses val="autoZero"/>
        <c:crossBetween val="between"/>
      </c:valAx>
    </c:plotArea>
    <c:plotVisOnly val="1"/>
    <c:dispBlanksAs val="gap"/>
    <c:showDLblsOverMax val="0"/>
  </c:chart>
  <c:txPr>
    <a:bodyPr/>
    <a:lstStyle/>
    <a:p>
      <a:pPr>
        <a:defRPr sz="2000"/>
      </a:pPr>
      <a:endParaRPr lang="en-US"/>
    </a:p>
  </c:txPr>
  <c:externalData r:id="rId1">
    <c:autoUpdate val="0"/>
  </c:externalData>
</c:chartSpace>
</file>

<file path=ppt/drawings/_rels/drawing1.x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drawing1.xml><?xml version="1.0" encoding="utf-8"?>
<c:userShapes xmlns:c="http://schemas.openxmlformats.org/drawingml/2006/chart">
  <cdr:relSizeAnchor xmlns:cdr="http://schemas.openxmlformats.org/drawingml/2006/chartDrawing">
    <cdr:from>
      <cdr:x>0.01681</cdr:x>
      <cdr:y>0.83293</cdr:y>
    </cdr:from>
    <cdr:to>
      <cdr:x>0.25212</cdr:x>
      <cdr:y>1</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52400" y="4315893"/>
          <a:ext cx="2133785" cy="865707"/>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0.10084</cdr:x>
      <cdr:y>0.82353</cdr:y>
    </cdr:from>
    <cdr:to>
      <cdr:x>0.52101</cdr:x>
      <cdr:y>0.89706</cdr:y>
    </cdr:to>
    <cdr:sp macro="" textlink="">
      <cdr:nvSpPr>
        <cdr:cNvPr id="2" name="TextBox 1"/>
        <cdr:cNvSpPr txBox="1"/>
      </cdr:nvSpPr>
      <cdr:spPr>
        <a:xfrm xmlns:a="http://schemas.openxmlformats.org/drawingml/2006/main">
          <a:off x="914400" y="4267200"/>
          <a:ext cx="38100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smtClean="0"/>
            <a:t>SOE is partially privatized.</a:t>
          </a:r>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0E4D3F-7D32-467F-8226-37802EDFAEC5}" type="datetimeFigureOut">
              <a:rPr lang="en-US" smtClean="0"/>
              <a:t>9/21/2014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10E5C5-EC7E-4C16-95BB-B7B1702A4F1B}" type="slidenum">
              <a:rPr lang="en-US" smtClean="0"/>
              <a:t>‹#›</a:t>
            </a:fld>
            <a:endParaRPr lang="en-US"/>
          </a:p>
        </p:txBody>
      </p:sp>
    </p:spTree>
    <p:extLst>
      <p:ext uri="{BB962C8B-B14F-4D97-AF65-F5344CB8AC3E}">
        <p14:creationId xmlns:p14="http://schemas.microsoft.com/office/powerpoint/2010/main" val="3459661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ft.com/intl/cms/s/0/290a359a-2f39-11e3-ae87-00144feab7de.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3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0" dirty="0" smtClean="0"/>
              <a:t>This is the continuation of the diagram</a:t>
            </a:r>
            <a:r>
              <a:rPr lang="en-US" altLang="en-US" b="0" baseline="0" dirty="0" smtClean="0"/>
              <a:t> from before. First three clicks are the same:</a:t>
            </a:r>
            <a:endParaRPr lang="en-US" altLang="en-US" b="0" dirty="0" smtClean="0"/>
          </a:p>
          <a:p>
            <a:pPr eaLnBrk="1" hangingPunct="1"/>
            <a:endParaRPr lang="en-US" altLang="en-US" b="0" dirty="0" smtClean="0"/>
          </a:p>
          <a:p>
            <a:pPr eaLnBrk="1" hangingPunct="1"/>
            <a:r>
              <a:rPr lang="en-US" altLang="en-US" b="0" dirty="0" smtClean="0"/>
              <a:t>(</a:t>
            </a:r>
            <a:r>
              <a:rPr lang="en-US" altLang="en-US" b="0" i="0" dirty="0" smtClean="0"/>
              <a:t>Click 1: The green</a:t>
            </a:r>
            <a:r>
              <a:rPr lang="en-US" altLang="en-US" b="0" i="0" u="none" dirty="0" smtClean="0"/>
              <a:t> arrows show revenues coming in</a:t>
            </a:r>
            <a:r>
              <a:rPr lang="en-US" altLang="en-US" b="0" i="0" u="none" baseline="0" dirty="0" smtClean="0"/>
              <a:t>; </a:t>
            </a:r>
            <a:r>
              <a:rPr lang="en-US" altLang="en-US" b="0" i="0" dirty="0" smtClean="0"/>
              <a:t>Click 2: </a:t>
            </a:r>
            <a:r>
              <a:rPr lang="en-US" altLang="en-US" b="0" i="0" u="none" dirty="0" smtClean="0"/>
              <a:t>The red arrows are expenditures of SOES. SOEs sometimes take a share of projects or invest in new projects; </a:t>
            </a:r>
            <a:r>
              <a:rPr lang="en-US" altLang="en-US" b="0" i="0" u="none" baseline="0" dirty="0" smtClean="0"/>
              <a:t>Click 3: Or it may need a budgetary allocation from the treasury.)</a:t>
            </a:r>
          </a:p>
          <a:p>
            <a:pPr eaLnBrk="1" hangingPunct="1"/>
            <a:endParaRPr lang="en-US" altLang="en-US" b="0" dirty="0" smtClean="0"/>
          </a:p>
          <a:p>
            <a:pPr eaLnBrk="1" hangingPunct="1"/>
            <a:r>
              <a:rPr lang="en-US" altLang="en-US" b="0" dirty="0" smtClean="0"/>
              <a:t>But here we have Click 4:</a:t>
            </a:r>
            <a:r>
              <a:rPr lang="en-US" altLang="en-US" b="0" baseline="0" dirty="0" smtClean="0"/>
              <a:t> Quasi-fiscal expenditures. These are the kinds of expenditures that one would ordinarily be presumed to be done by a Ministry of Planning/Development or Other line ministry, but are often attributed to the state: can be construction of infrastructure, building of health centers, servicing of sovereign debt, fuel subsidies, arms purchases, etc. In some cases this is done explicitly to avoid public scrutiny, in others its motivated by the fact that the NOC is seen as a more effective agent or project executor than ordinary state agencies.</a:t>
            </a:r>
            <a:endParaRPr lang="en-US" altLang="en-US" b="1" dirty="0" smtClean="0"/>
          </a:p>
        </p:txBody>
      </p:sp>
      <p:sp>
        <p:nvSpPr>
          <p:cNvPr id="313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34852" indent="-282635" eaLnBrk="0" hangingPunct="0">
              <a:defRPr>
                <a:solidFill>
                  <a:schemeClr val="tx1"/>
                </a:solidFill>
                <a:latin typeface="Calibri" pitchFamily="34" charset="0"/>
                <a:ea typeface="MS PGothic" pitchFamily="34" charset="-128"/>
              </a:defRPr>
            </a:lvl2pPr>
            <a:lvl3pPr marL="1130541" indent="-226108" eaLnBrk="0" hangingPunct="0">
              <a:defRPr>
                <a:solidFill>
                  <a:schemeClr val="tx1"/>
                </a:solidFill>
                <a:latin typeface="Calibri" pitchFamily="34" charset="0"/>
                <a:ea typeface="MS PGothic" pitchFamily="34" charset="-128"/>
              </a:defRPr>
            </a:lvl3pPr>
            <a:lvl4pPr marL="1582758" indent="-226108" eaLnBrk="0" hangingPunct="0">
              <a:defRPr>
                <a:solidFill>
                  <a:schemeClr val="tx1"/>
                </a:solidFill>
                <a:latin typeface="Calibri" pitchFamily="34" charset="0"/>
                <a:ea typeface="MS PGothic" pitchFamily="34" charset="-128"/>
              </a:defRPr>
            </a:lvl4pPr>
            <a:lvl5pPr marL="2034974" indent="-226108" eaLnBrk="0" hangingPunct="0">
              <a:defRPr>
                <a:solidFill>
                  <a:schemeClr val="tx1"/>
                </a:solidFill>
                <a:latin typeface="Calibri" pitchFamily="34" charset="0"/>
                <a:ea typeface="MS PGothic" pitchFamily="34" charset="-128"/>
              </a:defRPr>
            </a:lvl5pPr>
            <a:lvl6pPr marL="2487191" indent="-226108" eaLnBrk="0" fontAlgn="base" hangingPunct="0">
              <a:spcBef>
                <a:spcPct val="0"/>
              </a:spcBef>
              <a:spcAft>
                <a:spcPct val="0"/>
              </a:spcAft>
              <a:defRPr>
                <a:solidFill>
                  <a:schemeClr val="tx1"/>
                </a:solidFill>
                <a:latin typeface="Calibri" pitchFamily="34" charset="0"/>
                <a:ea typeface="MS PGothic" pitchFamily="34" charset="-128"/>
              </a:defRPr>
            </a:lvl6pPr>
            <a:lvl7pPr marL="2939407" indent="-226108" eaLnBrk="0" fontAlgn="base" hangingPunct="0">
              <a:spcBef>
                <a:spcPct val="0"/>
              </a:spcBef>
              <a:spcAft>
                <a:spcPct val="0"/>
              </a:spcAft>
              <a:defRPr>
                <a:solidFill>
                  <a:schemeClr val="tx1"/>
                </a:solidFill>
                <a:latin typeface="Calibri" pitchFamily="34" charset="0"/>
                <a:ea typeface="MS PGothic" pitchFamily="34" charset="-128"/>
              </a:defRPr>
            </a:lvl7pPr>
            <a:lvl8pPr marL="3391624" indent="-226108" eaLnBrk="0" fontAlgn="base" hangingPunct="0">
              <a:spcBef>
                <a:spcPct val="0"/>
              </a:spcBef>
              <a:spcAft>
                <a:spcPct val="0"/>
              </a:spcAft>
              <a:defRPr>
                <a:solidFill>
                  <a:schemeClr val="tx1"/>
                </a:solidFill>
                <a:latin typeface="Calibri" pitchFamily="34" charset="0"/>
                <a:ea typeface="MS PGothic" pitchFamily="34" charset="-128"/>
              </a:defRPr>
            </a:lvl8pPr>
            <a:lvl9pPr marL="3843840" indent="-226108"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9BB1FBD-B2E6-4269-AFCE-1BDE3A13A571}" type="slidenum">
              <a:rPr lang="en-US" altLang="en-US" smtClean="0"/>
              <a:pPr eaLnBrk="1" hangingPunct="1"/>
              <a:t>5</a:t>
            </a:fld>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One</a:t>
            </a:r>
            <a:r>
              <a:rPr lang="en-US" altLang="en-US" baseline="0" dirty="0" smtClean="0"/>
              <a:t> of the most important roles that NOCs play is that they are part of the national mechanism delivering revenue to the state and contributing to the development of projects. It’s important to note at the outside that NOCs in different countries play vastly different roles. We come back to this question later, but also worth being aware of it here. Different sorts of roles vis-à-vis the management of projects:</a:t>
            </a:r>
          </a:p>
          <a:p>
            <a:pPr marL="171450" indent="-171450" eaLnBrk="1" hangingPunct="1">
              <a:spcBef>
                <a:spcPct val="0"/>
              </a:spcBef>
              <a:buFont typeface="Arial" panose="020B0604020202020204" pitchFamily="34" charset="0"/>
              <a:buChar char="•"/>
            </a:pPr>
            <a:r>
              <a:rPr lang="en-US" altLang="en-US" baseline="0" dirty="0" smtClean="0"/>
              <a:t>Exclusive operator. In some countries, NOCs are the exclusive developer and manager of extractive industry projects, so they are in effect the companies responsible for all projects. Examples of this monopoly power are Saudi Aramco and Mexico’s Pemex (pre-constitutional reform)</a:t>
            </a:r>
          </a:p>
          <a:p>
            <a:pPr marL="171450" indent="-171450" eaLnBrk="1" hangingPunct="1">
              <a:spcBef>
                <a:spcPct val="0"/>
              </a:spcBef>
              <a:buFont typeface="Arial" panose="020B0604020202020204" pitchFamily="34" charset="0"/>
              <a:buChar char="•"/>
            </a:pPr>
            <a:r>
              <a:rPr lang="en-US" altLang="en-US" baseline="0" dirty="0" smtClean="0"/>
              <a:t>Competitive operator. In these cases, the company acts as an operator of some projects but not all, and may have to compete against private oil companies for the right to explore/extract. Examples: Norway’s Statoil, Indonesia’s </a:t>
            </a:r>
            <a:r>
              <a:rPr lang="en-US" altLang="en-US" baseline="0" dirty="0" err="1" smtClean="0"/>
              <a:t>Pertamina</a:t>
            </a:r>
            <a:r>
              <a:rPr lang="en-US" altLang="en-US" baseline="0" dirty="0" smtClean="0"/>
              <a:t>, Brazil’s </a:t>
            </a:r>
            <a:r>
              <a:rPr lang="en-US" altLang="en-US" baseline="0" dirty="0" err="1" smtClean="0"/>
              <a:t>Petrobras</a:t>
            </a:r>
            <a:r>
              <a:rPr lang="en-US" altLang="en-US" baseline="0" dirty="0" smtClean="0"/>
              <a:t> (except for the new pre-Sal fields, where </a:t>
            </a:r>
            <a:r>
              <a:rPr lang="en-US" altLang="en-US" baseline="0" dirty="0" err="1" smtClean="0"/>
              <a:t>Petrobras</a:t>
            </a:r>
            <a:r>
              <a:rPr lang="en-US" altLang="en-US" baseline="0" dirty="0" smtClean="0"/>
              <a:t> is an exclusive operator.</a:t>
            </a:r>
          </a:p>
          <a:p>
            <a:pPr marL="171450" indent="-171450" eaLnBrk="1" hangingPunct="1">
              <a:spcBef>
                <a:spcPct val="0"/>
              </a:spcBef>
              <a:buFont typeface="Arial" panose="020B0604020202020204" pitchFamily="34" charset="0"/>
              <a:buChar char="•"/>
            </a:pPr>
            <a:r>
              <a:rPr lang="en-US" altLang="en-US" baseline="0" dirty="0" smtClean="0"/>
              <a:t>Minority partner. In these cases, the NOC is acting in partnership with private oil companies as a minority equity partner or production sharing partner, without serving as an operator. (In many of these cases, the NOC also plays some sort of regulatory role, see below). Examples include Ghana’s GNPC and Angola’s </a:t>
            </a:r>
            <a:r>
              <a:rPr lang="en-US" altLang="en-US" baseline="0" dirty="0" err="1" smtClean="0"/>
              <a:t>Sonangol</a:t>
            </a:r>
            <a:r>
              <a:rPr lang="en-US" altLang="en-US" baseline="0" dirty="0" smtClean="0"/>
              <a:t> (at least in most of its projects, it is an operator in some small oil fields). Most African NOCs, in fact, are in this category.</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Now onto the</a:t>
            </a:r>
            <a:r>
              <a:rPr lang="en-US" altLang="en-US" baseline="0" dirty="0" smtClean="0"/>
              <a:t> slide itself:</a:t>
            </a:r>
            <a:endParaRPr lang="en-US" altLang="en-US" dirty="0" smtClean="0"/>
          </a:p>
          <a:p>
            <a:pPr eaLnBrk="1" hangingPunct="1">
              <a:spcBef>
                <a:spcPct val="0"/>
              </a:spcBef>
            </a:pPr>
            <a:r>
              <a:rPr lang="en-US" altLang="en-US" dirty="0" smtClean="0"/>
              <a:t>This data is several years old now, but illustrates a very important point, and the overall dynamic has not changed. On balance, NOCs are less efficient in terms of generating money out of an oil endowment than are private oil companies. So to the degree that a state is investing heavily in developing its NOC and awarding it the rights to oil acreage, instead of working overwhelmingly via taxation of private oil companies, it needs a strong strategic plan for why to do that and what to get out of it, and an effective strategy for making the company as efficient as possible.</a:t>
            </a:r>
          </a:p>
          <a:p>
            <a:pPr eaLnBrk="1" hangingPunct="1">
              <a:spcBef>
                <a:spcPct val="0"/>
              </a:spcBef>
            </a:pPr>
            <a:endParaRPr lang="en-US" altLang="en-US" dirty="0" smtClean="0"/>
          </a:p>
          <a:p>
            <a:pPr eaLnBrk="1" hangingPunct="1">
              <a:spcBef>
                <a:spcPct val="0"/>
              </a:spcBef>
            </a:pPr>
            <a:r>
              <a:rPr lang="en-US" altLang="en-US" dirty="0" smtClean="0"/>
              <a:t>Source: </a:t>
            </a:r>
            <a:r>
              <a:rPr lang="en-US" altLang="en-US" dirty="0" err="1" smtClean="0"/>
              <a:t>Nadeja</a:t>
            </a:r>
            <a:r>
              <a:rPr lang="en-US" altLang="en-US" dirty="0" smtClean="0"/>
              <a:t> </a:t>
            </a:r>
            <a:r>
              <a:rPr lang="en-US" altLang="en-US" dirty="0" err="1" smtClean="0"/>
              <a:t>Makarova</a:t>
            </a:r>
            <a:r>
              <a:rPr lang="en-US" altLang="en-US" dirty="0" smtClean="0"/>
              <a:t> Victor, </a:t>
            </a:r>
            <a:r>
              <a:rPr lang="en-US" altLang="en-US" i="1" dirty="0" smtClean="0"/>
              <a:t>On Measuring the Performance of National Oil Companies (NOCs)</a:t>
            </a:r>
            <a:r>
              <a:rPr lang="en-US" altLang="en-US" dirty="0" smtClean="0"/>
              <a:t>, Stanford University Program on Energy and Sustainable Development, Working Paper #64, 2007, http://iis-db.stanford.edu/pubs/21984/WP64%2C_Nadja_Victor%2C_NOC_Statistics_20070926.pdf, p. 13.</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67E8C23-5C33-4F7F-BE72-1C343681D047}" type="slidenum">
              <a:rPr lang="en-US" altLang="en-US" smtClean="0"/>
              <a:pPr eaLnBrk="1" hangingPunct="1">
                <a:spcBef>
                  <a:spcPct val="0"/>
                </a:spcBef>
              </a:pPr>
              <a:t>14</a:t>
            </a:fld>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Much</a:t>
            </a:r>
            <a:r>
              <a:rPr lang="en-US" baseline="0" dirty="0" smtClean="0"/>
              <a:t> of the discussion that follows draws on and builds upon this precept.</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15</a:t>
            </a:fld>
            <a:endParaRPr lang="en-US"/>
          </a:p>
        </p:txBody>
      </p:sp>
    </p:spTree>
    <p:extLst>
      <p:ext uri="{BB962C8B-B14F-4D97-AF65-F5344CB8AC3E}">
        <p14:creationId xmlns:p14="http://schemas.microsoft.com/office/powerpoint/2010/main" val="4047497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several resources that have developed a strong set of big-picture standards around what governments should do in order to develop their state-owned enterprises effectively. The list here is from Chatham House, </a:t>
            </a:r>
            <a:r>
              <a:rPr lang="en-US" i="1" baseline="0" dirty="0" smtClean="0"/>
              <a:t>Good Governance of the National Petroleum Sector</a:t>
            </a:r>
            <a:r>
              <a:rPr lang="en-US" i="0" baseline="0" dirty="0" smtClean="0"/>
              <a:t>. It is explicitly about national strategy overall for managing the petroleum sector, but the principles have a particular emphasis on and relevance for state-owned enterprise reform.</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16</a:t>
            </a:fld>
            <a:endParaRPr lang="en-US"/>
          </a:p>
        </p:txBody>
      </p:sp>
    </p:spTree>
    <p:extLst>
      <p:ext uri="{BB962C8B-B14F-4D97-AF65-F5344CB8AC3E}">
        <p14:creationId xmlns:p14="http://schemas.microsoft.com/office/powerpoint/2010/main" val="4282701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the SOE scores on the RGI. Main point is that the large majority of them fall short of being satisfactory in terms of their transparency mechanisms and accountability procedures. The RGI revealed that SOEs were one of the major causes in many countries of weak overall accountability in the sector.</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17</a:t>
            </a:fld>
            <a:endParaRPr lang="en-US"/>
          </a:p>
        </p:txBody>
      </p:sp>
    </p:spTree>
    <p:extLst>
      <p:ext uri="{BB962C8B-B14F-4D97-AF65-F5344CB8AC3E}">
        <p14:creationId xmlns:p14="http://schemas.microsoft.com/office/powerpoint/2010/main" val="225149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begin the recommendations</a:t>
            </a:r>
            <a:r>
              <a:rPr lang="en-US" baseline="0" dirty="0" smtClean="0"/>
              <a:t> themselves, one by one.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Full text of recommendation 1: </a:t>
            </a:r>
            <a:r>
              <a:rPr lang="en-US" sz="1200" b="1" kern="1200" dirty="0" smtClean="0">
                <a:solidFill>
                  <a:schemeClr val="tx1"/>
                </a:solidFill>
                <a:effectLst/>
                <a:latin typeface="+mn-lt"/>
                <a:ea typeface="+mn-ea"/>
                <a:cs typeface="+mn-cs"/>
              </a:rPr>
              <a:t>Carefully define commercial and noncommercial roles. Limit noncommercial activities where sophisticated or expensive commercial activities heighten the risk and cost of conflict of interest.</a:t>
            </a:r>
            <a:endParaRPr lang="en-US" sz="1200" kern="1200" dirty="0" smtClean="0">
              <a:solidFill>
                <a:schemeClr val="tx1"/>
              </a:solidFill>
              <a:effectLst/>
              <a:latin typeface="+mn-lt"/>
              <a:ea typeface="+mn-ea"/>
              <a:cs typeface="+mn-cs"/>
            </a:endParaRPr>
          </a:p>
          <a:p>
            <a:endParaRPr lang="en-US" dirty="0" smtClean="0"/>
          </a:p>
          <a:p>
            <a:r>
              <a:rPr lang="en-US" dirty="0" smtClean="0"/>
              <a:t>One of the biggest challenges that countries</a:t>
            </a:r>
            <a:r>
              <a:rPr lang="en-US" baseline="0" dirty="0" smtClean="0"/>
              <a:t> face in developing and managing their NOCs is setting the appropriate role for the company to play. Here we have four typical tasks that often go along with managing the upstream oil sector:</a:t>
            </a:r>
          </a:p>
          <a:p>
            <a:pPr marL="171450" indent="-171450">
              <a:buFont typeface="Arial" panose="020B0604020202020204" pitchFamily="34" charset="0"/>
              <a:buChar char="•"/>
            </a:pPr>
            <a:r>
              <a:rPr lang="en-US" baseline="0" dirty="0" smtClean="0"/>
              <a:t>Policy making – setting overall strategic objectives for the sector, drafting legislation, making the big-picture decisions.</a:t>
            </a:r>
          </a:p>
          <a:p>
            <a:pPr marL="171450" indent="-171450">
              <a:buFont typeface="Arial" panose="020B0604020202020204" pitchFamily="34" charset="0"/>
              <a:buChar char="•"/>
            </a:pPr>
            <a:r>
              <a:rPr lang="en-US" baseline="0" dirty="0" smtClean="0"/>
              <a:t>Commercial operations – developing and managing oil fields, participating as equity shareholders in projects, selling government oil, investing in oil projects (and other commercial ventures).</a:t>
            </a:r>
          </a:p>
          <a:p>
            <a:pPr marL="171450" indent="-171450">
              <a:buFont typeface="Arial" panose="020B0604020202020204" pitchFamily="34" charset="0"/>
              <a:buChar char="•"/>
            </a:pPr>
            <a:r>
              <a:rPr lang="en-US" baseline="0" dirty="0" smtClean="0"/>
              <a:t>National development – the sorts of things typically associated with the role of the state in promoting development – building infrastructure, building and running schools and clinics, etc.</a:t>
            </a:r>
          </a:p>
          <a:p>
            <a:pPr marL="171450" indent="-171450">
              <a:buFont typeface="Arial" panose="020B0604020202020204" pitchFamily="34" charset="0"/>
              <a:buChar char="•"/>
            </a:pPr>
            <a:r>
              <a:rPr lang="en-US" baseline="0" dirty="0" smtClean="0"/>
              <a:t>Monitoring and regulation – overseeing implementation of the oil sector, making sure that the parties are playing by the rules, behaving responsibly, etc.</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Figuring out where the NOC fits into this picture is one of the most important steps that a country needs to take. Our research revealed that where the NOC role is not clearly defined, and the company’s responsibilities bleed from one area to another without clear distinctions or delineations, it seriously impedes both performance and public accountability.</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18</a:t>
            </a:fld>
            <a:endParaRPr lang="en-US"/>
          </a:p>
        </p:txBody>
      </p:sp>
    </p:spTree>
    <p:extLst>
      <p:ext uri="{BB962C8B-B14F-4D97-AF65-F5344CB8AC3E}">
        <p14:creationId xmlns:p14="http://schemas.microsoft.com/office/powerpoint/2010/main" val="449927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begin the recommendations</a:t>
            </a:r>
            <a:r>
              <a:rPr lang="en-US" baseline="0" dirty="0" smtClean="0"/>
              <a:t> themselves, one by one.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Full text of recommendation 1: </a:t>
            </a:r>
            <a:r>
              <a:rPr lang="en-US" sz="1200" b="1" kern="1200" dirty="0" smtClean="0">
                <a:solidFill>
                  <a:schemeClr val="tx1"/>
                </a:solidFill>
                <a:effectLst/>
                <a:latin typeface="+mn-lt"/>
                <a:ea typeface="+mn-ea"/>
                <a:cs typeface="+mn-cs"/>
              </a:rPr>
              <a:t>Carefully define commercial and noncommercial roles. Limit noncommercial activities where sophisticated or expensive commercial activities heighten the risk and cost of conflict of interest.</a:t>
            </a:r>
            <a:endParaRPr lang="en-US" sz="1200" kern="1200" dirty="0" smtClean="0">
              <a:solidFill>
                <a:schemeClr val="tx1"/>
              </a:solidFill>
              <a:effectLst/>
              <a:latin typeface="+mn-lt"/>
              <a:ea typeface="+mn-ea"/>
              <a:cs typeface="+mn-cs"/>
            </a:endParaRPr>
          </a:p>
          <a:p>
            <a:endParaRPr lang="en-US" dirty="0" smtClean="0"/>
          </a:p>
          <a:p>
            <a:r>
              <a:rPr lang="en-US" dirty="0" smtClean="0"/>
              <a:t>One of the biggest challenges that countries</a:t>
            </a:r>
            <a:r>
              <a:rPr lang="en-US" baseline="0" dirty="0" smtClean="0"/>
              <a:t> face in developing and managing their NOCs is setting the appropriate role for the company to play. Here we have four typical tasks that often go along with managing the upstream oil sector:</a:t>
            </a:r>
          </a:p>
          <a:p>
            <a:pPr marL="171450" indent="-171450">
              <a:buFont typeface="Arial" panose="020B0604020202020204" pitchFamily="34" charset="0"/>
              <a:buChar char="•"/>
            </a:pPr>
            <a:r>
              <a:rPr lang="en-US" baseline="0" dirty="0" smtClean="0"/>
              <a:t>Policy making – setting overall strategic objectives for the sector, drafting legislation, making the big-picture decisions.</a:t>
            </a:r>
          </a:p>
          <a:p>
            <a:pPr marL="171450" indent="-171450">
              <a:buFont typeface="Arial" panose="020B0604020202020204" pitchFamily="34" charset="0"/>
              <a:buChar char="•"/>
            </a:pPr>
            <a:r>
              <a:rPr lang="en-US" baseline="0" dirty="0" smtClean="0"/>
              <a:t>Commercial operations – developing and managing oil fields, participating as equity shareholders in projects, selling government oil, investing in oil projects (and other commercial ventures).</a:t>
            </a:r>
          </a:p>
          <a:p>
            <a:pPr marL="171450" indent="-171450">
              <a:buFont typeface="Arial" panose="020B0604020202020204" pitchFamily="34" charset="0"/>
              <a:buChar char="•"/>
            </a:pPr>
            <a:r>
              <a:rPr lang="en-US" baseline="0" dirty="0" smtClean="0"/>
              <a:t>National development – the sorts of things typically associated with the role of the state in promoting development – building infrastructure, building and running schools and clinics, etc.</a:t>
            </a:r>
          </a:p>
          <a:p>
            <a:pPr marL="171450" indent="-171450">
              <a:buFont typeface="Arial" panose="020B0604020202020204" pitchFamily="34" charset="0"/>
              <a:buChar char="•"/>
            </a:pPr>
            <a:r>
              <a:rPr lang="en-US" baseline="0" dirty="0" smtClean="0"/>
              <a:t>Monitoring and regulation – overseeing implementation of the oil sector, making sure that the parties are playing by the rules, behaving responsibly, etc.</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Figuring out where the NOC fits into this picture is one of the most important steps that a country needs to take. Our research revealed that where the NOC role is not clearly defined, and the company’s responsibilities bleed from one area to another without clear distinctions or delineations, it seriously impedes both performance and public accountability.</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19</a:t>
            </a:fld>
            <a:endParaRPr lang="en-US"/>
          </a:p>
        </p:txBody>
      </p:sp>
    </p:spTree>
    <p:extLst>
      <p:ext uri="{BB962C8B-B14F-4D97-AF65-F5344CB8AC3E}">
        <p14:creationId xmlns:p14="http://schemas.microsoft.com/office/powerpoint/2010/main" val="449927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archetype most frequently recommended by international experts is the Norwegian system, illustrated here. In this system, there are clear divisions of these different responsibilities among different bodies of government, and the NOC plays a narrow commercial role.</a:t>
            </a:r>
          </a:p>
          <a:p>
            <a:endParaRPr lang="en-US" baseline="0" dirty="0" smtClean="0"/>
          </a:p>
          <a:p>
            <a:pPr marL="171450" indent="-171450">
              <a:buFont typeface="Arial" panose="020B0604020202020204" pitchFamily="34" charset="0"/>
              <a:buChar char="•"/>
            </a:pPr>
            <a:r>
              <a:rPr lang="en-US" baseline="0" dirty="0" smtClean="0"/>
              <a:t>Statoil just does commercial activities, it develops and manages oil exploration and production projects, both within Norway and abroad, sells oil, etc. Competes for access to oil projects.</a:t>
            </a:r>
          </a:p>
          <a:p>
            <a:pPr marL="171450" indent="-171450">
              <a:buFont typeface="Arial" panose="020B0604020202020204" pitchFamily="34" charset="0"/>
              <a:buChar char="•"/>
            </a:pPr>
            <a:r>
              <a:rPr lang="en-US" dirty="0" smtClean="0"/>
              <a:t>Policy-making role is fulfilled by the Norwegian parliament (the </a:t>
            </a:r>
            <a:r>
              <a:rPr lang="en-US" dirty="0" err="1" smtClean="0"/>
              <a:t>Storting</a:t>
            </a:r>
            <a:r>
              <a:rPr lang="en-US" dirty="0" smtClean="0"/>
              <a:t>,</a:t>
            </a:r>
            <a:r>
              <a:rPr lang="en-US" baseline="0" dirty="0" smtClean="0"/>
              <a:t> it is called), in conjunction with the Ministry of Petroleum and Energy. Statoil does not play a role here.</a:t>
            </a:r>
          </a:p>
          <a:p>
            <a:pPr marL="171450" indent="-171450">
              <a:buFont typeface="Arial" panose="020B0604020202020204" pitchFamily="34" charset="0"/>
              <a:buChar char="•"/>
            </a:pPr>
            <a:r>
              <a:rPr lang="en-US" baseline="0" dirty="0" smtClean="0"/>
              <a:t>Monitoring and Regulation is done by the Norwegian Petroleum Directorate, an independent body that answers to the Ministry.</a:t>
            </a:r>
          </a:p>
          <a:p>
            <a:pPr marL="171450" indent="-171450">
              <a:buFont typeface="Arial" panose="020B0604020202020204" pitchFamily="34" charset="0"/>
              <a:buChar char="•"/>
            </a:pPr>
            <a:r>
              <a:rPr lang="en-US" baseline="0" dirty="0" smtClean="0"/>
              <a:t>And national development isn’t done by any of these oil sector-focused entities. It is led by the Ministry of Finance and the line ministries responsible for individual development sectors. The oil sector delivers some revenue (though a lot goes into the petroleum fund), but it is just managed as part of the regular public expenditure process.</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Can ask the question to participants: what are the advantages of such a system? Possible answers:</a:t>
            </a:r>
          </a:p>
          <a:p>
            <a:pPr marL="171450" indent="-171450">
              <a:buFont typeface="Arial" panose="020B0604020202020204" pitchFamily="34" charset="0"/>
              <a:buChar char="•"/>
            </a:pPr>
            <a:r>
              <a:rPr lang="en-US" baseline="0" dirty="0" smtClean="0"/>
              <a:t>Keeps the NOC role focused and narrow, which enables it to pursue commercial objectives</a:t>
            </a:r>
          </a:p>
          <a:p>
            <a:pPr marL="171450" indent="-171450">
              <a:buFont typeface="Arial" panose="020B0604020202020204" pitchFamily="34" charset="0"/>
              <a:buChar char="•"/>
            </a:pPr>
            <a:r>
              <a:rPr lang="en-US" baseline="0" dirty="0" smtClean="0"/>
              <a:t>Keeps government agencies focused on the tasks for which they are the ones best suited</a:t>
            </a:r>
          </a:p>
          <a:p>
            <a:pPr marL="171450" indent="-171450">
              <a:buFont typeface="Arial" panose="020B0604020202020204" pitchFamily="34" charset="0"/>
              <a:buChar char="•"/>
            </a:pPr>
            <a:r>
              <a:rPr lang="en-US" baseline="0" dirty="0" smtClean="0"/>
              <a:t>Prevents the NOC from becoming too big and powerful/becoming a de facto state within a state</a:t>
            </a:r>
          </a:p>
          <a:p>
            <a:pPr marL="171450" indent="-171450">
              <a:buFont typeface="Arial" panose="020B0604020202020204" pitchFamily="34" charset="0"/>
              <a:buChar char="•"/>
            </a:pPr>
            <a:r>
              <a:rPr lang="en-US" baseline="0" dirty="0" smtClean="0"/>
              <a:t>Reduces the risk of conflict of interest that can arise when the NOC is responsible for overseeing its own activities.</a:t>
            </a:r>
          </a:p>
          <a:p>
            <a:pPr marL="0" indent="0">
              <a:buFont typeface="Arial" panose="020B0604020202020204" pitchFamily="34" charset="0"/>
              <a:buNone/>
            </a:pPr>
            <a:endParaRPr lang="en-US" baseline="0"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20</a:t>
            </a:fld>
            <a:endParaRPr lang="en-US"/>
          </a:p>
        </p:txBody>
      </p:sp>
    </p:spTree>
    <p:extLst>
      <p:ext uri="{BB962C8B-B14F-4D97-AF65-F5344CB8AC3E}">
        <p14:creationId xmlns:p14="http://schemas.microsoft.com/office/powerpoint/2010/main" val="3043593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other extreme. </a:t>
            </a:r>
            <a:r>
              <a:rPr lang="en-US" dirty="0" err="1" smtClean="0"/>
              <a:t>Sonangol</a:t>
            </a:r>
            <a:r>
              <a:rPr lang="en-US" baseline="0" dirty="0" smtClean="0"/>
              <a:t> has typically performed all of these roles for the Angolan state. There is a Ministry of Petroleum, but in practice </a:t>
            </a:r>
            <a:r>
              <a:rPr lang="en-US" baseline="0" dirty="0" err="1" smtClean="0"/>
              <a:t>Sonangol</a:t>
            </a:r>
            <a:r>
              <a:rPr lang="en-US" baseline="0" dirty="0" smtClean="0"/>
              <a:t> has been the one:</a:t>
            </a:r>
          </a:p>
          <a:p>
            <a:pPr marL="171450" indent="-171450">
              <a:buFont typeface="Arial" panose="020B0604020202020204" pitchFamily="34" charset="0"/>
              <a:buChar char="•"/>
            </a:pPr>
            <a:r>
              <a:rPr lang="en-US" baseline="0" dirty="0" smtClean="0"/>
              <a:t>Policy: Setting the policy for how the sector will be managed</a:t>
            </a:r>
          </a:p>
          <a:p>
            <a:pPr marL="171450" indent="-171450">
              <a:buFont typeface="Arial" panose="020B0604020202020204" pitchFamily="34" charset="0"/>
              <a:buChar char="•"/>
            </a:pPr>
            <a:r>
              <a:rPr lang="en-US" baseline="0" dirty="0" smtClean="0"/>
              <a:t>Monitoring and regulation: selecting and supervising international oil company partners, enforcing the rules</a:t>
            </a:r>
          </a:p>
          <a:p>
            <a:pPr marL="171450" indent="-171450">
              <a:buFont typeface="Arial" panose="020B0604020202020204" pitchFamily="34" charset="0"/>
              <a:buChar char="•"/>
            </a:pPr>
            <a:r>
              <a:rPr lang="en-US" baseline="0" dirty="0" smtClean="0"/>
              <a:t>Quasi-fiscal activities (this is where the NOC performs a development role of the sort that would traditionally be ascribed to ministries. Has been tasked with carrying out big projects, including building housing, servicing the national debt, etc.</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Malaysia is another country where the NOC performs all of these roles (</a:t>
            </a:r>
            <a:r>
              <a:rPr lang="en-US" baseline="0" dirty="0" err="1" smtClean="0"/>
              <a:t>Petronas</a:t>
            </a:r>
            <a:r>
              <a:rPr lang="en-US" baseline="0" dirty="0" smtClean="0"/>
              <a:t>).</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smtClean="0"/>
              <a:t>Pro’s of this kind of system:</a:t>
            </a:r>
          </a:p>
          <a:p>
            <a:pPr marL="171450" indent="-171450">
              <a:buFont typeface="Arial" panose="020B0604020202020204" pitchFamily="34" charset="0"/>
              <a:buChar char="•"/>
            </a:pPr>
            <a:r>
              <a:rPr lang="en-US" baseline="0" dirty="0" smtClean="0"/>
              <a:t>In a country where there is limited financial or human resource capacity, concentrating resources in one body can enable the state to maximize the efficient use of those resources, as opposed to dividing them among several bodies. This may make particular sense for new producers or exploration hotspots, where there may not be enough certainty about production prospects to justify investment in multiple bodies.</a:t>
            </a:r>
          </a:p>
          <a:p>
            <a:pPr marL="171450" indent="-171450">
              <a:buFont typeface="Arial" panose="020B0604020202020204" pitchFamily="34" charset="0"/>
              <a:buChar char="•"/>
            </a:pPr>
            <a:r>
              <a:rPr lang="en-US" baseline="0" dirty="0" smtClean="0"/>
              <a:t>Can make decision-making a lot more efficient than where it is divided, so if the decision-makers are skilled, this can make things more efficient.</a:t>
            </a:r>
          </a:p>
          <a:p>
            <a:pPr marL="171450" indent="-171450">
              <a:buFont typeface="Arial" panose="020B0604020202020204" pitchFamily="34" charset="0"/>
              <a:buChar char="•"/>
            </a:pPr>
            <a:r>
              <a:rPr lang="en-US" baseline="0" dirty="0" smtClean="0"/>
              <a:t>Reduces the number of administrative weigh-stations where corruption can occur</a:t>
            </a:r>
          </a:p>
          <a:p>
            <a:pPr marL="171450" indent="-171450">
              <a:buFont typeface="Arial" panose="020B0604020202020204" pitchFamily="34" charset="0"/>
              <a:buChar char="•"/>
            </a:pPr>
            <a:r>
              <a:rPr lang="en-US" baseline="0" dirty="0" smtClean="0"/>
              <a:t>Beyond Angola and Malaysia, which still have this system, Brazil and Ghana also employed it for a long period while their sectors were developing (with success), and then shifted over to a more Norwegian type system at a time when they had more capacity.</a:t>
            </a:r>
          </a:p>
          <a:p>
            <a:pPr marL="171450" indent="-171450">
              <a:buFont typeface="Arial" panose="020B0604020202020204" pitchFamily="34" charset="0"/>
              <a:buChar char="•"/>
            </a:pPr>
            <a:r>
              <a:rPr lang="en-US" baseline="0" dirty="0" smtClean="0"/>
              <a:t>NOCs are often able to attract and retain higher quality staff and leadership than ordinary bureaucratic agencies, so housing the important tasks of policy-making or monitoring in the company can promote those tasks being performed by top-notch people.</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r>
              <a:rPr lang="en-US" baseline="0" dirty="0" smtClean="0"/>
              <a:t>Con’s of this kind of system:</a:t>
            </a:r>
          </a:p>
          <a:p>
            <a:pPr marL="171450" indent="-171450">
              <a:buFont typeface="Arial" panose="020B0604020202020204" pitchFamily="34" charset="0"/>
              <a:buChar char="•"/>
            </a:pPr>
            <a:r>
              <a:rPr lang="en-US" baseline="0" dirty="0" smtClean="0"/>
              <a:t>Flip side of pro’s of Norwegian system.</a:t>
            </a:r>
          </a:p>
          <a:p>
            <a:pPr marL="171450" indent="-171450">
              <a:buFont typeface="Arial" panose="020B0604020202020204" pitchFamily="34" charset="0"/>
              <a:buChar char="•"/>
            </a:pPr>
            <a:r>
              <a:rPr lang="en-US" baseline="0" dirty="0" smtClean="0"/>
              <a:t>Can promote conflict of interest, especially where the company is supposed to be engaging in very sophisticated commercial activities or is supposed to be competing for projects. Company can be in a position of having to make de facto licensing decisions that impact its own commercial well-being or of ostensibly monitoring its own compliance with legal rules.</a:t>
            </a:r>
          </a:p>
          <a:p>
            <a:pPr marL="171450" indent="-171450">
              <a:buFont typeface="Arial" panose="020B0604020202020204" pitchFamily="34" charset="0"/>
              <a:buChar char="•"/>
            </a:pPr>
            <a:r>
              <a:rPr lang="en-US" baseline="0" dirty="0" smtClean="0"/>
              <a:t>Risk of being all powerful state-within-a-state.</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CC10E5C5-EC7E-4C16-95BB-B7B1702A4F1B}" type="slidenum">
              <a:rPr lang="en-US" smtClean="0"/>
              <a:t>21</a:t>
            </a:fld>
            <a:endParaRPr lang="en-US"/>
          </a:p>
        </p:txBody>
      </p:sp>
    </p:spTree>
    <p:extLst>
      <p:ext uri="{BB962C8B-B14F-4D97-AF65-F5344CB8AC3E}">
        <p14:creationId xmlns:p14="http://schemas.microsoft.com/office/powerpoint/2010/main" val="937374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summary of some of the pro’s and con’s discussed</a:t>
            </a:r>
            <a:r>
              <a:rPr lang="en-US" baseline="0" dirty="0" smtClean="0"/>
              <a:t> in the previous slides around giving the NOCs different sorts of powers/responsibilities.</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22</a:t>
            </a:fld>
            <a:endParaRPr lang="en-US"/>
          </a:p>
        </p:txBody>
      </p:sp>
    </p:spTree>
    <p:extLst>
      <p:ext uri="{BB962C8B-B14F-4D97-AF65-F5344CB8AC3E}">
        <p14:creationId xmlns:p14="http://schemas.microsoft.com/office/powerpoint/2010/main" val="4259764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picture (with</a:t>
            </a:r>
            <a:r>
              <a:rPr lang="en-US" baseline="0" dirty="0" smtClean="0"/>
              <a:t> a big check) is from a program of the Mexican NOC, Pemex, called “</a:t>
            </a:r>
            <a:r>
              <a:rPr lang="en-US" baseline="0" dirty="0" err="1" smtClean="0"/>
              <a:t>Donativos</a:t>
            </a:r>
            <a:r>
              <a:rPr lang="en-US" baseline="0" dirty="0" smtClean="0"/>
              <a:t> y </a:t>
            </a:r>
            <a:r>
              <a:rPr lang="en-US" baseline="0" dirty="0" err="1" smtClean="0"/>
              <a:t>Donaciones</a:t>
            </a:r>
            <a:r>
              <a:rPr lang="en-US" baseline="0" dirty="0" smtClean="0"/>
              <a:t>” (Gifts and donations</a:t>
            </a:r>
            <a:r>
              <a:rPr lang="en-US" sz="1200" kern="1200" dirty="0" smtClean="0">
                <a:solidFill>
                  <a:schemeClr val="tx1"/>
                </a:solidFill>
                <a:effectLst/>
                <a:latin typeface="+mn-lt"/>
                <a:ea typeface="+mn-ea"/>
                <a:cs typeface="+mn-cs"/>
              </a:rPr>
              <a:t>), which aims to promote social development by delivering small-scale infrastructure, in-kind goods and cash transfers. The state has not clearly defined Pemex’s role in the program, and administering its many facets has distracted attention from operations. This sort of concern about the role that Pemex has played in a range of quasi-fiscal activities was one motivation behind the constitutional reform enacted in Mexico in 2013, which will open Mexico to private competition in the oil sector and seeks to remove many of Pemex’s non-commercial responsibilities.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non-commercial roles are not clearly defined/contained,</a:t>
            </a:r>
            <a:r>
              <a:rPr lang="en-US" sz="1200" kern="1200" baseline="0" dirty="0" smtClean="0">
                <a:solidFill>
                  <a:schemeClr val="tx1"/>
                </a:solidFill>
                <a:effectLst/>
                <a:latin typeface="+mn-lt"/>
                <a:ea typeface="+mn-ea"/>
                <a:cs typeface="+mn-cs"/>
              </a:rPr>
              <a:t> they can provide a real burden/distraction.</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23</a:t>
            </a:fld>
            <a:endParaRPr lang="en-US"/>
          </a:p>
        </p:txBody>
      </p:sp>
    </p:spTree>
    <p:extLst>
      <p:ext uri="{BB962C8B-B14F-4D97-AF65-F5344CB8AC3E}">
        <p14:creationId xmlns:p14="http://schemas.microsoft.com/office/powerpoint/2010/main" val="1348876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Main idea here is that,</a:t>
            </a:r>
            <a:r>
              <a:rPr lang="en-US" baseline="0" dirty="0" smtClean="0"/>
              <a:t> particularly in oil, state-owned companies are playing an ever-bigger role in global oil markets. They are responsible for 75% of global oil production, and control 90% of global oil reserves. That has big implications for world energy markets, of course, but also for governance and economic development within oil-producing countries. NOCs are dominant players, and they also have increasing leverage in their relationships with International Oil Companies (IOCs), who are finding less and less access to available oil acreage. That is one of the main reasons that it is so important to make NOCs effective and accountable.</a:t>
            </a:r>
            <a:endParaRPr lang="en-US" dirty="0" smtClean="0"/>
          </a:p>
          <a:p>
            <a:endParaRPr lang="en-US" dirty="0" smtClean="0"/>
          </a:p>
          <a:p>
            <a:r>
              <a:rPr lang="en-US" dirty="0" smtClean="0"/>
              <a:t>Source: http://web.worldbank.org/WBSITE/EXTERNAL/TOPICS/EXTOGMC/0,,contentMDK:21991336~pagePK:148956~piPK:216618~theSitePK:336930,00.html </a:t>
            </a:r>
            <a:endParaRPr lang="en-US" dirty="0"/>
          </a:p>
        </p:txBody>
      </p:sp>
      <p:sp>
        <p:nvSpPr>
          <p:cNvPr id="4" name="Slide Number Placeholder 3"/>
          <p:cNvSpPr>
            <a:spLocks noGrp="1"/>
          </p:cNvSpPr>
          <p:nvPr>
            <p:ph type="sldNum" sz="quarter" idx="10"/>
          </p:nvPr>
        </p:nvSpPr>
        <p:spPr/>
        <p:txBody>
          <a:bodyPr/>
          <a:lstStyle/>
          <a:p>
            <a:fld id="{87BD74E8-C22D-4C78-AFE0-12A73CD2D761}" type="slidenum">
              <a:rPr lang="en-US" smtClean="0"/>
              <a:pPr/>
              <a:t>6</a:t>
            </a:fld>
            <a:endParaRPr lang="en-US"/>
          </a:p>
        </p:txBody>
      </p:sp>
    </p:spTree>
    <p:extLst>
      <p:ext uri="{BB962C8B-B14F-4D97-AF65-F5344CB8AC3E}">
        <p14:creationId xmlns:p14="http://schemas.microsoft.com/office/powerpoint/2010/main" val="2522164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An NOC’s ability to execute its chosen commercial strategy is heavily influenced by the extent to which it can retain earnings from its activities, and the manner in which it transfers money </a:t>
            </a:r>
            <a:r>
              <a:rPr lang="en-US" sz="1200" i="1" kern="1200" dirty="0" smtClean="0">
                <a:solidFill>
                  <a:schemeClr val="tx1"/>
                </a:solidFill>
                <a:effectLst/>
                <a:latin typeface="+mn-lt"/>
                <a:ea typeface="+mn-ea"/>
                <a:cs typeface="+mn-cs"/>
              </a:rPr>
              <a:t>to</a:t>
            </a:r>
            <a:r>
              <a:rPr lang="en-US" sz="1200" kern="1200" dirty="0" smtClean="0">
                <a:solidFill>
                  <a:schemeClr val="tx1"/>
                </a:solidFill>
                <a:effectLst/>
                <a:latin typeface="+mn-lt"/>
                <a:ea typeface="+mn-ea"/>
                <a:cs typeface="+mn-cs"/>
              </a:rPr>
              <a:t> the treasury and/or receives budgetary allocations </a:t>
            </a:r>
            <a:r>
              <a:rPr lang="en-US" sz="1200" i="1" kern="1200" dirty="0" smtClean="0">
                <a:solidFill>
                  <a:schemeClr val="tx1"/>
                </a:solidFill>
                <a:effectLst/>
                <a:latin typeface="+mn-lt"/>
                <a:ea typeface="+mn-ea"/>
                <a:cs typeface="+mn-cs"/>
              </a:rPr>
              <a:t>from </a:t>
            </a:r>
            <a:r>
              <a:rPr lang="en-US" sz="1200" kern="1200" dirty="0" smtClean="0">
                <a:solidFill>
                  <a:schemeClr val="tx1"/>
                </a:solidFill>
                <a:effectLst/>
                <a:latin typeface="+mn-lt"/>
                <a:ea typeface="+mn-ea"/>
                <a:cs typeface="+mn-cs"/>
              </a:rPr>
              <a:t>the treasury.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the same time, as illustrated by the </a:t>
            </a:r>
            <a:r>
              <a:rPr lang="en-US" sz="1200" kern="1200" dirty="0" err="1" smtClean="0">
                <a:solidFill>
                  <a:schemeClr val="tx1"/>
                </a:solidFill>
                <a:effectLst/>
                <a:latin typeface="+mn-lt"/>
                <a:ea typeface="+mn-ea"/>
                <a:cs typeface="+mn-cs"/>
              </a:rPr>
              <a:t>Sonangol</a:t>
            </a:r>
            <a:r>
              <a:rPr lang="en-US" sz="1200" kern="1200" dirty="0" smtClean="0">
                <a:solidFill>
                  <a:schemeClr val="tx1"/>
                </a:solidFill>
                <a:effectLst/>
                <a:latin typeface="+mn-lt"/>
                <a:ea typeface="+mn-ea"/>
                <a:cs typeface="+mn-cs"/>
              </a:rPr>
              <a:t> example above and by the experiences of countries like Azerbaijan and Congo-Brazzaville, where NOC exports represent more than 80 percent of government revenues, too much autonomy can have grave consequences for the national budget.</a:t>
            </a:r>
          </a:p>
          <a:p>
            <a:endParaRPr lang="en-US" sz="1200" kern="1200" dirty="0" smtClean="0">
              <a:solidFill>
                <a:schemeClr val="tx1"/>
              </a:solidFill>
              <a:effectLst/>
              <a:latin typeface="+mn-lt"/>
              <a:ea typeface="+mn-ea"/>
              <a:cs typeface="+mn-cs"/>
            </a:endParaRPr>
          </a:p>
          <a:p>
            <a:r>
              <a:rPr lang="en-US" baseline="0" dirty="0" smtClean="0"/>
              <a:t>Have to strike a balance in terms of how much revenue the company is able to retain. If you don’t come up with a workable system, your NOC is very unlikely to be both efficient and accountable.</a:t>
            </a:r>
          </a:p>
          <a:p>
            <a:endParaRPr lang="en-US" baseline="0" dirty="0" smtClean="0"/>
          </a:p>
          <a:p>
            <a:r>
              <a:rPr lang="en-US" baseline="0" dirty="0" smtClean="0"/>
              <a:t>Here you have a spectrum of possibilities (the “Appendix” of the paper and the slides that follow and have examples for our 12 countries).</a:t>
            </a:r>
          </a:p>
          <a:p>
            <a:pPr marL="171450" indent="-171450">
              <a:buFont typeface="Arial" panose="020B0604020202020204" pitchFamily="34" charset="0"/>
              <a:buChar char="•"/>
            </a:pPr>
            <a:r>
              <a:rPr lang="en-US" baseline="0" dirty="0" smtClean="0"/>
              <a:t>#1. NOC operates all net earnings to the state, and receives budgetary allocation from the government. Most appropriate in countries where the NOC does not aspire to be a sophisticated commercial player.  (Examples of where this happens: Iran, Cameroon)</a:t>
            </a:r>
          </a:p>
          <a:p>
            <a:pPr marL="171450" indent="-171450">
              <a:buFont typeface="Arial" panose="020B0604020202020204" pitchFamily="34" charset="0"/>
              <a:buChar char="•"/>
            </a:pPr>
            <a:r>
              <a:rPr lang="en-US" baseline="0" dirty="0" smtClean="0"/>
              <a:t>#2. NOC can hold on to certain strictly defined revenue flows, and transfers the rest to the state. This is a middle ground system in which the NOC can have some degree of predictability or control, but it’s constrained. Examples: Malaysia, Vietnam, Ghana. </a:t>
            </a:r>
          </a:p>
          <a:p>
            <a:pPr marL="171450" indent="-171450">
              <a:buFont typeface="Arial" panose="020B0604020202020204" pitchFamily="34" charset="0"/>
              <a:buChar char="•"/>
            </a:pPr>
            <a:r>
              <a:rPr lang="en-US" baseline="0" dirty="0" smtClean="0"/>
              <a:t>#3. NOC finances are essentially similar to private company, and pays taxes and dividends to the state. Examples: Brazil, Norway.</a:t>
            </a:r>
          </a:p>
          <a:p>
            <a:endParaRPr lang="en-US" dirty="0"/>
          </a:p>
        </p:txBody>
      </p:sp>
      <p:sp>
        <p:nvSpPr>
          <p:cNvPr id="4" name="Slide Number Placeholder 3"/>
          <p:cNvSpPr>
            <a:spLocks noGrp="1"/>
          </p:cNvSpPr>
          <p:nvPr>
            <p:ph type="sldNum" sz="quarter" idx="10"/>
          </p:nvPr>
        </p:nvSpPr>
        <p:spPr/>
        <p:txBody>
          <a:bodyPr/>
          <a:lstStyle/>
          <a:p>
            <a:pPr>
              <a:defRPr/>
            </a:pPr>
            <a:fld id="{BBE86F3D-5CF2-44F0-8C37-30FC69C8D1CE}" type="slidenum">
              <a:rPr lang="en-US" smtClean="0"/>
              <a:pPr>
                <a:defRPr/>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Ghana, as part of the Petroleum Revenue Management Act, the NOC is allowed to retain no more than 55% of the net cash flow from the carried and participating interests of the state after deducting the equity financing cost, subject to approval by Parliament of the annual program of activities.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Kuwait, KPC may retain its costs plus </a:t>
            </a:r>
            <a:r>
              <a:rPr lang="en-US" sz="1200" dirty="0" smtClean="0">
                <a:latin typeface="Calibri" charset="0"/>
                <a:ea typeface="ＭＳ Ｐゴシック" charset="0"/>
                <a:cs typeface="ＭＳ Ｐゴシック" charset="0"/>
              </a:rPr>
              <a:t>10% for NRF, as</a:t>
            </a:r>
            <a:r>
              <a:rPr lang="en-US" sz="1200" baseline="0" dirty="0" smtClean="0">
                <a:latin typeface="Calibri" charset="0"/>
                <a:ea typeface="ＭＳ Ｐゴシック" charset="0"/>
                <a:cs typeface="ＭＳ Ｐゴシック" charset="0"/>
              </a:rPr>
              <a:t> well as </a:t>
            </a:r>
            <a:r>
              <a:rPr lang="en-US" sz="1200" dirty="0" smtClean="0">
                <a:latin typeface="Calibri" charset="0"/>
                <a:ea typeface="ＭＳ Ｐゴシック" charset="0"/>
                <a:cs typeface="ＭＳ Ｐゴシック" charset="0"/>
              </a:rPr>
              <a:t>50 cents per barrel and revenue from sales to refineries.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Calibri" charset="0"/>
              <a:ea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charset="0"/>
                <a:ea typeface="ＭＳ Ｐゴシック" charset="0"/>
              </a:rPr>
              <a:t>These are places</a:t>
            </a:r>
            <a:r>
              <a:rPr lang="en-US" sz="1200" baseline="0" dirty="0" smtClean="0">
                <a:latin typeface="Calibri" charset="0"/>
                <a:ea typeface="ＭＳ Ｐゴシック" charset="0"/>
              </a:rPr>
              <a:t> where there is clear legislation setting a sort of middle-ground approach to revenue retention by the company.</a:t>
            </a:r>
            <a:endParaRPr lang="en-US" sz="120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25</a:t>
            </a:fld>
            <a:endParaRPr lang="en-US"/>
          </a:p>
        </p:txBody>
      </p:sp>
    </p:spTree>
    <p:extLst>
      <p:ext uri="{BB962C8B-B14F-4D97-AF65-F5344CB8AC3E}">
        <p14:creationId xmlns:p14="http://schemas.microsoft.com/office/powerpoint/2010/main" val="584856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This is</a:t>
            </a:r>
            <a:r>
              <a:rPr lang="en-US" altLang="en-US" baseline="0" dirty="0" smtClean="0"/>
              <a:t> the follow up point, one of the reasons that many NOCs have not been able to optimize their efficient development.</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The point here is that these companies need to carry out sophisticated and challenging activities that can cost billions of dollars, and need some sort of predictable access to capital. Where they don’t have that, their ability to carry out sophisticated projects, invest sufficiently in reserve replacement, and expand their horizons is impeded.</a:t>
            </a:r>
          </a:p>
          <a:p>
            <a:pPr eaLnBrk="1" hangingPunct="1">
              <a:spcBef>
                <a:spcPct val="0"/>
              </a:spcBef>
            </a:pPr>
            <a:endParaRPr lang="en-US" altLang="en-US" dirty="0" smtClean="0"/>
          </a:p>
          <a:p>
            <a:pPr eaLnBrk="1" hangingPunct="1">
              <a:spcBef>
                <a:spcPct val="0"/>
              </a:spcBef>
            </a:pPr>
            <a:r>
              <a:rPr lang="en-US" altLang="en-US" dirty="0" smtClean="0"/>
              <a:t>Even in countries with very sophisticated and successful NOCs, this can be a problem. In Malaysia, </a:t>
            </a:r>
            <a:r>
              <a:rPr lang="en-US" altLang="en-US" dirty="0" err="1" smtClean="0"/>
              <a:t>Petronas</a:t>
            </a:r>
            <a:r>
              <a:rPr lang="en-US" altLang="en-US" dirty="0" smtClean="0"/>
              <a:t> has consistently charged that it is being bled dry by the Malaysian state, and that the levels of payments that it has to make (including the dividends, reflected here, and also taxes and royalties) impede it from being as effective as it can be in carrying out its investment plans. Note here both the size of the payouts required by the state (peaking at 74% of net revenues), and also their unpredictability—the dividend payout is requested by the state via an opaque and ad hoc process that makes it difficult to plan effectively.</a:t>
            </a:r>
          </a:p>
          <a:p>
            <a:pPr eaLnBrk="1" hangingPunct="1">
              <a:spcBef>
                <a:spcPct val="0"/>
              </a:spcBef>
            </a:pPr>
            <a:endParaRPr lang="en-US" altLang="en-US" dirty="0" smtClean="0"/>
          </a:p>
          <a:p>
            <a:pPr eaLnBrk="1" hangingPunct="1">
              <a:spcBef>
                <a:spcPct val="0"/>
              </a:spcBef>
            </a:pPr>
            <a:r>
              <a:rPr lang="en-US" altLang="en-US" dirty="0" smtClean="0"/>
              <a:t>The next slide also</a:t>
            </a:r>
            <a:r>
              <a:rPr lang="en-US" altLang="en-US" baseline="0" dirty="0" smtClean="0"/>
              <a:t> addressed this point, with another example.</a:t>
            </a:r>
            <a:endParaRPr lang="en-US" altLang="en-US" dirty="0"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EB99CDC8-3E6A-4619-BA87-652DF86A5198}" type="slidenum">
              <a:rPr lang="en-US" altLang="en-US" smtClean="0"/>
              <a:pPr eaLnBrk="1" hangingPunct="1">
                <a:spcBef>
                  <a:spcPct val="0"/>
                </a:spcBef>
              </a:pPr>
              <a:t>26</a:t>
            </a:fld>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Source: http://www.revenuewatch.org/sites/default/files/OilSales-Transparency.pdf</a:t>
            </a:r>
          </a:p>
          <a:p>
            <a:pPr eaLnBrk="1" hangingPunct="1">
              <a:spcBef>
                <a:spcPct val="0"/>
              </a:spcBef>
            </a:pPr>
            <a:endParaRPr lang="en-US" altLang="en-US" dirty="0" smtClean="0"/>
          </a:p>
          <a:p>
            <a:pPr eaLnBrk="1" hangingPunct="1">
              <a:spcBef>
                <a:spcPct val="0"/>
              </a:spcBef>
            </a:pPr>
            <a:r>
              <a:rPr lang="en-US" altLang="en-US" dirty="0" smtClean="0"/>
              <a:t>This is the flip side of the discussion</a:t>
            </a:r>
            <a:r>
              <a:rPr lang="en-US" altLang="en-US" baseline="0" dirty="0" smtClean="0"/>
              <a:t> immediately preceding. If you give the NOC too much autonomy to retain its own revenues, the NOC can become a de facto parallel treasury. </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This figure illustrates the vast significance SOEs can have on public finance, and the risks that can go along with them having too much de facto control over huge revenue flows.  </a:t>
            </a:r>
          </a:p>
          <a:p>
            <a:pPr eaLnBrk="1" hangingPunct="1">
              <a:spcBef>
                <a:spcPct val="0"/>
              </a:spcBef>
            </a:pPr>
            <a:endParaRPr lang="en-US" altLang="en-US" baseline="0" dirty="0" smtClean="0"/>
          </a:p>
          <a:p>
            <a:pPr eaLnBrk="1" hangingPunct="1">
              <a:spcBef>
                <a:spcPct val="0"/>
              </a:spcBef>
            </a:pPr>
            <a:endParaRPr lang="en-US" altLang="en-US" baseline="0" dirty="0" smtClean="0"/>
          </a:p>
          <a:p>
            <a:pPr eaLnBrk="1" hangingPunct="1">
              <a:spcBef>
                <a:spcPct val="0"/>
              </a:spcBef>
            </a:pPr>
            <a:r>
              <a:rPr lang="en-US" altLang="en-US" baseline="0" dirty="0" smtClean="0"/>
              <a:t>NOCs can carry out their own financial agendas in ways that serve to significantly decrease the amount of leeway that the state has in using its oil revenue to fund broader national development—huge share can get stuck reinvesting in the oil sector, including in inefficient NOC activities.</a:t>
            </a:r>
          </a:p>
          <a:p>
            <a:pPr eaLnBrk="1" hangingPunct="1">
              <a:spcBef>
                <a:spcPct val="0"/>
              </a:spcBef>
            </a:pPr>
            <a:endParaRPr lang="en-US" altLang="en-US" baseline="0" dirty="0" smtClean="0"/>
          </a:p>
          <a:p>
            <a:pPr eaLnBrk="1" hangingPunct="1">
              <a:spcBef>
                <a:spcPct val="0"/>
              </a:spcBef>
            </a:pPr>
            <a:r>
              <a:rPr lang="en-US" altLang="en-US" baseline="0" dirty="0" smtClean="0"/>
              <a:t>Alternatively, they can be used by the central government as a way to avoid or reduce scrutiny on public expenditure. Illustrations follow.</a:t>
            </a:r>
            <a:endParaRPr lang="en-US" altLang="en-US" dirty="0"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AED3FCF-2966-40D4-89D1-19CC33DFF81D}" type="slidenum">
              <a:rPr lang="en-US" altLang="en-US" smtClean="0"/>
              <a:pPr eaLnBrk="1" hangingPunct="1">
                <a:spcBef>
                  <a:spcPct val="0"/>
                </a:spcBef>
              </a:pPr>
              <a:t>27</a:t>
            </a:fld>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This is the main thrust</a:t>
            </a:r>
            <a:r>
              <a:rPr lang="en-US" baseline="0" dirty="0" smtClean="0"/>
              <a:t> of our recommendation. There is no magic solution to strike the perfect balance between the two countervailing concerns raised on the previous slide, but this slide provides a framework for the country to think about where on the spectrum it should end up. </a:t>
            </a:r>
          </a:p>
          <a:p>
            <a:endParaRPr lang="en-US" baseline="0" dirty="0" smtClean="0"/>
          </a:p>
          <a:p>
            <a:r>
              <a:rPr lang="en-US" baseline="0" dirty="0" smtClean="0"/>
              <a:t>We recommend that the government think about two primary factors (the ones listed in blue along the X and Y axes of this figure): The operational sophistication and commercial investment needs of the NOC on the Y axis, and the share of total government revenues coming from the NOC’s activities on the X axis.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Quadrant I represents countries in which the NOC is a sophisticated commercial entity with a need for large-scale investment to finance activities, and in which the company’s revenues do not dominate the public budget. These countries present the strongest case for a model in which the NOC is able to retain its revenues and pay taxes, much like a private entity, with a heavy degree of autonomy.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Quadrant II is in the middle ground, where the company faces heavy operational costs and where a lack of predictable access to capital can be crippling, but also where the government needs to take special care to ensure the integrity of public revenues and the coherence of the budget.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Countries in quadrant III, where the risks of total disruption to the economy may not be large but where the company’s needs for capital are not huge either, should consider a model where revenue retention is relatively limited.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Finally, quadrant IV represents countries where the company is not a traditional commercial player—and thus its capital needs are relatively small and/or predictable—and where simultaneously a large share of public revenues pass through the company, subjecting the country to massive risks if the company budget becomes the de facto national budget. In these countries, there may be little to no justification for substantial revenue retention.</a:t>
            </a:r>
          </a:p>
          <a:p>
            <a:endParaRPr lang="en-US" dirty="0"/>
          </a:p>
        </p:txBody>
      </p:sp>
      <p:sp>
        <p:nvSpPr>
          <p:cNvPr id="4" name="Slide Number Placeholder 3"/>
          <p:cNvSpPr>
            <a:spLocks noGrp="1"/>
          </p:cNvSpPr>
          <p:nvPr>
            <p:ph type="sldNum" sz="quarter" idx="10"/>
          </p:nvPr>
        </p:nvSpPr>
        <p:spPr/>
        <p:txBody>
          <a:bodyPr/>
          <a:lstStyle/>
          <a:p>
            <a:fld id="{87BD74E8-C22D-4C78-AFE0-12A73CD2D761}" type="slidenum">
              <a:rPr lang="en-US" smtClean="0"/>
              <a:pPr/>
              <a:t>28</a:t>
            </a:fld>
            <a:endParaRPr lang="en-US"/>
          </a:p>
        </p:txBody>
      </p:sp>
    </p:spTree>
    <p:extLst>
      <p:ext uri="{BB962C8B-B14F-4D97-AF65-F5344CB8AC3E}">
        <p14:creationId xmlns:p14="http://schemas.microsoft.com/office/powerpoint/2010/main" val="3703830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A3F18E71-40DE-466C-8209-0C5514E35EED}" type="slidenum">
              <a:rPr lang="en-US" sz="1200">
                <a:solidFill>
                  <a:prstClr val="black"/>
                </a:solidFill>
                <a:latin typeface="Calibri" pitchFamily="34" charset="0"/>
              </a:rPr>
              <a:pPr eaLnBrk="1" hangingPunct="1"/>
              <a:t>29</a:t>
            </a:fld>
            <a:endParaRPr lang="en-US" sz="1200">
              <a:solidFill>
                <a:prstClr val="black"/>
              </a:solidFill>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3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0" dirty="0" smtClean="0"/>
              <a:t>This is the continuation of the diagram</a:t>
            </a:r>
            <a:r>
              <a:rPr lang="en-US" altLang="en-US" b="0" baseline="0" dirty="0" smtClean="0"/>
              <a:t> from before. First three clicks are the same:</a:t>
            </a:r>
            <a:endParaRPr lang="en-US" altLang="en-US" b="0" dirty="0" smtClean="0"/>
          </a:p>
          <a:p>
            <a:pPr eaLnBrk="1" hangingPunct="1"/>
            <a:endParaRPr lang="en-US" altLang="en-US" b="0" dirty="0" smtClean="0"/>
          </a:p>
          <a:p>
            <a:pPr eaLnBrk="1" hangingPunct="1"/>
            <a:r>
              <a:rPr lang="en-US" altLang="en-US" b="0" dirty="0" smtClean="0"/>
              <a:t>(</a:t>
            </a:r>
            <a:r>
              <a:rPr lang="en-US" altLang="en-US" b="0" i="0" dirty="0" smtClean="0"/>
              <a:t>Click 1: The green</a:t>
            </a:r>
            <a:r>
              <a:rPr lang="en-US" altLang="en-US" b="0" i="0" u="none" dirty="0" smtClean="0"/>
              <a:t> arrows show revenues coming in</a:t>
            </a:r>
            <a:r>
              <a:rPr lang="en-US" altLang="en-US" b="0" i="0" u="none" baseline="0" dirty="0" smtClean="0"/>
              <a:t>; </a:t>
            </a:r>
            <a:r>
              <a:rPr lang="en-US" altLang="en-US" b="0" i="0" dirty="0" smtClean="0"/>
              <a:t>Click 2: </a:t>
            </a:r>
            <a:r>
              <a:rPr lang="en-US" altLang="en-US" b="0" i="0" u="none" dirty="0" smtClean="0"/>
              <a:t>The red arrows are expenditures of SOES. SOEs sometimes take a share of projects or invest in new projects; </a:t>
            </a:r>
            <a:r>
              <a:rPr lang="en-US" altLang="en-US" b="0" i="0" u="none" baseline="0" dirty="0" smtClean="0"/>
              <a:t>Click 3: Or it may need a budgetary allocation from the treasury.)</a:t>
            </a:r>
          </a:p>
          <a:p>
            <a:pPr eaLnBrk="1" hangingPunct="1"/>
            <a:endParaRPr lang="en-US" altLang="en-US" b="0" dirty="0" smtClean="0"/>
          </a:p>
          <a:p>
            <a:pPr eaLnBrk="1" hangingPunct="1"/>
            <a:r>
              <a:rPr lang="en-US" altLang="en-US" b="0" dirty="0" smtClean="0"/>
              <a:t>But here we have Click 4:</a:t>
            </a:r>
            <a:r>
              <a:rPr lang="en-US" altLang="en-US" b="0" baseline="0" dirty="0" smtClean="0"/>
              <a:t> Quasi-fiscal expenditures. These are the kinds of expenditures that one would ordinarily be presumed to be done by a Ministry of Planning/Development or Other line ministry, but are often attributed to the state: can be construction of infrastructure, building of health centers, servicing of sovereign debt, fuel subsidies, arms purchases, etc. In some cases this is done explicitly to avoid public scrutiny, in others its motivated by the fact that the NOC is seen as a more effective agent or project executor than ordinary state agencies.</a:t>
            </a:r>
            <a:endParaRPr lang="en-US" altLang="en-US" b="1" dirty="0" smtClean="0"/>
          </a:p>
        </p:txBody>
      </p:sp>
      <p:sp>
        <p:nvSpPr>
          <p:cNvPr id="313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34852" indent="-282635" eaLnBrk="0" hangingPunct="0">
              <a:defRPr>
                <a:solidFill>
                  <a:schemeClr val="tx1"/>
                </a:solidFill>
                <a:latin typeface="Calibri" pitchFamily="34" charset="0"/>
                <a:ea typeface="MS PGothic" pitchFamily="34" charset="-128"/>
              </a:defRPr>
            </a:lvl2pPr>
            <a:lvl3pPr marL="1130541" indent="-226108" eaLnBrk="0" hangingPunct="0">
              <a:defRPr>
                <a:solidFill>
                  <a:schemeClr val="tx1"/>
                </a:solidFill>
                <a:latin typeface="Calibri" pitchFamily="34" charset="0"/>
                <a:ea typeface="MS PGothic" pitchFamily="34" charset="-128"/>
              </a:defRPr>
            </a:lvl3pPr>
            <a:lvl4pPr marL="1582758" indent="-226108" eaLnBrk="0" hangingPunct="0">
              <a:defRPr>
                <a:solidFill>
                  <a:schemeClr val="tx1"/>
                </a:solidFill>
                <a:latin typeface="Calibri" pitchFamily="34" charset="0"/>
                <a:ea typeface="MS PGothic" pitchFamily="34" charset="-128"/>
              </a:defRPr>
            </a:lvl4pPr>
            <a:lvl5pPr marL="2034974" indent="-226108" eaLnBrk="0" hangingPunct="0">
              <a:defRPr>
                <a:solidFill>
                  <a:schemeClr val="tx1"/>
                </a:solidFill>
                <a:latin typeface="Calibri" pitchFamily="34" charset="0"/>
                <a:ea typeface="MS PGothic" pitchFamily="34" charset="-128"/>
              </a:defRPr>
            </a:lvl5pPr>
            <a:lvl6pPr marL="2487191" indent="-226108" eaLnBrk="0" fontAlgn="base" hangingPunct="0">
              <a:spcBef>
                <a:spcPct val="0"/>
              </a:spcBef>
              <a:spcAft>
                <a:spcPct val="0"/>
              </a:spcAft>
              <a:defRPr>
                <a:solidFill>
                  <a:schemeClr val="tx1"/>
                </a:solidFill>
                <a:latin typeface="Calibri" pitchFamily="34" charset="0"/>
                <a:ea typeface="MS PGothic" pitchFamily="34" charset="-128"/>
              </a:defRPr>
            </a:lvl6pPr>
            <a:lvl7pPr marL="2939407" indent="-226108" eaLnBrk="0" fontAlgn="base" hangingPunct="0">
              <a:spcBef>
                <a:spcPct val="0"/>
              </a:spcBef>
              <a:spcAft>
                <a:spcPct val="0"/>
              </a:spcAft>
              <a:defRPr>
                <a:solidFill>
                  <a:schemeClr val="tx1"/>
                </a:solidFill>
                <a:latin typeface="Calibri" pitchFamily="34" charset="0"/>
                <a:ea typeface="MS PGothic" pitchFamily="34" charset="-128"/>
              </a:defRPr>
            </a:lvl7pPr>
            <a:lvl8pPr marL="3391624" indent="-226108" eaLnBrk="0" fontAlgn="base" hangingPunct="0">
              <a:spcBef>
                <a:spcPct val="0"/>
              </a:spcBef>
              <a:spcAft>
                <a:spcPct val="0"/>
              </a:spcAft>
              <a:defRPr>
                <a:solidFill>
                  <a:schemeClr val="tx1"/>
                </a:solidFill>
                <a:latin typeface="Calibri" pitchFamily="34" charset="0"/>
                <a:ea typeface="MS PGothic" pitchFamily="34" charset="-128"/>
              </a:defRPr>
            </a:lvl8pPr>
            <a:lvl9pPr marL="3843840" indent="-226108"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9BB1FBD-B2E6-4269-AFCE-1BDE3A13A571}" type="slidenum">
              <a:rPr lang="en-US" altLang="en-US" smtClean="0"/>
              <a:pPr eaLnBrk="1" hangingPunct="1"/>
              <a:t>30</a:t>
            </a:fld>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A3F18E71-40DE-466C-8209-0C5514E35EED}" type="slidenum">
              <a:rPr lang="en-US" sz="1200">
                <a:solidFill>
                  <a:prstClr val="black"/>
                </a:solidFill>
                <a:latin typeface="Calibri" pitchFamily="34" charset="0"/>
              </a:rPr>
              <a:pPr eaLnBrk="1" hangingPunct="1"/>
              <a:t>31</a:t>
            </a:fld>
            <a:endParaRPr lang="en-US" sz="1200">
              <a:solidFill>
                <a:prstClr val="black"/>
              </a:solidFill>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Full text</a:t>
            </a:r>
            <a:r>
              <a:rPr lang="en-US" baseline="0" dirty="0" smtClean="0"/>
              <a:t> of recommendation: </a:t>
            </a:r>
            <a:r>
              <a:rPr lang="en-US" sz="1200" b="1" kern="1200" dirty="0" smtClean="0">
                <a:solidFill>
                  <a:schemeClr val="tx1"/>
                </a:solidFill>
                <a:effectLst/>
                <a:latin typeface="+mn-lt"/>
                <a:ea typeface="+mn-ea"/>
                <a:cs typeface="+mn-cs"/>
              </a:rPr>
              <a:t>Procure external financing by listing NOC shares on public stock exchanges or issuing external debt where appropriate.</a:t>
            </a:r>
            <a:endParaRPr lang="en-US" dirty="0" smtClean="0"/>
          </a:p>
          <a:p>
            <a:endParaRPr lang="en-US" dirty="0" smtClean="0"/>
          </a:p>
          <a:p>
            <a:r>
              <a:rPr lang="en-US" dirty="0" smtClean="0"/>
              <a:t>Chart is SOE scores on RGI. It</a:t>
            </a:r>
            <a:r>
              <a:rPr lang="en-US" baseline="0" dirty="0" smtClean="0"/>
              <a:t> shows that of the most transparent NOCs, a strong number have partially privatized by selling some of their shares on stock exchanges. </a:t>
            </a:r>
            <a:r>
              <a:rPr lang="en-US" sz="1200" kern="1200" dirty="0" smtClean="0">
                <a:solidFill>
                  <a:schemeClr val="tx1"/>
                </a:solidFill>
                <a:effectLst/>
                <a:latin typeface="+mn-lt"/>
                <a:ea typeface="+mn-ea"/>
                <a:cs typeface="+mn-cs"/>
              </a:rPr>
              <a:t>Of the 45 state-owned enterprises ranked in the Resource Governance Index, the seven with listed shares had an average accountability score of 80, compared to an average of 46 for the enterprises that remained fully government-owned.</a:t>
            </a:r>
            <a:endParaRPr lang="en-US" baseline="0" dirty="0" smtClean="0"/>
          </a:p>
          <a:p>
            <a:endParaRPr lang="en-US" baseline="0" dirty="0" smtClean="0"/>
          </a:p>
          <a:p>
            <a:r>
              <a:rPr lang="en-US" sz="1200" kern="1200" dirty="0" smtClean="0">
                <a:solidFill>
                  <a:schemeClr val="tx1"/>
                </a:solidFill>
                <a:effectLst/>
                <a:latin typeface="+mn-lt"/>
                <a:ea typeface="+mn-ea"/>
                <a:cs typeface="+mn-cs"/>
              </a:rPr>
              <a:t>If managed well, public listings can enforce market discipline and accountability by creating strong incentives for NOCs to demonstrate to potential investors that their commercial prospects are good, their decision-making is sound, and their accounting is clear and comprehensive.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Among our case studies, </a:t>
            </a:r>
            <a:r>
              <a:rPr lang="en-US" sz="1200" kern="1200" dirty="0" err="1" smtClean="0">
                <a:solidFill>
                  <a:schemeClr val="tx1"/>
                </a:solidFill>
                <a:effectLst/>
                <a:latin typeface="+mn-lt"/>
                <a:ea typeface="+mn-ea"/>
                <a:cs typeface="+mn-cs"/>
              </a:rPr>
              <a:t>Petrobras</a:t>
            </a:r>
            <a:r>
              <a:rPr lang="en-US" sz="1200" kern="1200" dirty="0" smtClean="0">
                <a:solidFill>
                  <a:schemeClr val="tx1"/>
                </a:solidFill>
                <a:effectLst/>
                <a:latin typeface="+mn-lt"/>
                <a:ea typeface="+mn-ea"/>
                <a:cs typeface="+mn-cs"/>
              </a:rPr>
              <a:t>, Statoil and </a:t>
            </a:r>
            <a:r>
              <a:rPr lang="en-US" sz="1200" kern="1200" dirty="0" err="1" smtClean="0">
                <a:solidFill>
                  <a:schemeClr val="tx1"/>
                </a:solidFill>
                <a:effectLst/>
                <a:latin typeface="+mn-lt"/>
                <a:ea typeface="+mn-ea"/>
                <a:cs typeface="+mn-cs"/>
              </a:rPr>
              <a:t>KazMunai</a:t>
            </a:r>
            <a:r>
              <a:rPr lang="en-US" sz="1200" kern="1200" baseline="0" dirty="0" err="1" smtClean="0">
                <a:solidFill>
                  <a:schemeClr val="tx1"/>
                </a:solidFill>
                <a:effectLst/>
                <a:latin typeface="+mn-lt"/>
                <a:ea typeface="+mn-ea"/>
                <a:cs typeface="+mn-cs"/>
              </a:rPr>
              <a:t>Gas</a:t>
            </a:r>
            <a:r>
              <a:rPr lang="en-US" sz="1200" kern="1200" baseline="0" dirty="0" smtClean="0">
                <a:solidFill>
                  <a:schemeClr val="tx1"/>
                </a:solidFill>
                <a:effectLst/>
                <a:latin typeface="+mn-lt"/>
                <a:ea typeface="+mn-ea"/>
                <a:cs typeface="+mn-cs"/>
              </a:rPr>
              <a:t> have all listed some of their shares on public exchanges, with powerful effects on their governance and effectiveness. </a:t>
            </a:r>
          </a:p>
          <a:p>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Of course, not all NOCs are in a position to list shares. The feasibility of doing so and attracting investor capital depends on several factors, including the burdens the company faces in terms of carrying non-core assets and engaging in non-commercial activities. A plan to build toward a listing over time can be a vehicle for tightening asset management and corporate governance.</a:t>
            </a:r>
          </a:p>
          <a:p>
            <a:endParaRPr lang="en-US" dirty="0"/>
          </a:p>
        </p:txBody>
      </p:sp>
      <p:sp>
        <p:nvSpPr>
          <p:cNvPr id="4" name="Slide Number Placeholder 3"/>
          <p:cNvSpPr>
            <a:spLocks noGrp="1"/>
          </p:cNvSpPr>
          <p:nvPr>
            <p:ph type="sldNum" sz="quarter" idx="10"/>
          </p:nvPr>
        </p:nvSpPr>
        <p:spPr/>
        <p:txBody>
          <a:bodyPr/>
          <a:lstStyle/>
          <a:p>
            <a:fld id="{87BD74E8-C22D-4C78-AFE0-12A73CD2D761}" type="slidenum">
              <a:rPr lang="en-US" smtClean="0"/>
              <a:pPr/>
              <a:t>32</a:t>
            </a:fld>
            <a:endParaRPr lang="en-US"/>
          </a:p>
        </p:txBody>
      </p:sp>
    </p:spTree>
    <p:extLst>
      <p:ext uri="{BB962C8B-B14F-4D97-AF65-F5344CB8AC3E}">
        <p14:creationId xmlns:p14="http://schemas.microsoft.com/office/powerpoint/2010/main" val="40750507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NOCs in which a strong, single state shareholder makes big-picture strategic decisions (but leaves day-to-day management to the NOC) have generally performed better than those where state shareholding is diffused among many government entities.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Examples:</a:t>
            </a:r>
          </a:p>
          <a:p>
            <a:pPr marL="171450" indent="-171450">
              <a:buFont typeface="Arial" panose="020B0604020202020204" pitchFamily="34" charset="0"/>
              <a:buChar char="•"/>
            </a:pPr>
            <a:r>
              <a:rPr lang="en-US" sz="1200" b="1" kern="1200" dirty="0" smtClean="0">
                <a:solidFill>
                  <a:schemeClr val="tx1"/>
                </a:solidFill>
                <a:effectLst/>
                <a:latin typeface="+mn-lt"/>
                <a:ea typeface="+mn-ea"/>
                <a:cs typeface="+mn-cs"/>
              </a:rPr>
              <a:t>Malaysia</a:t>
            </a:r>
            <a:r>
              <a:rPr lang="en-US" sz="1200" kern="1200" dirty="0" smtClean="0">
                <a:solidFill>
                  <a:schemeClr val="tx1"/>
                </a:solidFill>
                <a:effectLst/>
                <a:latin typeface="+mn-lt"/>
                <a:ea typeface="+mn-ea"/>
                <a:cs typeface="+mn-cs"/>
              </a:rPr>
              <a:t>, where the prime minister’s office is the sole shareholder in </a:t>
            </a:r>
            <a:r>
              <a:rPr lang="en-US" sz="1200" kern="1200" dirty="0" err="1" smtClean="0">
                <a:solidFill>
                  <a:schemeClr val="tx1"/>
                </a:solidFill>
                <a:effectLst/>
                <a:latin typeface="+mn-lt"/>
                <a:ea typeface="+mn-ea"/>
                <a:cs typeface="+mn-cs"/>
              </a:rPr>
              <a:t>Petronas</a:t>
            </a:r>
            <a:r>
              <a:rPr lang="en-US" sz="1200" kern="1200" dirty="0" smtClean="0">
                <a:solidFill>
                  <a:schemeClr val="tx1"/>
                </a:solidFill>
                <a:effectLst/>
                <a:latin typeface="+mn-lt"/>
                <a:ea typeface="+mn-ea"/>
                <a:cs typeface="+mn-cs"/>
              </a:rPr>
              <a:t>, and is responsible for collecting annual dividends and taxes from it.</a:t>
            </a:r>
          </a:p>
          <a:p>
            <a:pPr marL="171450" indent="-171450">
              <a:buFont typeface="Arial" panose="020B0604020202020204" pitchFamily="34" charset="0"/>
              <a:buChar char="•"/>
            </a:pPr>
            <a:r>
              <a:rPr lang="en-US" sz="1200" b="1" kern="1200" dirty="0" smtClean="0">
                <a:solidFill>
                  <a:schemeClr val="tx1"/>
                </a:solidFill>
                <a:effectLst/>
                <a:latin typeface="+mn-lt"/>
                <a:ea typeface="+mn-ea"/>
                <a:cs typeface="+mn-cs"/>
              </a:rPr>
              <a:t>Kazakhstan</a:t>
            </a:r>
            <a:r>
              <a:rPr lang="en-US" sz="1200" kern="1200" dirty="0" smtClean="0">
                <a:solidFill>
                  <a:schemeClr val="tx1"/>
                </a:solidFill>
                <a:effectLst/>
                <a:latin typeface="+mn-lt"/>
                <a:ea typeface="+mn-ea"/>
                <a:cs typeface="+mn-cs"/>
              </a:rPr>
              <a:t>, the state wealth fund holds all shares in the parent company </a:t>
            </a:r>
            <a:r>
              <a:rPr lang="en-US" sz="1200" kern="1200" dirty="0" err="1" smtClean="0">
                <a:solidFill>
                  <a:schemeClr val="tx1"/>
                </a:solidFill>
                <a:effectLst/>
                <a:latin typeface="+mn-lt"/>
                <a:ea typeface="+mn-ea"/>
                <a:cs typeface="+mn-cs"/>
              </a:rPr>
              <a:t>KazMunaiGas</a:t>
            </a:r>
            <a:r>
              <a:rPr lang="en-US" sz="1200" kern="1200" dirty="0" smtClean="0">
                <a:solidFill>
                  <a:schemeClr val="tx1"/>
                </a:solidFill>
                <a:effectLst/>
                <a:latin typeface="+mn-lt"/>
                <a:ea typeface="+mn-ea"/>
                <a:cs typeface="+mn-cs"/>
              </a:rPr>
              <a:t> but exercises limited oversight of operations. The clear, unified direction of this model has enabled the company to make coherent strategic decisions on the commercial activities associated with its participation in oil operating groups and on strategic decisions like the decision to convert KMG E&amp;P to semi-private ownership.</a:t>
            </a:r>
          </a:p>
          <a:p>
            <a:pPr marL="17145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By contrast, splitting state shareholding across different agencies without clearly defining the roles of each shareholder has impeded technical and economic performance. Examples: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Iran, the government owns 100 percent of NIOC, yet voting rights for the NOC are shared across the legislative and executive branches, the unelected upper tier of government, and various regulatory agencies.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Mexico. Before Mexico’s recent constitutional reforms Pemex was similarly shared out, with the president and the legislature competing for decision-making power. Dividing roles and powers theoretically creates useful checks and balances. But without a clear definition of roles, division of operational decision-making risks paralyzing the NOC operationally and politicizing reform.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7BD74E8-C22D-4C78-AFE0-12A73CD2D761}" type="slidenum">
              <a:rPr lang="en-US" smtClean="0"/>
              <a:pPr/>
              <a:t>33</a:t>
            </a:fld>
            <a:endParaRPr lang="en-US"/>
          </a:p>
        </p:txBody>
      </p:sp>
    </p:spTree>
    <p:extLst>
      <p:ext uri="{BB962C8B-B14F-4D97-AF65-F5344CB8AC3E}">
        <p14:creationId xmlns:p14="http://schemas.microsoft.com/office/powerpoint/2010/main" val="2679384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Countries</a:t>
            </a:r>
            <a:r>
              <a:rPr lang="en-US" baseline="0" dirty="0" smtClean="0"/>
              <a:t> in blue have an NOC. Y-axis is oil production per capita.</a:t>
            </a:r>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7</a:t>
            </a:fld>
            <a:endParaRPr lang="en-US"/>
          </a:p>
        </p:txBody>
      </p:sp>
    </p:spTree>
    <p:extLst>
      <p:ext uri="{BB962C8B-B14F-4D97-AF65-F5344CB8AC3E}">
        <p14:creationId xmlns:p14="http://schemas.microsoft.com/office/powerpoint/2010/main" val="30764425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Full text of recommendation: </a:t>
            </a:r>
            <a:r>
              <a:rPr lang="en-US" sz="1200" b="1" kern="1200" dirty="0" smtClean="0">
                <a:solidFill>
                  <a:schemeClr val="tx1"/>
                </a:solidFill>
                <a:effectLst/>
                <a:latin typeface="+mn-lt"/>
                <a:ea typeface="+mn-ea"/>
                <a:cs typeface="+mn-cs"/>
              </a:rPr>
              <a:t>Empower professional, independent boards.</a:t>
            </a:r>
          </a:p>
          <a:p>
            <a:endParaRPr lang="en-US" sz="1200" b="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Effective technical leadership from boards of directors has proven to be one of the keys to technical performance and accountability. The boards of most high-performing NOCs have competent, politically autonomous members who are appointed through transparent and well-defined processes. </a:t>
            </a:r>
          </a:p>
          <a:p>
            <a:endParaRPr lang="en-US" sz="1200" b="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Board members should be chosen based on their technical expertise rather than patronage concerns. Appointments from outside the NOC can help capture the right skill sets. </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Petronas</a:t>
            </a:r>
            <a:r>
              <a:rPr lang="en-US" sz="1200" kern="1200" dirty="0" smtClean="0">
                <a:solidFill>
                  <a:schemeClr val="tx1"/>
                </a:solidFill>
                <a:effectLst/>
                <a:latin typeface="+mn-lt"/>
                <a:ea typeface="+mn-ea"/>
                <a:cs typeface="+mn-cs"/>
              </a:rPr>
              <a:t>, for example, appoints six of the 13 members of its board from leading resource, legal and consulting companies.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Aramco’s board comprises a mix of NOC staff and three international experts from international oil companies and other international institutions.</a:t>
            </a:r>
          </a:p>
          <a:p>
            <a:pPr marL="171450" indent="-171450">
              <a:buFont typeface="Arial" panose="020B0604020202020204" pitchFamily="34" charset="0"/>
              <a:buChar char="•"/>
            </a:pPr>
            <a:endParaRPr lang="en-US" sz="1200" b="0" kern="1200" dirty="0" smtClean="0">
              <a:solidFill>
                <a:schemeClr val="tx1"/>
              </a:solidFill>
              <a:effectLst/>
              <a:latin typeface="+mn-lt"/>
              <a:ea typeface="+mn-ea"/>
              <a:cs typeface="+mn-cs"/>
            </a:endParaRPr>
          </a:p>
          <a:p>
            <a:pPr marL="0" indent="0">
              <a:buFont typeface="Arial" panose="020B0604020202020204" pitchFamily="34" charset="0"/>
              <a:buNone/>
            </a:pPr>
            <a:r>
              <a:rPr lang="en-US" sz="1200" kern="1200" dirty="0" smtClean="0">
                <a:solidFill>
                  <a:schemeClr val="tx1"/>
                </a:solidFill>
                <a:effectLst/>
                <a:latin typeface="+mn-lt"/>
                <a:ea typeface="+mn-ea"/>
                <a:cs typeface="+mn-cs"/>
              </a:rPr>
              <a:t>Finally, while appointing ministers to NOC boards is common (found in 5 of the 12 NOCs surveyed), doing so can impede effective decision-making, as ministers often are driven by pressing political concerns that distract from the technical priorities necessary to manage the development and implementation of company strategy.</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10E5C5-EC7E-4C16-95BB-B7B1702A4F1B}" type="slidenum">
              <a:rPr lang="en-US" smtClean="0"/>
              <a:t>34</a:t>
            </a:fld>
            <a:endParaRPr lang="en-US"/>
          </a:p>
        </p:txBody>
      </p:sp>
    </p:spTree>
    <p:extLst>
      <p:ext uri="{BB962C8B-B14F-4D97-AF65-F5344CB8AC3E}">
        <p14:creationId xmlns:p14="http://schemas.microsoft.com/office/powerpoint/2010/main" val="22374319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500" dirty="0" smtClean="0">
                <a:latin typeface="Arial" pitchFamily="34" charset="0"/>
                <a:ea typeface="ＭＳ Ｐゴシック" pitchFamily="34" charset="-128"/>
              </a:rPr>
              <a:t>The NOC board is a key interface between petroleum operations and Government and where NOC executives are held to account.   There is a huge range of practice in NOC governance depending on local company law, the articles of association of the company and on whether it is wholly state owned or partly privatized.  The composition and structure of the board reflects the degree to which authority has been delegated to NOC executives and the degree to which politicians direct strategy and operations.</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There are four types of corporate board structure in common use around the world.  </a:t>
            </a:r>
          </a:p>
          <a:p>
            <a:pPr>
              <a:lnSpc>
                <a:spcPct val="80000"/>
              </a:lnSpc>
            </a:pPr>
            <a:r>
              <a:rPr lang="en-GB" sz="500" dirty="0" smtClean="0">
                <a:latin typeface="Arial" pitchFamily="34" charset="0"/>
                <a:ea typeface="ＭＳ Ｐゴシック" pitchFamily="34" charset="-128"/>
              </a:rPr>
              <a:t>Garrett 2003</a:t>
            </a:r>
            <a:endParaRPr lang="en-US" sz="500" dirty="0" smtClean="0">
              <a:latin typeface="Arial" pitchFamily="34" charset="0"/>
              <a:ea typeface="ＭＳ Ｐゴシック" pitchFamily="34" charset="-128"/>
            </a:endParaRPr>
          </a:p>
          <a:p>
            <a:pPr>
              <a:lnSpc>
                <a:spcPct val="80000"/>
              </a:lnSpc>
            </a:pPr>
            <a:endParaRPr lang="en-GB" sz="500" dirty="0" smtClean="0">
              <a:ea typeface="ＭＳ Ｐゴシック" pitchFamily="34" charset="-128"/>
            </a:endParaRPr>
          </a:p>
          <a:p>
            <a:pPr>
              <a:lnSpc>
                <a:spcPct val="80000"/>
              </a:lnSpc>
            </a:pPr>
            <a:r>
              <a:rPr lang="en-US" sz="500" b="1" dirty="0" smtClean="0">
                <a:latin typeface="Arial" pitchFamily="34" charset="0"/>
                <a:ea typeface="ＭＳ Ｐゴシック" pitchFamily="34" charset="-128"/>
              </a:rPr>
              <a:t>The Unitary Board</a:t>
            </a:r>
            <a:endParaRPr lang="en-US" sz="500" dirty="0" smtClean="0">
              <a:latin typeface="Arial" pitchFamily="34" charset="0"/>
              <a:ea typeface="ＭＳ Ｐゴシック" pitchFamily="34" charset="-128"/>
            </a:endParaRPr>
          </a:p>
          <a:p>
            <a:pPr>
              <a:lnSpc>
                <a:spcPct val="80000"/>
              </a:lnSpc>
            </a:pPr>
            <a:r>
              <a:rPr lang="en-US" sz="500" dirty="0" smtClean="0">
                <a:latin typeface="Arial" pitchFamily="34" charset="0"/>
                <a:ea typeface="ＭＳ Ｐゴシック" pitchFamily="34" charset="-128"/>
              </a:rPr>
              <a:t>The unitary board is the most common model among NOCs.   The unitary board has both executive and non-executive directors.  The non-executives tend to be Government representatives and the Chair is usually the Minster of Energy or equivalent.  The unitary board ensures alignment between Government and the NOC on an ongoing basis.  The unitary board can be especially effective when all directors are equal and accept the same accountability for the performance of the enterprise.  The executive directors are responsible for delivering the supervision of the operational side of the business and for agreeing and executing strategy.  The </a:t>
            </a:r>
            <a:r>
              <a:rPr lang="ja-JP" altLang="en-US" sz="500" dirty="0" smtClean="0">
                <a:latin typeface="Arial" pitchFamily="34" charset="0"/>
                <a:ea typeface="ＭＳ Ｐゴシック" pitchFamily="34" charset="-128"/>
              </a:rPr>
              <a:t>’</a:t>
            </a:r>
            <a:r>
              <a:rPr lang="en-US" altLang="ja-JP" sz="500" dirty="0" smtClean="0">
                <a:latin typeface="Arial" pitchFamily="34" charset="0"/>
                <a:ea typeface="ＭＳ Ｐゴシック" pitchFamily="34" charset="-128"/>
              </a:rPr>
              <a:t>independent</a:t>
            </a:r>
            <a:r>
              <a:rPr lang="ja-JP" altLang="en-US" sz="500" dirty="0" smtClean="0">
                <a:latin typeface="Arial" pitchFamily="34" charset="0"/>
                <a:ea typeface="ＭＳ Ｐゴシック" pitchFamily="34" charset="-128"/>
              </a:rPr>
              <a:t>’</a:t>
            </a:r>
            <a:r>
              <a:rPr lang="en-US" altLang="ja-JP" sz="500" dirty="0" smtClean="0">
                <a:latin typeface="Arial" pitchFamily="34" charset="0"/>
                <a:ea typeface="ＭＳ Ｐゴシック" pitchFamily="34" charset="-128"/>
              </a:rPr>
              <a:t> non-executive directors add value by forming policy and ensuring board accountability as well as debating with and constructively criticizing </a:t>
            </a:r>
            <a:r>
              <a:rPr lang="ja-JP" altLang="en-US" sz="500" dirty="0" smtClean="0">
                <a:latin typeface="Arial" pitchFamily="34" charset="0"/>
                <a:ea typeface="ＭＳ Ｐゴシック" pitchFamily="34" charset="-128"/>
              </a:rPr>
              <a:t>‘</a:t>
            </a:r>
            <a:r>
              <a:rPr lang="en-US" altLang="ja-JP" sz="500" dirty="0" smtClean="0">
                <a:latin typeface="Arial" pitchFamily="34" charset="0"/>
                <a:ea typeface="ＭＳ Ｐゴシック" pitchFamily="34" charset="-128"/>
              </a:rPr>
              <a:t>executive</a:t>
            </a:r>
            <a:r>
              <a:rPr lang="ja-JP" altLang="en-US" sz="500" dirty="0" smtClean="0">
                <a:latin typeface="Arial" pitchFamily="34" charset="0"/>
                <a:ea typeface="ＭＳ Ｐゴシック" pitchFamily="34" charset="-128"/>
              </a:rPr>
              <a:t>’</a:t>
            </a:r>
            <a:r>
              <a:rPr lang="en-US" altLang="ja-JP" sz="500" dirty="0" smtClean="0">
                <a:latin typeface="Arial" pitchFamily="34" charset="0"/>
                <a:ea typeface="ＭＳ Ｐゴシック" pitchFamily="34" charset="-128"/>
              </a:rPr>
              <a:t> actions and performance.</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However, there can be a downside if Ministers get drawn into operational decisions.   Lines of accountability can become blurred.  </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b="1" dirty="0" smtClean="0">
                <a:latin typeface="Arial" pitchFamily="34" charset="0"/>
                <a:ea typeface="ＭＳ Ｐゴシック" pitchFamily="34" charset="-128"/>
              </a:rPr>
              <a:t>Non-Executive Board</a:t>
            </a:r>
            <a:endParaRPr lang="en-US" sz="500" dirty="0" smtClean="0">
              <a:latin typeface="Arial" pitchFamily="34" charset="0"/>
              <a:ea typeface="ＭＳ Ｐゴシック" pitchFamily="34" charset="-128"/>
            </a:endParaRPr>
          </a:p>
          <a:p>
            <a:pPr>
              <a:lnSpc>
                <a:spcPct val="80000"/>
              </a:lnSpc>
            </a:pPr>
            <a:r>
              <a:rPr lang="en-US" sz="500" dirty="0" smtClean="0">
                <a:latin typeface="Arial" pitchFamily="34" charset="0"/>
                <a:ea typeface="ＭＳ Ｐゴシック" pitchFamily="34" charset="-128"/>
              </a:rPr>
              <a:t>Here the board is made up of non-executive directors, notionally independent, who decide policy and strategy which is delegated to the CEO to execute whilst retaining ultimate direction-giving responsibility and liability.  The CEO maybe also be member sometimes.  This type of board is strong on independent policy making but can be divorced from operational reality.  The CEO can become overly powerful if they are the only executive member and control information flow to the board.</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In Statoil the Board is appointed by the corporate assembly for a 2 year period.  Directors are drawn from the Norwegian business community with no links to the company, together with three employee elected union representatives.  Statoil executives have no seats on the board.  Though the Norwegian Government is the majority shareholder they have no seat on the board.   Like Statoil, </a:t>
            </a:r>
            <a:r>
              <a:rPr lang="en-US" sz="500" dirty="0" err="1" smtClean="0">
                <a:latin typeface="Arial" pitchFamily="34" charset="0"/>
                <a:ea typeface="ＭＳ Ｐゴシック" pitchFamily="34" charset="-128"/>
              </a:rPr>
              <a:t>Petrobras</a:t>
            </a:r>
            <a:r>
              <a:rPr lang="en-US" sz="500" dirty="0" smtClean="0">
                <a:latin typeface="Arial" pitchFamily="34" charset="0"/>
                <a:ea typeface="ＭＳ Ｐゴシック" pitchFamily="34" charset="-128"/>
              </a:rPr>
              <a:t> is also part-private though the Government retains effective control both through its voting rights and its representatives on the board.  The Board is made up of Government ministers and independent Directors from the business and finance world.  The chair is the Minister of Energy.  In Pemex, which is 100% state owned, the board is composed of Government ministers and union representatives and the chair is the Secretary of Energy.   </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b="1" dirty="0" smtClean="0">
                <a:latin typeface="Arial" pitchFamily="34" charset="0"/>
                <a:ea typeface="ＭＳ Ｐゴシック" pitchFamily="34" charset="-128"/>
              </a:rPr>
              <a:t>The Executive Board</a:t>
            </a:r>
            <a:endParaRPr lang="en-US" sz="500" dirty="0" smtClean="0">
              <a:latin typeface="Arial" pitchFamily="34" charset="0"/>
              <a:ea typeface="ＭＳ Ｐゴシック" pitchFamily="34" charset="-128"/>
            </a:endParaRPr>
          </a:p>
          <a:p>
            <a:pPr>
              <a:lnSpc>
                <a:spcPct val="80000"/>
              </a:lnSpc>
            </a:pPr>
            <a:r>
              <a:rPr lang="en-US" sz="500" dirty="0" smtClean="0">
                <a:latin typeface="Arial" pitchFamily="34" charset="0"/>
                <a:ea typeface="ＭＳ Ｐゴシック" pitchFamily="34" charset="-128"/>
              </a:rPr>
              <a:t>The executive board is made up only of executives from the company.  It is strong on operational control but can be weak on diversity of thought and criticism of board proposals.   It may also be weak on monitoring the outside world.  Often the Managing Director is also the Chairman and so is the pivotal figure in the company.</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In Angola the executive board is formally accountable to the Ministry of Petroleum and the Presidency and also to other Government stakeholders such as the Ministry of Finance and Planning.  The clear separation of operations from policy should make it easier to hold the board to account for operational performance.   However in </a:t>
            </a:r>
            <a:r>
              <a:rPr lang="en-US" sz="500" dirty="0" err="1" smtClean="0">
                <a:latin typeface="Arial" pitchFamily="34" charset="0"/>
                <a:ea typeface="ＭＳ Ｐゴシック" pitchFamily="34" charset="-128"/>
              </a:rPr>
              <a:t>Sonangol</a:t>
            </a:r>
            <a:r>
              <a:rPr lang="ja-JP" altLang="en-US" sz="500" dirty="0" smtClean="0">
                <a:latin typeface="Arial" pitchFamily="34" charset="0"/>
                <a:ea typeface="ＭＳ Ｐゴシック" pitchFamily="34" charset="-128"/>
              </a:rPr>
              <a:t>’</a:t>
            </a:r>
            <a:r>
              <a:rPr lang="en-US" altLang="ja-JP" sz="500" dirty="0" smtClean="0">
                <a:latin typeface="Arial" pitchFamily="34" charset="0"/>
                <a:ea typeface="ＭＳ Ｐゴシック" pitchFamily="34" charset="-128"/>
              </a:rPr>
              <a:t>s case it also acts as the monopoly concessionaire on behalf of the Government and contracts with the private oil companies.  This blurs the distinction between the NOC and the Ministry and much rests on the effectiveness of the relationship between the NOC executive board, the Ministry and the Presidency.</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b="1" dirty="0" smtClean="0">
                <a:latin typeface="Arial" pitchFamily="34" charset="0"/>
                <a:ea typeface="ＭＳ Ｐゴシック" pitchFamily="34" charset="-128"/>
              </a:rPr>
              <a:t>The Two-Tier Board</a:t>
            </a:r>
            <a:endParaRPr lang="en-US" sz="500" dirty="0" smtClean="0">
              <a:latin typeface="Arial" pitchFamily="34" charset="0"/>
              <a:ea typeface="ＭＳ Ｐゴシック" pitchFamily="34" charset="-128"/>
            </a:endParaRPr>
          </a:p>
          <a:p>
            <a:pPr>
              <a:lnSpc>
                <a:spcPct val="80000"/>
              </a:lnSpc>
            </a:pPr>
            <a:r>
              <a:rPr lang="en-US" sz="500" dirty="0" smtClean="0">
                <a:latin typeface="Arial" pitchFamily="34" charset="0"/>
                <a:ea typeface="ＭＳ Ｐゴシック" pitchFamily="34" charset="-128"/>
              </a:rPr>
              <a:t>The two-tier board has an upper board which deals with policy and strategic issues and a lower operational board which represents the different interests within the company.  The supervisory board informs the operating board of its broad intentions and receives performance data from the operational board.  This can be a strong model with a clear separation of direction of policy and strategy from operations.  However, there can be tensions between the two levels of the board if both lose sight of working towards a common goal.</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In </a:t>
            </a:r>
            <a:r>
              <a:rPr lang="en-US" sz="500" dirty="0" err="1" smtClean="0">
                <a:latin typeface="Arial" pitchFamily="34" charset="0"/>
                <a:ea typeface="ＭＳ Ｐゴシック" pitchFamily="34" charset="-128"/>
              </a:rPr>
              <a:t>Pertamina</a:t>
            </a:r>
            <a:r>
              <a:rPr lang="en-US" sz="500" dirty="0" smtClean="0">
                <a:latin typeface="Arial" pitchFamily="34" charset="0"/>
                <a:ea typeface="ＭＳ Ｐゴシック" pitchFamily="34" charset="-128"/>
              </a:rPr>
              <a:t> of Indonesia, a Board of Directors, made up of </a:t>
            </a:r>
            <a:r>
              <a:rPr lang="en-US" sz="500" dirty="0" err="1" smtClean="0">
                <a:latin typeface="Arial" pitchFamily="34" charset="0"/>
                <a:ea typeface="ＭＳ Ｐゴシック" pitchFamily="34" charset="-128"/>
              </a:rPr>
              <a:t>Pertamina</a:t>
            </a:r>
            <a:r>
              <a:rPr lang="en-US" sz="500" dirty="0" smtClean="0">
                <a:latin typeface="Arial" pitchFamily="34" charset="0"/>
                <a:ea typeface="ＭＳ Ｐゴシック" pitchFamily="34" charset="-128"/>
              </a:rPr>
              <a:t> executives,  reports to a Board of Commissioners made up of Government Ministers and officials.</a:t>
            </a:r>
          </a:p>
          <a:p>
            <a:pPr>
              <a:lnSpc>
                <a:spcPct val="80000"/>
              </a:lnSpc>
            </a:pPr>
            <a:r>
              <a:rPr lang="en-US" sz="500" dirty="0" smtClean="0">
                <a:latin typeface="Arial" pitchFamily="34" charset="0"/>
                <a:ea typeface="ＭＳ Ｐゴシック" pitchFamily="34" charset="-128"/>
              </a:rPr>
              <a:t> </a:t>
            </a:r>
          </a:p>
          <a:p>
            <a:pPr>
              <a:lnSpc>
                <a:spcPct val="80000"/>
              </a:lnSpc>
            </a:pPr>
            <a:r>
              <a:rPr lang="en-US" sz="500" dirty="0" smtClean="0">
                <a:latin typeface="Arial" pitchFamily="34" charset="0"/>
                <a:ea typeface="ＭＳ Ｐゴシック" pitchFamily="34" charset="-128"/>
              </a:rPr>
              <a:t>In Iran, the NIOC executive board is accountable to the General Assembly made up of the President, Vice President, Director General of the Management and Planning Organization, Ministers of Oil, Energy, Industries and Mines,</a:t>
            </a:r>
            <a:br>
              <a:rPr lang="en-US" sz="500" dirty="0" smtClean="0">
                <a:latin typeface="Arial" pitchFamily="34" charset="0"/>
                <a:ea typeface="ＭＳ Ｐゴシック" pitchFamily="34" charset="-128"/>
              </a:rPr>
            </a:br>
            <a:r>
              <a:rPr lang="en-US" sz="500" dirty="0" smtClean="0">
                <a:latin typeface="Arial" pitchFamily="34" charset="0"/>
                <a:ea typeface="ＭＳ Ｐゴシック" pitchFamily="34" charset="-128"/>
              </a:rPr>
              <a:t>Labor and Social Affairs, Economy and Finance.   The General Assembly is the highest decision making body, determining the company's general policy guide lines, and approving the annual budgets, operations and financial statements and balance sheets.   The company's Board of Directors has the authority and major responsibilities to approve the operational schemes within the general framework ratified by the General Assembly, approve transactions and contracts, and prepare budgets and Board reports and annual balance sheets for presentation to the General Assembly.</a:t>
            </a:r>
          </a:p>
          <a:p>
            <a:pPr>
              <a:lnSpc>
                <a:spcPct val="80000"/>
              </a:lnSpc>
            </a:pPr>
            <a:endParaRPr lang="en-US" sz="500" dirty="0" smtClean="0">
              <a:ea typeface="ＭＳ Ｐゴシック" pitchFamily="34" charset="-128"/>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8A5D29F9-D4A8-40BF-9D0D-18CBB50E03FB}" type="slidenum">
              <a:rPr lang="en-US" sz="1200">
                <a:latin typeface="Calibri" pitchFamily="34" charset="0"/>
              </a:rPr>
              <a:pPr eaLnBrk="1" hangingPunct="1"/>
              <a:t>35</a:t>
            </a:fld>
            <a:endParaRPr lang="en-US" sz="1200">
              <a:latin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3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0" dirty="0" smtClean="0"/>
              <a:t>This is the continuation of the diagram</a:t>
            </a:r>
            <a:r>
              <a:rPr lang="en-US" altLang="en-US" b="0" baseline="0" dirty="0" smtClean="0"/>
              <a:t> from before. First three clicks are the same:</a:t>
            </a:r>
            <a:endParaRPr lang="en-US" altLang="en-US" b="0" dirty="0" smtClean="0"/>
          </a:p>
          <a:p>
            <a:pPr eaLnBrk="1" hangingPunct="1"/>
            <a:endParaRPr lang="en-US" altLang="en-US" b="0" dirty="0" smtClean="0"/>
          </a:p>
          <a:p>
            <a:pPr eaLnBrk="1" hangingPunct="1"/>
            <a:r>
              <a:rPr lang="en-US" altLang="en-US" b="0" dirty="0" smtClean="0"/>
              <a:t>(</a:t>
            </a:r>
            <a:r>
              <a:rPr lang="en-US" altLang="en-US" b="0" i="0" dirty="0" smtClean="0"/>
              <a:t>Click 1: The green</a:t>
            </a:r>
            <a:r>
              <a:rPr lang="en-US" altLang="en-US" b="0" i="0" u="none" dirty="0" smtClean="0"/>
              <a:t> arrows show revenues coming in</a:t>
            </a:r>
            <a:r>
              <a:rPr lang="en-US" altLang="en-US" b="0" i="0" u="none" baseline="0" dirty="0" smtClean="0"/>
              <a:t>; </a:t>
            </a:r>
            <a:r>
              <a:rPr lang="en-US" altLang="en-US" b="0" i="0" dirty="0" smtClean="0"/>
              <a:t>Click 2: </a:t>
            </a:r>
            <a:r>
              <a:rPr lang="en-US" altLang="en-US" b="0" i="0" u="none" dirty="0" smtClean="0"/>
              <a:t>The red arrows are expenditures of SOES. SOEs sometimes take a share of projects or invest in new projects; </a:t>
            </a:r>
            <a:r>
              <a:rPr lang="en-US" altLang="en-US" b="0" i="0" u="none" baseline="0" dirty="0" smtClean="0"/>
              <a:t>Click 3: Or it may need a budgetary allocation from the treasury.)</a:t>
            </a:r>
          </a:p>
          <a:p>
            <a:pPr eaLnBrk="1" hangingPunct="1"/>
            <a:endParaRPr lang="en-US" altLang="en-US" b="0" dirty="0" smtClean="0"/>
          </a:p>
          <a:p>
            <a:pPr eaLnBrk="1" hangingPunct="1"/>
            <a:r>
              <a:rPr lang="en-US" altLang="en-US" b="0" dirty="0" smtClean="0"/>
              <a:t>But here we have Click 4:</a:t>
            </a:r>
            <a:r>
              <a:rPr lang="en-US" altLang="en-US" b="0" baseline="0" dirty="0" smtClean="0"/>
              <a:t> Quasi-fiscal expenditures. These are the kinds of expenditures that one would ordinarily be presumed to be done by a Ministry of Planning/Development or Other line ministry, but are often attributed to the state: can be construction of infrastructure, building of health centers, servicing of sovereign debt, fuel subsidies, arms purchases, etc. In some cases this is done explicitly to avoid public scrutiny, in others its motivated by the fact that the NOC is seen as a more effective agent or project executor than ordinary state agencies.</a:t>
            </a:r>
            <a:endParaRPr lang="en-US" altLang="en-US" b="1" dirty="0" smtClean="0"/>
          </a:p>
        </p:txBody>
      </p:sp>
      <p:sp>
        <p:nvSpPr>
          <p:cNvPr id="313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34852" indent="-282635" eaLnBrk="0" hangingPunct="0">
              <a:defRPr>
                <a:solidFill>
                  <a:schemeClr val="tx1"/>
                </a:solidFill>
                <a:latin typeface="Calibri" pitchFamily="34" charset="0"/>
                <a:ea typeface="MS PGothic" pitchFamily="34" charset="-128"/>
              </a:defRPr>
            </a:lvl2pPr>
            <a:lvl3pPr marL="1130541" indent="-226108" eaLnBrk="0" hangingPunct="0">
              <a:defRPr>
                <a:solidFill>
                  <a:schemeClr val="tx1"/>
                </a:solidFill>
                <a:latin typeface="Calibri" pitchFamily="34" charset="0"/>
                <a:ea typeface="MS PGothic" pitchFamily="34" charset="-128"/>
              </a:defRPr>
            </a:lvl3pPr>
            <a:lvl4pPr marL="1582758" indent="-226108" eaLnBrk="0" hangingPunct="0">
              <a:defRPr>
                <a:solidFill>
                  <a:schemeClr val="tx1"/>
                </a:solidFill>
                <a:latin typeface="Calibri" pitchFamily="34" charset="0"/>
                <a:ea typeface="MS PGothic" pitchFamily="34" charset="-128"/>
              </a:defRPr>
            </a:lvl4pPr>
            <a:lvl5pPr marL="2034974" indent="-226108" eaLnBrk="0" hangingPunct="0">
              <a:defRPr>
                <a:solidFill>
                  <a:schemeClr val="tx1"/>
                </a:solidFill>
                <a:latin typeface="Calibri" pitchFamily="34" charset="0"/>
                <a:ea typeface="MS PGothic" pitchFamily="34" charset="-128"/>
              </a:defRPr>
            </a:lvl5pPr>
            <a:lvl6pPr marL="2487191" indent="-226108" eaLnBrk="0" fontAlgn="base" hangingPunct="0">
              <a:spcBef>
                <a:spcPct val="0"/>
              </a:spcBef>
              <a:spcAft>
                <a:spcPct val="0"/>
              </a:spcAft>
              <a:defRPr>
                <a:solidFill>
                  <a:schemeClr val="tx1"/>
                </a:solidFill>
                <a:latin typeface="Calibri" pitchFamily="34" charset="0"/>
                <a:ea typeface="MS PGothic" pitchFamily="34" charset="-128"/>
              </a:defRPr>
            </a:lvl6pPr>
            <a:lvl7pPr marL="2939407" indent="-226108" eaLnBrk="0" fontAlgn="base" hangingPunct="0">
              <a:spcBef>
                <a:spcPct val="0"/>
              </a:spcBef>
              <a:spcAft>
                <a:spcPct val="0"/>
              </a:spcAft>
              <a:defRPr>
                <a:solidFill>
                  <a:schemeClr val="tx1"/>
                </a:solidFill>
                <a:latin typeface="Calibri" pitchFamily="34" charset="0"/>
                <a:ea typeface="MS PGothic" pitchFamily="34" charset="-128"/>
              </a:defRPr>
            </a:lvl7pPr>
            <a:lvl8pPr marL="3391624" indent="-226108" eaLnBrk="0" fontAlgn="base" hangingPunct="0">
              <a:spcBef>
                <a:spcPct val="0"/>
              </a:spcBef>
              <a:spcAft>
                <a:spcPct val="0"/>
              </a:spcAft>
              <a:defRPr>
                <a:solidFill>
                  <a:schemeClr val="tx1"/>
                </a:solidFill>
                <a:latin typeface="Calibri" pitchFamily="34" charset="0"/>
                <a:ea typeface="MS PGothic" pitchFamily="34" charset="-128"/>
              </a:defRPr>
            </a:lvl8pPr>
            <a:lvl9pPr marL="3843840" indent="-226108"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D9BB1FBD-B2E6-4269-AFCE-1BDE3A13A571}" type="slidenum">
              <a:rPr lang="en-US" altLang="en-US" smtClean="0"/>
              <a:pPr eaLnBrk="1" hangingPunct="1"/>
              <a:t>36</a:t>
            </a:fld>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the Venezuelan</a:t>
            </a:r>
            <a:r>
              <a:rPr lang="en-US" baseline="0" dirty="0" smtClean="0"/>
              <a:t> NOC, PDVSA. Point here is that they actually spent more on quasi-fiscal than actual oil projects.</a:t>
            </a:r>
            <a:endParaRPr lang="en-US" dirty="0" smtClean="0"/>
          </a:p>
          <a:p>
            <a:endParaRPr lang="en-US" dirty="0" smtClean="0"/>
          </a:p>
          <a:p>
            <a:r>
              <a:rPr lang="en-US" dirty="0" smtClean="0"/>
              <a:t>Source: http://laht.com/article.asp?CategoryId=10717&amp;ArticleId=200037.</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7BD74E8-C22D-4C78-AFE0-12A73CD2D761}" type="slidenum">
              <a:rPr lang="en-US" smtClean="0"/>
              <a:pPr/>
              <a:t>37</a:t>
            </a:fld>
            <a:endParaRPr lang="en-US"/>
          </a:p>
        </p:txBody>
      </p:sp>
    </p:spTree>
    <p:extLst>
      <p:ext uri="{BB962C8B-B14F-4D97-AF65-F5344CB8AC3E}">
        <p14:creationId xmlns:p14="http://schemas.microsoft.com/office/powerpoint/2010/main" val="23439091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may be worth highlighting the especially</a:t>
            </a:r>
            <a:r>
              <a:rPr lang="en-US" baseline="0" dirty="0" smtClean="0"/>
              <a:t> costly impact that fuel subsidies can have. The different colored bars show the costs of different sorts of subsidies in billions of dollars, with the blue diamonds representing the costs of these subsidies as a share of GDP.</a:t>
            </a:r>
          </a:p>
          <a:p>
            <a:endParaRPr lang="en-US" baseline="0" dirty="0" smtClean="0"/>
          </a:p>
          <a:p>
            <a:r>
              <a:rPr lang="en-US" baseline="0" dirty="0" smtClean="0"/>
              <a:t>This is a dramatic issue for the national treasury more broadly and has a real impact on the net financial impact of the oil sector. In some oil-rich countries, public expectations around what citizens are entitled to end up eating significantly into revenues earned by the sector. These are figures from 2010, in </a:t>
            </a:r>
            <a:r>
              <a:rPr lang="en-US" dirty="0" smtClean="0"/>
              <a:t>Libya today, for example,</a:t>
            </a:r>
            <a:r>
              <a:rPr lang="en-US" baseline="0" dirty="0" smtClean="0"/>
              <a:t> there is an </a:t>
            </a:r>
            <a:r>
              <a:rPr lang="en-US" dirty="0" smtClean="0"/>
              <a:t>estimated $15 billion annual cost of fuel subsidies,</a:t>
            </a:r>
            <a:r>
              <a:rPr lang="en-US" baseline="0" dirty="0" smtClean="0"/>
              <a:t> and with declining oil production it’s totally unsustainable.</a:t>
            </a:r>
          </a:p>
          <a:p>
            <a:endParaRPr lang="en-US" baseline="0" dirty="0" smtClean="0"/>
          </a:p>
          <a:p>
            <a:r>
              <a:rPr lang="en-US" baseline="0" dirty="0" smtClean="0"/>
              <a:t>But for the NOCs more specifically, the requirement to implement costly fuel subsidies can be extraordinarily damaging to a purported goal of being a commercially profitable entity. The pressures on NOCs to execute this role are high, even in countries where the company is relatively commercially successful. In Brazil, for example, after a period of time during which the government did not require the NOC to carry out heavy subsidies, the government over the past several years has called upon </a:t>
            </a:r>
            <a:r>
              <a:rPr lang="en-US" baseline="0" dirty="0" err="1" smtClean="0"/>
              <a:t>Petrobras</a:t>
            </a:r>
            <a:r>
              <a:rPr lang="en-US" baseline="0" dirty="0" smtClean="0"/>
              <a:t> to fund subsidies again on a large scale, which is estimated to have cost the company tens of billions of dollars. </a:t>
            </a:r>
            <a:r>
              <a:rPr lang="en-US" sz="1200" kern="1200" dirty="0" smtClean="0">
                <a:solidFill>
                  <a:schemeClr val="tx1"/>
                </a:solidFill>
                <a:effectLst/>
                <a:latin typeface="+mn-lt"/>
                <a:ea typeface="+mn-ea"/>
                <a:cs typeface="+mn-cs"/>
              </a:rPr>
              <a:t>See </a:t>
            </a:r>
            <a:r>
              <a:rPr lang="en-US" sz="1200" u="sng" kern="1200" dirty="0" smtClean="0">
                <a:solidFill>
                  <a:schemeClr val="tx1"/>
                </a:solidFill>
                <a:effectLst/>
                <a:latin typeface="+mn-lt"/>
                <a:ea typeface="+mn-ea"/>
                <a:cs typeface="+mn-cs"/>
                <a:hlinkClick r:id="rId3"/>
              </a:rPr>
              <a:t>http://www.ft.com/intl/cms/s/0/290a359a-2f39-11e3-ae87-00144feab7de.html</a:t>
            </a:r>
            <a:r>
              <a:rPr lang="en-US" sz="1200" u="sng"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AD3C081E-D794-41F4-92A4-91F58FF70AF2}" type="slidenum">
              <a:rPr lang="en-US" smtClean="0"/>
              <a:pPr/>
              <a:t>38</a:t>
            </a:fld>
            <a:endParaRPr lang="en-US"/>
          </a:p>
        </p:txBody>
      </p:sp>
    </p:spTree>
    <p:extLst>
      <p:ext uri="{BB962C8B-B14F-4D97-AF65-F5344CB8AC3E}">
        <p14:creationId xmlns:p14="http://schemas.microsoft.com/office/powerpoint/2010/main" val="19335958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A3F18E71-40DE-466C-8209-0C5514E35EED}" type="slidenum">
              <a:rPr lang="en-US" sz="1200">
                <a:solidFill>
                  <a:prstClr val="black"/>
                </a:solidFill>
                <a:latin typeface="Calibri" pitchFamily="34" charset="0"/>
              </a:rPr>
              <a:pPr eaLnBrk="1" hangingPunct="1"/>
              <a:t>39</a:t>
            </a:fld>
            <a:endParaRPr lang="en-US" sz="1200">
              <a:solidFill>
                <a:prstClr val="black"/>
              </a:solidFill>
              <a:latin typeface="Calibri"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40</a:t>
            </a:fld>
            <a:endParaRPr lang="en-US"/>
          </a:p>
        </p:txBody>
      </p:sp>
    </p:spTree>
    <p:extLst>
      <p:ext uri="{BB962C8B-B14F-4D97-AF65-F5344CB8AC3E}">
        <p14:creationId xmlns:p14="http://schemas.microsoft.com/office/powerpoint/2010/main" val="16144843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Public disclosure of key data on company finances and activities in a consistent and timely fashion is critical. As the Natural Resource Charter states, “The national company should face at least the same standards of disclosure that private companies do.” Relevant information for publication includes: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Revenues collected by the NOC</a:t>
            </a:r>
            <a:r>
              <a:rPr lang="en-US" sz="1200" kern="1200" dirty="0" smtClean="0">
                <a:solidFill>
                  <a:schemeClr val="tx1"/>
                </a:solidFill>
                <a:effectLst/>
                <a:latin typeface="+mn-lt"/>
                <a:ea typeface="+mn-ea"/>
                <a:cs typeface="+mn-cs"/>
              </a:rPr>
              <a:t> from its participation in exploration and production activities or any regulatory role, including revenue from oil sales; royalties; fees; taxes collected by the NOC; and dividends received from partnerships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detailed accounting of the fiscal relationship between the NOC and the state</a:t>
            </a:r>
            <a:r>
              <a:rPr lang="en-US" sz="1200" kern="1200" dirty="0" smtClean="0">
                <a:solidFill>
                  <a:schemeClr val="tx1"/>
                </a:solidFill>
                <a:effectLst/>
                <a:latin typeface="+mn-lt"/>
                <a:ea typeface="+mn-ea"/>
                <a:cs typeface="+mn-cs"/>
              </a:rPr>
              <a:t>, including the rules governing fiscal transfers and disclosure of payments by the NOC to the treasury or other state institutions; earnings retained by the company; and budgetary allocations from the state to the company</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Assets held by the company in subsidiaries and joint ventures</a:t>
            </a:r>
            <a:r>
              <a:rPr lang="en-US" sz="1200" kern="1200" dirty="0" smtClean="0">
                <a:solidFill>
                  <a:schemeClr val="tx1"/>
                </a:solidFill>
                <a:effectLst/>
                <a:latin typeface="+mn-lt"/>
                <a:ea typeface="+mn-ea"/>
                <a:cs typeface="+mn-cs"/>
              </a:rPr>
              <a:t>; the level of NOC ownership in these entities; revenues earned and retained by subsidiaries and joint ventures; and transfers between the parent company and the subsidiaries and joint ventures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Expenditures by the company on quasi-fiscal activities</a:t>
            </a:r>
            <a:r>
              <a:rPr lang="en-US" sz="1200" kern="1200" dirty="0" smtClean="0">
                <a:solidFill>
                  <a:schemeClr val="tx1"/>
                </a:solidFill>
                <a:effectLst/>
                <a:latin typeface="+mn-lt"/>
                <a:ea typeface="+mn-ea"/>
                <a:cs typeface="+mn-cs"/>
              </a:rPr>
              <a:t>, as defined above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Company debts</a:t>
            </a:r>
            <a:r>
              <a:rPr lang="en-US" sz="1200" kern="1200" dirty="0" smtClean="0">
                <a:solidFill>
                  <a:schemeClr val="tx1"/>
                </a:solidFill>
                <a:effectLst/>
                <a:latin typeface="+mn-lt"/>
                <a:ea typeface="+mn-ea"/>
                <a:cs typeface="+mn-cs"/>
              </a:rPr>
              <a:t> at a disaggregated level, including those owed to the state (where applicable) </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description of major activities in exploration and production</a:t>
            </a:r>
            <a:r>
              <a:rPr lang="en-US" sz="1200" kern="1200" dirty="0" smtClean="0">
                <a:solidFill>
                  <a:schemeClr val="tx1"/>
                </a:solidFill>
                <a:effectLst/>
                <a:latin typeface="+mn-lt"/>
                <a:ea typeface="+mn-ea"/>
                <a:cs typeface="+mn-cs"/>
              </a:rPr>
              <a:t>, including past activities, progress against goals, and projections of forward-looking activities; and activities associated with NOC participation in joint ventures or production sharing agreements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The company budget</a:t>
            </a:r>
            <a:r>
              <a:rPr lang="en-US" sz="1200" kern="1200" dirty="0" smtClean="0">
                <a:solidFill>
                  <a:schemeClr val="tx1"/>
                </a:solidFill>
                <a:effectLst/>
                <a:latin typeface="+mn-lt"/>
                <a:ea typeface="+mn-ea"/>
                <a:cs typeface="+mn-cs"/>
              </a:rPr>
              <a:t>, including past budget performance and forward-looking budgets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Detailed reporting on oil sales</a:t>
            </a:r>
            <a:r>
              <a:rPr lang="en-US" sz="1200" kern="1200" dirty="0" smtClean="0">
                <a:solidFill>
                  <a:schemeClr val="tx1"/>
                </a:solidFill>
                <a:effectLst/>
                <a:latin typeface="+mn-lt"/>
                <a:ea typeface="+mn-ea"/>
                <a:cs typeface="+mn-cs"/>
              </a:rPr>
              <a:t> executed by the NOC, including buyers, volumes, types of crude and sale price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Corporate structure</a:t>
            </a:r>
            <a:r>
              <a:rPr lang="en-US" sz="1200" kern="1200" dirty="0" smtClean="0">
                <a:solidFill>
                  <a:schemeClr val="tx1"/>
                </a:solidFill>
                <a:effectLst/>
                <a:latin typeface="+mn-lt"/>
                <a:ea typeface="+mn-ea"/>
                <a:cs typeface="+mn-cs"/>
              </a:rPr>
              <a:t>, including composition of board and senior management (including dates of appointment), as well as structure, personnel and responsibilities of key divisions</a:t>
            </a:r>
          </a:p>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41</a:t>
            </a:fld>
            <a:endParaRPr lang="en-US"/>
          </a:p>
        </p:txBody>
      </p:sp>
    </p:spTree>
    <p:extLst>
      <p:ext uri="{BB962C8B-B14F-4D97-AF65-F5344CB8AC3E}">
        <p14:creationId xmlns:p14="http://schemas.microsoft.com/office/powerpoint/2010/main" val="16144843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A3F18E71-40DE-466C-8209-0C5514E35EED}" type="slidenum">
              <a:rPr lang="en-US" sz="1200">
                <a:solidFill>
                  <a:prstClr val="black"/>
                </a:solidFill>
                <a:latin typeface="Calibri" pitchFamily="34" charset="0"/>
              </a:rPr>
              <a:pPr eaLnBrk="1" hangingPunct="1"/>
              <a:t>42</a:t>
            </a:fld>
            <a:endParaRPr lang="en-US" sz="1200">
              <a:solidFill>
                <a:prstClr val="black"/>
              </a:solidFill>
              <a:latin typeface="Calibri"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Public disclosure of key data on company finances and activities in a consistent and timely fashion is critical. As the Natural Resource Charter states, “The national company should face at least the same standards of disclosure that private companies do.” Relevant information for publication includes: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Revenues collected by the NOC</a:t>
            </a:r>
            <a:r>
              <a:rPr lang="en-US" sz="1200" kern="1200" dirty="0" smtClean="0">
                <a:solidFill>
                  <a:schemeClr val="tx1"/>
                </a:solidFill>
                <a:effectLst/>
                <a:latin typeface="+mn-lt"/>
                <a:ea typeface="+mn-ea"/>
                <a:cs typeface="+mn-cs"/>
              </a:rPr>
              <a:t> from its participation in exploration and production activities or any regulatory role, including revenue from oil sales; royalties; fees; taxes collected by the NOC; and dividends received from partnerships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detailed accounting of the fiscal relationship between the NOC and the state</a:t>
            </a:r>
            <a:r>
              <a:rPr lang="en-US" sz="1200" kern="1200" dirty="0" smtClean="0">
                <a:solidFill>
                  <a:schemeClr val="tx1"/>
                </a:solidFill>
                <a:effectLst/>
                <a:latin typeface="+mn-lt"/>
                <a:ea typeface="+mn-ea"/>
                <a:cs typeface="+mn-cs"/>
              </a:rPr>
              <a:t>, including the rules governing fiscal transfers and disclosure of payments by the NOC to the treasury or other state institutions; earnings retained by the company; and budgetary allocations from the state to the company</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Assets held by the company in subsidiaries and joint ventures</a:t>
            </a:r>
            <a:r>
              <a:rPr lang="en-US" sz="1200" kern="1200" dirty="0" smtClean="0">
                <a:solidFill>
                  <a:schemeClr val="tx1"/>
                </a:solidFill>
                <a:effectLst/>
                <a:latin typeface="+mn-lt"/>
                <a:ea typeface="+mn-ea"/>
                <a:cs typeface="+mn-cs"/>
              </a:rPr>
              <a:t>; the level of NOC ownership in these entities; revenues earned and retained by subsidiaries and joint ventures; and transfers between the parent company and the subsidiaries and joint ventures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Expenditures by the company on quasi-fiscal activities</a:t>
            </a:r>
            <a:r>
              <a:rPr lang="en-US" sz="1200" kern="1200" dirty="0" smtClean="0">
                <a:solidFill>
                  <a:schemeClr val="tx1"/>
                </a:solidFill>
                <a:effectLst/>
                <a:latin typeface="+mn-lt"/>
                <a:ea typeface="+mn-ea"/>
                <a:cs typeface="+mn-cs"/>
              </a:rPr>
              <a:t>, as defined above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Company debts</a:t>
            </a:r>
            <a:r>
              <a:rPr lang="en-US" sz="1200" kern="1200" dirty="0" smtClean="0">
                <a:solidFill>
                  <a:schemeClr val="tx1"/>
                </a:solidFill>
                <a:effectLst/>
                <a:latin typeface="+mn-lt"/>
                <a:ea typeface="+mn-ea"/>
                <a:cs typeface="+mn-cs"/>
              </a:rPr>
              <a:t> at a disaggregated level, including those owed to the state (where applicable) </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description of major activities in exploration and production</a:t>
            </a:r>
            <a:r>
              <a:rPr lang="en-US" sz="1200" kern="1200" dirty="0" smtClean="0">
                <a:solidFill>
                  <a:schemeClr val="tx1"/>
                </a:solidFill>
                <a:effectLst/>
                <a:latin typeface="+mn-lt"/>
                <a:ea typeface="+mn-ea"/>
                <a:cs typeface="+mn-cs"/>
              </a:rPr>
              <a:t>, including past activities, progress against goals, and projections of forward-looking activities; and activities associated with NOC participation in joint ventures or production sharing agreements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The company budget</a:t>
            </a:r>
            <a:r>
              <a:rPr lang="en-US" sz="1200" kern="1200" dirty="0" smtClean="0">
                <a:solidFill>
                  <a:schemeClr val="tx1"/>
                </a:solidFill>
                <a:effectLst/>
                <a:latin typeface="+mn-lt"/>
                <a:ea typeface="+mn-ea"/>
                <a:cs typeface="+mn-cs"/>
              </a:rPr>
              <a:t>, including past budget performance and forward-looking budgets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Detailed reporting on oil sales</a:t>
            </a:r>
            <a:r>
              <a:rPr lang="en-US" sz="1200" kern="1200" dirty="0" smtClean="0">
                <a:solidFill>
                  <a:schemeClr val="tx1"/>
                </a:solidFill>
                <a:effectLst/>
                <a:latin typeface="+mn-lt"/>
                <a:ea typeface="+mn-ea"/>
                <a:cs typeface="+mn-cs"/>
              </a:rPr>
              <a:t> executed by the NOC, including buyers, volumes, types of crude and sale price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Corporate structure</a:t>
            </a:r>
            <a:r>
              <a:rPr lang="en-US" sz="1200" kern="1200" dirty="0" smtClean="0">
                <a:solidFill>
                  <a:schemeClr val="tx1"/>
                </a:solidFill>
                <a:effectLst/>
                <a:latin typeface="+mn-lt"/>
                <a:ea typeface="+mn-ea"/>
                <a:cs typeface="+mn-cs"/>
              </a:rPr>
              <a:t>, including composition of board and senior management (including dates of appointment), as well as structure, personnel and responsibilities of key divisions</a:t>
            </a:r>
          </a:p>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43</a:t>
            </a:fld>
            <a:endParaRPr lang="en-US"/>
          </a:p>
        </p:txBody>
      </p:sp>
    </p:spTree>
    <p:extLst>
      <p:ext uri="{BB962C8B-B14F-4D97-AF65-F5344CB8AC3E}">
        <p14:creationId xmlns:p14="http://schemas.microsoft.com/office/powerpoint/2010/main" val="1614484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These two pictures are designed</a:t>
            </a:r>
            <a:r>
              <a:rPr lang="en-US" baseline="0" dirty="0" smtClean="0"/>
              <a:t> to further illustrate that NOCs are:</a:t>
            </a:r>
          </a:p>
          <a:p>
            <a:pPr marL="228600" indent="-228600">
              <a:buAutoNum type="arabicPeriod"/>
            </a:pPr>
            <a:r>
              <a:rPr lang="en-US" baseline="0" dirty="0" smtClean="0"/>
              <a:t>Dominant players within their own domestic markets. Picture on the left from Saudi Aramco shows (in red) the fields controlled by that company (the Saudi NOC)—essentially they control all the fields in the world’s most important producer. </a:t>
            </a:r>
            <a:r>
              <a:rPr lang="en-US" dirty="0" smtClean="0"/>
              <a:t>Source:</a:t>
            </a:r>
            <a:r>
              <a:rPr lang="en-US" baseline="0" dirty="0" smtClean="0"/>
              <a:t> http://shop.wildcatinternational.com/saudi-aramco-onshore-and-offshore-fields/;</a:t>
            </a:r>
          </a:p>
          <a:p>
            <a:pPr marL="228600" indent="-228600">
              <a:buAutoNum type="arabicPeriod"/>
            </a:pPr>
            <a:r>
              <a:rPr lang="en-US" baseline="0" dirty="0" smtClean="0"/>
              <a:t>Increasingly important players outside their own territory. Picture on the right is from Malaysia’s </a:t>
            </a:r>
            <a:r>
              <a:rPr lang="en-US" baseline="0" dirty="0" err="1" smtClean="0"/>
              <a:t>Petronas</a:t>
            </a:r>
            <a:r>
              <a:rPr lang="en-US" baseline="0" dirty="0" smtClean="0"/>
              <a:t>, which operates all over the world, much like an IOC would. Source: http://klse.i3investor.com/blogs/kianweiaritcles/26060.jsp. Other NOCs with significant international operations include Brazil’s </a:t>
            </a:r>
            <a:r>
              <a:rPr lang="en-US" baseline="0" dirty="0" err="1" smtClean="0"/>
              <a:t>Petrobras</a:t>
            </a:r>
            <a:r>
              <a:rPr lang="en-US" baseline="0" dirty="0" smtClean="0"/>
              <a:t>, Norway’s Statoil, India’s ONGC and China’s CNPC and </a:t>
            </a:r>
            <a:r>
              <a:rPr lang="en-US" baseline="0" dirty="0" err="1" smtClean="0"/>
              <a:t>Sinpoec</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7BD74E8-C22D-4C78-AFE0-12A73CD2D761}" type="slidenum">
              <a:rPr lang="en-US" smtClean="0"/>
              <a:pPr/>
              <a:t>8</a:t>
            </a:fld>
            <a:endParaRPr lang="en-US"/>
          </a:p>
        </p:txBody>
      </p:sp>
    </p:spTree>
    <p:extLst>
      <p:ext uri="{BB962C8B-B14F-4D97-AF65-F5344CB8AC3E}">
        <p14:creationId xmlns:p14="http://schemas.microsoft.com/office/powerpoint/2010/main" val="3231318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A3F18E71-40DE-466C-8209-0C5514E35EED}" type="slidenum">
              <a:rPr lang="en-US" sz="1200">
                <a:solidFill>
                  <a:prstClr val="black"/>
                </a:solidFill>
                <a:latin typeface="Calibri" pitchFamily="34" charset="0"/>
              </a:rPr>
              <a:pPr eaLnBrk="1" hangingPunct="1"/>
              <a:t>44</a:t>
            </a:fld>
            <a:endParaRPr lang="en-US" sz="1200">
              <a:solidFill>
                <a:prstClr val="black"/>
              </a:solidFill>
              <a:latin typeface="Calibri"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Public disclosure of key data on company finances and activities in a consistent and timely fashion is critical. As the Natural Resource Charter states, “The national company should face at least the same standards of disclosure that private companies do.” Relevant information for publication includes: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Revenues collected by the NOC</a:t>
            </a:r>
            <a:r>
              <a:rPr lang="en-US" sz="1200" kern="1200" dirty="0" smtClean="0">
                <a:solidFill>
                  <a:schemeClr val="tx1"/>
                </a:solidFill>
                <a:effectLst/>
                <a:latin typeface="+mn-lt"/>
                <a:ea typeface="+mn-ea"/>
                <a:cs typeface="+mn-cs"/>
              </a:rPr>
              <a:t> from its participation in exploration and production activities or any regulatory role, including revenue from oil sales; royalties; fees; taxes collected by the NOC; and dividends received from partnerships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detailed accounting of the fiscal relationship between the NOC and the state</a:t>
            </a:r>
            <a:r>
              <a:rPr lang="en-US" sz="1200" kern="1200" dirty="0" smtClean="0">
                <a:solidFill>
                  <a:schemeClr val="tx1"/>
                </a:solidFill>
                <a:effectLst/>
                <a:latin typeface="+mn-lt"/>
                <a:ea typeface="+mn-ea"/>
                <a:cs typeface="+mn-cs"/>
              </a:rPr>
              <a:t>, including the rules governing fiscal transfers and disclosure of payments by the NOC to the treasury or other state institutions; earnings retained by the company; and budgetary allocations from the state to the company</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Assets held by the company in subsidiaries and joint ventures</a:t>
            </a:r>
            <a:r>
              <a:rPr lang="en-US" sz="1200" kern="1200" dirty="0" smtClean="0">
                <a:solidFill>
                  <a:schemeClr val="tx1"/>
                </a:solidFill>
                <a:effectLst/>
                <a:latin typeface="+mn-lt"/>
                <a:ea typeface="+mn-ea"/>
                <a:cs typeface="+mn-cs"/>
              </a:rPr>
              <a:t>; the level of NOC ownership in these entities; revenues earned and retained by subsidiaries and joint ventures; and transfers between the parent company and the subsidiaries and joint ventures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Expenditures by the company on quasi-fiscal activities</a:t>
            </a:r>
            <a:r>
              <a:rPr lang="en-US" sz="1200" kern="1200" dirty="0" smtClean="0">
                <a:solidFill>
                  <a:schemeClr val="tx1"/>
                </a:solidFill>
                <a:effectLst/>
                <a:latin typeface="+mn-lt"/>
                <a:ea typeface="+mn-ea"/>
                <a:cs typeface="+mn-cs"/>
              </a:rPr>
              <a:t>, as defined above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Company debts</a:t>
            </a:r>
            <a:r>
              <a:rPr lang="en-US" sz="1200" kern="1200" dirty="0" smtClean="0">
                <a:solidFill>
                  <a:schemeClr val="tx1"/>
                </a:solidFill>
                <a:effectLst/>
                <a:latin typeface="+mn-lt"/>
                <a:ea typeface="+mn-ea"/>
                <a:cs typeface="+mn-cs"/>
              </a:rPr>
              <a:t> at a disaggregated level, including those owed to the state (where applicable) </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description of major activities in exploration and production</a:t>
            </a:r>
            <a:r>
              <a:rPr lang="en-US" sz="1200" kern="1200" dirty="0" smtClean="0">
                <a:solidFill>
                  <a:schemeClr val="tx1"/>
                </a:solidFill>
                <a:effectLst/>
                <a:latin typeface="+mn-lt"/>
                <a:ea typeface="+mn-ea"/>
                <a:cs typeface="+mn-cs"/>
              </a:rPr>
              <a:t>, including past activities, progress against goals, and projections of forward-looking activities; and activities associated with NOC participation in joint ventures or production sharing agreements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The company budget</a:t>
            </a:r>
            <a:r>
              <a:rPr lang="en-US" sz="1200" kern="1200" dirty="0" smtClean="0">
                <a:solidFill>
                  <a:schemeClr val="tx1"/>
                </a:solidFill>
                <a:effectLst/>
                <a:latin typeface="+mn-lt"/>
                <a:ea typeface="+mn-ea"/>
                <a:cs typeface="+mn-cs"/>
              </a:rPr>
              <a:t>, including past budget performance and forward-looking budgets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Detailed reporting on oil sales</a:t>
            </a:r>
            <a:r>
              <a:rPr lang="en-US" sz="1200" kern="1200" dirty="0" smtClean="0">
                <a:solidFill>
                  <a:schemeClr val="tx1"/>
                </a:solidFill>
                <a:effectLst/>
                <a:latin typeface="+mn-lt"/>
                <a:ea typeface="+mn-ea"/>
                <a:cs typeface="+mn-cs"/>
              </a:rPr>
              <a:t> executed by the NOC, including buyers, volumes, types of crude and sale price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Corporate structure</a:t>
            </a:r>
            <a:r>
              <a:rPr lang="en-US" sz="1200" kern="1200" dirty="0" smtClean="0">
                <a:solidFill>
                  <a:schemeClr val="tx1"/>
                </a:solidFill>
                <a:effectLst/>
                <a:latin typeface="+mn-lt"/>
                <a:ea typeface="+mn-ea"/>
                <a:cs typeface="+mn-cs"/>
              </a:rPr>
              <a:t>, including composition of board and senior management (including dates of appointment), as well as structure, personnel and responsibilities of key divisions</a:t>
            </a:r>
          </a:p>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45</a:t>
            </a:fld>
            <a:endParaRPr lang="en-US"/>
          </a:p>
        </p:txBody>
      </p:sp>
    </p:spTree>
    <p:extLst>
      <p:ext uri="{BB962C8B-B14F-4D97-AF65-F5344CB8AC3E}">
        <p14:creationId xmlns:p14="http://schemas.microsoft.com/office/powerpoint/2010/main" val="16144843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311AA0-C354-4356-88CC-6CBBDC096693}" type="slidenum">
              <a:rPr lang="en-US" smtClean="0"/>
              <a:t>46</a:t>
            </a:fld>
            <a:endParaRPr lang="en-US"/>
          </a:p>
        </p:txBody>
      </p:sp>
    </p:spTree>
    <p:extLst>
      <p:ext uri="{BB962C8B-B14F-4D97-AF65-F5344CB8AC3E}">
        <p14:creationId xmlns:p14="http://schemas.microsoft.com/office/powerpoint/2010/main" val="19758054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Public disclosure of key data on company finances and activities in a consistent and timely fashion is critical. As the Natural Resource Charter states, “The national company should face at least the same standards of disclosure that private companies do.” Relevant information for publication includes: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Revenues collected by the NOC</a:t>
            </a:r>
            <a:r>
              <a:rPr lang="en-US" sz="1200" kern="1200" dirty="0" smtClean="0">
                <a:solidFill>
                  <a:schemeClr val="tx1"/>
                </a:solidFill>
                <a:effectLst/>
                <a:latin typeface="+mn-lt"/>
                <a:ea typeface="+mn-ea"/>
                <a:cs typeface="+mn-cs"/>
              </a:rPr>
              <a:t> from its participation in exploration and production activities or any regulatory role, including revenue from oil sales; royalties; fees; taxes collected by the NOC; and dividends received from partnerships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detailed accounting of the fiscal relationship between the NOC and the state</a:t>
            </a:r>
            <a:r>
              <a:rPr lang="en-US" sz="1200" kern="1200" dirty="0" smtClean="0">
                <a:solidFill>
                  <a:schemeClr val="tx1"/>
                </a:solidFill>
                <a:effectLst/>
                <a:latin typeface="+mn-lt"/>
                <a:ea typeface="+mn-ea"/>
                <a:cs typeface="+mn-cs"/>
              </a:rPr>
              <a:t>, including the rules governing fiscal transfers and disclosure of payments by the NOC to the treasury or other state institutions; earnings retained by the company; and budgetary allocations from the state to the company</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Assets held by the company in subsidiaries and joint ventures</a:t>
            </a:r>
            <a:r>
              <a:rPr lang="en-US" sz="1200" kern="1200" dirty="0" smtClean="0">
                <a:solidFill>
                  <a:schemeClr val="tx1"/>
                </a:solidFill>
                <a:effectLst/>
                <a:latin typeface="+mn-lt"/>
                <a:ea typeface="+mn-ea"/>
                <a:cs typeface="+mn-cs"/>
              </a:rPr>
              <a:t>; the level of NOC ownership in these entities; revenues earned and retained by subsidiaries and joint ventures; and transfers between the parent company and the subsidiaries and joint ventures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Expenditures by the company on quasi-fiscal activities</a:t>
            </a:r>
            <a:r>
              <a:rPr lang="en-US" sz="1200" kern="1200" dirty="0" smtClean="0">
                <a:solidFill>
                  <a:schemeClr val="tx1"/>
                </a:solidFill>
                <a:effectLst/>
                <a:latin typeface="+mn-lt"/>
                <a:ea typeface="+mn-ea"/>
                <a:cs typeface="+mn-cs"/>
              </a:rPr>
              <a:t>, as defined above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Company debts</a:t>
            </a:r>
            <a:r>
              <a:rPr lang="en-US" sz="1200" kern="1200" dirty="0" smtClean="0">
                <a:solidFill>
                  <a:schemeClr val="tx1"/>
                </a:solidFill>
                <a:effectLst/>
                <a:latin typeface="+mn-lt"/>
                <a:ea typeface="+mn-ea"/>
                <a:cs typeface="+mn-cs"/>
              </a:rPr>
              <a:t> at a disaggregated level, including those owed to the state (where applicable) </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description of major activities in exploration and production</a:t>
            </a:r>
            <a:r>
              <a:rPr lang="en-US" sz="1200" kern="1200" dirty="0" smtClean="0">
                <a:solidFill>
                  <a:schemeClr val="tx1"/>
                </a:solidFill>
                <a:effectLst/>
                <a:latin typeface="+mn-lt"/>
                <a:ea typeface="+mn-ea"/>
                <a:cs typeface="+mn-cs"/>
              </a:rPr>
              <a:t>, including past activities, progress against goals, and projections of forward-looking activities; and activities associated with NOC participation in joint ventures or production sharing agreements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The company budget</a:t>
            </a:r>
            <a:r>
              <a:rPr lang="en-US" sz="1200" kern="1200" dirty="0" smtClean="0">
                <a:solidFill>
                  <a:schemeClr val="tx1"/>
                </a:solidFill>
                <a:effectLst/>
                <a:latin typeface="+mn-lt"/>
                <a:ea typeface="+mn-ea"/>
                <a:cs typeface="+mn-cs"/>
              </a:rPr>
              <a:t>, including past budget performance and forward-looking budgets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Detailed reporting on oil sales</a:t>
            </a:r>
            <a:r>
              <a:rPr lang="en-US" sz="1200" kern="1200" dirty="0" smtClean="0">
                <a:solidFill>
                  <a:schemeClr val="tx1"/>
                </a:solidFill>
                <a:effectLst/>
                <a:latin typeface="+mn-lt"/>
                <a:ea typeface="+mn-ea"/>
                <a:cs typeface="+mn-cs"/>
              </a:rPr>
              <a:t> executed by the NOC, including buyers, volumes, types of crude and sale price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Corporate structure</a:t>
            </a:r>
            <a:r>
              <a:rPr lang="en-US" sz="1200" kern="1200" dirty="0" smtClean="0">
                <a:solidFill>
                  <a:schemeClr val="tx1"/>
                </a:solidFill>
                <a:effectLst/>
                <a:latin typeface="+mn-lt"/>
                <a:ea typeface="+mn-ea"/>
                <a:cs typeface="+mn-cs"/>
              </a:rPr>
              <a:t>, including composition of board and senior management (including dates of appointment), as well as structure, personnel and responsibilities of key divisions</a:t>
            </a:r>
          </a:p>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47</a:t>
            </a:fld>
            <a:endParaRPr lang="en-US"/>
          </a:p>
        </p:txBody>
      </p:sp>
    </p:spTree>
    <p:extLst>
      <p:ext uri="{BB962C8B-B14F-4D97-AF65-F5344CB8AC3E}">
        <p14:creationId xmlns:p14="http://schemas.microsoft.com/office/powerpoint/2010/main" val="16144843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A3F18E71-40DE-466C-8209-0C5514E35EED}" type="slidenum">
              <a:rPr lang="en-US" sz="1200">
                <a:solidFill>
                  <a:prstClr val="black"/>
                </a:solidFill>
                <a:latin typeface="Calibri" pitchFamily="34" charset="0"/>
              </a:rPr>
              <a:pPr eaLnBrk="1" hangingPunct="1"/>
              <a:t>48</a:t>
            </a:fld>
            <a:endParaRPr lang="en-US" sz="1200">
              <a:solidFill>
                <a:prstClr val="black"/>
              </a:solidFill>
              <a:latin typeface="Calibri"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Public disclosure of key data on company finances and activities in a consistent and timely fashion is critical. As the Natural Resource Charter states, “The national company should face at least the same standards of disclosure that private companies do.” Relevant information for publication includes: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Revenues collected by the NOC</a:t>
            </a:r>
            <a:r>
              <a:rPr lang="en-US" sz="1200" kern="1200" dirty="0" smtClean="0">
                <a:solidFill>
                  <a:schemeClr val="tx1"/>
                </a:solidFill>
                <a:effectLst/>
                <a:latin typeface="+mn-lt"/>
                <a:ea typeface="+mn-ea"/>
                <a:cs typeface="+mn-cs"/>
              </a:rPr>
              <a:t> from its participation in exploration and production activities or any regulatory role, including revenue from oil sales; royalties; fees; taxes collected by the NOC; and dividends received from partnerships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detailed accounting of the fiscal relationship between the NOC and the state</a:t>
            </a:r>
            <a:r>
              <a:rPr lang="en-US" sz="1200" kern="1200" dirty="0" smtClean="0">
                <a:solidFill>
                  <a:schemeClr val="tx1"/>
                </a:solidFill>
                <a:effectLst/>
                <a:latin typeface="+mn-lt"/>
                <a:ea typeface="+mn-ea"/>
                <a:cs typeface="+mn-cs"/>
              </a:rPr>
              <a:t>, including the rules governing fiscal transfers and disclosure of payments by the NOC to the treasury or other state institutions; earnings retained by the company; and budgetary allocations from the state to the company</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Assets held by the company in subsidiaries and joint ventures</a:t>
            </a:r>
            <a:r>
              <a:rPr lang="en-US" sz="1200" kern="1200" dirty="0" smtClean="0">
                <a:solidFill>
                  <a:schemeClr val="tx1"/>
                </a:solidFill>
                <a:effectLst/>
                <a:latin typeface="+mn-lt"/>
                <a:ea typeface="+mn-ea"/>
                <a:cs typeface="+mn-cs"/>
              </a:rPr>
              <a:t>; the level of NOC ownership in these entities; revenues earned and retained by subsidiaries and joint ventures; and transfers between the parent company and the subsidiaries and joint ventures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Expenditures by the company on quasi-fiscal activities</a:t>
            </a:r>
            <a:r>
              <a:rPr lang="en-US" sz="1200" kern="1200" dirty="0" smtClean="0">
                <a:solidFill>
                  <a:schemeClr val="tx1"/>
                </a:solidFill>
                <a:effectLst/>
                <a:latin typeface="+mn-lt"/>
                <a:ea typeface="+mn-ea"/>
                <a:cs typeface="+mn-cs"/>
              </a:rPr>
              <a:t>, as defined above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Company debts</a:t>
            </a:r>
            <a:r>
              <a:rPr lang="en-US" sz="1200" kern="1200" dirty="0" smtClean="0">
                <a:solidFill>
                  <a:schemeClr val="tx1"/>
                </a:solidFill>
                <a:effectLst/>
                <a:latin typeface="+mn-lt"/>
                <a:ea typeface="+mn-ea"/>
                <a:cs typeface="+mn-cs"/>
              </a:rPr>
              <a:t> at a disaggregated level, including those owed to the state (where applicable) </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A description of major activities in exploration and production</a:t>
            </a:r>
            <a:r>
              <a:rPr lang="en-US" sz="1200" kern="1200" dirty="0" smtClean="0">
                <a:solidFill>
                  <a:schemeClr val="tx1"/>
                </a:solidFill>
                <a:effectLst/>
                <a:latin typeface="+mn-lt"/>
                <a:ea typeface="+mn-ea"/>
                <a:cs typeface="+mn-cs"/>
              </a:rPr>
              <a:t>, including past activities, progress against goals, and projections of forward-looking activities; and activities associated with NOC participation in joint ventures or production sharing agreements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The company budget</a:t>
            </a:r>
            <a:r>
              <a:rPr lang="en-US" sz="1200" kern="1200" dirty="0" smtClean="0">
                <a:solidFill>
                  <a:schemeClr val="tx1"/>
                </a:solidFill>
                <a:effectLst/>
                <a:latin typeface="+mn-lt"/>
                <a:ea typeface="+mn-ea"/>
                <a:cs typeface="+mn-cs"/>
              </a:rPr>
              <a:t>, including past budget performance and forward-looking budgets</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Detailed reporting on oil sales</a:t>
            </a:r>
            <a:r>
              <a:rPr lang="en-US" sz="1200" kern="1200" dirty="0" smtClean="0">
                <a:solidFill>
                  <a:schemeClr val="tx1"/>
                </a:solidFill>
                <a:effectLst/>
                <a:latin typeface="+mn-lt"/>
                <a:ea typeface="+mn-ea"/>
                <a:cs typeface="+mn-cs"/>
              </a:rPr>
              <a:t> executed by the NOC, including buyers, volumes, types of crude and sale price</a:t>
            </a:r>
          </a:p>
          <a:p>
            <a:pPr marL="171450" lvl="0" indent="-171450">
              <a:buFont typeface="Arial" panose="020B0604020202020204" pitchFamily="34" charset="0"/>
              <a:buChar char="•"/>
            </a:pPr>
            <a:r>
              <a:rPr lang="en-US" sz="1200" i="1" kern="1200" dirty="0" smtClean="0">
                <a:solidFill>
                  <a:schemeClr val="tx1"/>
                </a:solidFill>
                <a:effectLst/>
                <a:latin typeface="+mn-lt"/>
                <a:ea typeface="+mn-ea"/>
                <a:cs typeface="+mn-cs"/>
              </a:rPr>
              <a:t>Corporate structure</a:t>
            </a:r>
            <a:r>
              <a:rPr lang="en-US" sz="1200" kern="1200" dirty="0" smtClean="0">
                <a:solidFill>
                  <a:schemeClr val="tx1"/>
                </a:solidFill>
                <a:effectLst/>
                <a:latin typeface="+mn-lt"/>
                <a:ea typeface="+mn-ea"/>
                <a:cs typeface="+mn-cs"/>
              </a:rPr>
              <a:t>, including composition of board and senior management (including dates of appointment), as well as structure, personnel and responsibilities of key divisions</a:t>
            </a:r>
          </a:p>
          <a:p>
            <a:endParaRPr lang="en-US" dirty="0"/>
          </a:p>
        </p:txBody>
      </p:sp>
      <p:sp>
        <p:nvSpPr>
          <p:cNvPr id="4" name="Slide Number Placeholder 3"/>
          <p:cNvSpPr>
            <a:spLocks noGrp="1"/>
          </p:cNvSpPr>
          <p:nvPr>
            <p:ph type="sldNum" sz="quarter" idx="10"/>
          </p:nvPr>
        </p:nvSpPr>
        <p:spPr/>
        <p:txBody>
          <a:bodyPr/>
          <a:lstStyle/>
          <a:p>
            <a:fld id="{CC10E5C5-EC7E-4C16-95BB-B7B1702A4F1B}" type="slidenum">
              <a:rPr lang="en-US" smtClean="0"/>
              <a:t>49</a:t>
            </a:fld>
            <a:endParaRPr lang="en-US"/>
          </a:p>
        </p:txBody>
      </p:sp>
    </p:spTree>
    <p:extLst>
      <p:ext uri="{BB962C8B-B14F-4D97-AF65-F5344CB8AC3E}">
        <p14:creationId xmlns:p14="http://schemas.microsoft.com/office/powerpoint/2010/main" val="16144843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fr-FR" dirty="0" smtClean="0">
                <a:latin typeface="Calibri" charset="0"/>
                <a:ea typeface="ＭＳ Ｐゴシック" charset="0"/>
              </a:rPr>
              <a:t>Can use as</a:t>
            </a:r>
            <a:r>
              <a:rPr lang="fr-FR" baseline="0" dirty="0" smtClean="0">
                <a:latin typeface="Calibri" charset="0"/>
                <a:ea typeface="ＭＳ Ｐゴシック" charset="0"/>
              </a:rPr>
              <a:t> a point of discussion – </a:t>
            </a:r>
            <a:r>
              <a:rPr lang="fr-FR" baseline="0" dirty="0" err="1" smtClean="0">
                <a:latin typeface="Calibri" charset="0"/>
                <a:ea typeface="ＭＳ Ｐゴシック" charset="0"/>
              </a:rPr>
              <a:t>what</a:t>
            </a:r>
            <a:r>
              <a:rPr lang="fr-FR" baseline="0" dirty="0" smtClean="0">
                <a:latin typeface="Calibri" charset="0"/>
                <a:ea typeface="ＭＳ Ｐゴシック" charset="0"/>
              </a:rPr>
              <a:t> do </a:t>
            </a:r>
            <a:r>
              <a:rPr lang="fr-FR" baseline="0" dirty="0" err="1" smtClean="0">
                <a:latin typeface="Calibri" charset="0"/>
                <a:ea typeface="ＭＳ Ｐゴシック" charset="0"/>
              </a:rPr>
              <a:t>we</a:t>
            </a:r>
            <a:r>
              <a:rPr lang="fr-FR" baseline="0" dirty="0" smtClean="0">
                <a:latin typeface="Calibri" charset="0"/>
                <a:ea typeface="ＭＳ Ｐゴシック" charset="0"/>
              </a:rPr>
              <a:t> do </a:t>
            </a:r>
            <a:r>
              <a:rPr lang="fr-FR" baseline="0" dirty="0" err="1" smtClean="0">
                <a:latin typeface="Calibri" charset="0"/>
                <a:ea typeface="ＭＳ Ｐゴシック" charset="0"/>
              </a:rPr>
              <a:t>with</a:t>
            </a:r>
            <a:r>
              <a:rPr lang="fr-FR" baseline="0" dirty="0" smtClean="0">
                <a:latin typeface="Calibri" charset="0"/>
                <a:ea typeface="ＭＳ Ｐゴシック" charset="0"/>
              </a:rPr>
              <a:t> </a:t>
            </a:r>
            <a:r>
              <a:rPr lang="fr-FR" baseline="0" dirty="0" err="1" smtClean="0">
                <a:latin typeface="Calibri" charset="0"/>
                <a:ea typeface="ＭＳ Ｐゴシック" charset="0"/>
              </a:rPr>
              <a:t>this</a:t>
            </a:r>
            <a:r>
              <a:rPr lang="fr-FR" baseline="0" dirty="0" smtClean="0">
                <a:latin typeface="Calibri" charset="0"/>
                <a:ea typeface="ＭＳ Ｐゴシック" charset="0"/>
              </a:rPr>
              <a:t> information.</a:t>
            </a:r>
            <a:endParaRPr lang="fr-FR" dirty="0">
              <a:latin typeface="Calibri" charset="0"/>
              <a:ea typeface="ＭＳ Ｐゴシック" charset="0"/>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defTabSz="1017588" eaLnBrk="0" fontAlgn="base" hangingPunct="0">
              <a:spcBef>
                <a:spcPct val="0"/>
              </a:spcBef>
              <a:spcAft>
                <a:spcPct val="0"/>
              </a:spcAft>
              <a:defRPr sz="2000">
                <a:solidFill>
                  <a:schemeClr val="tx1"/>
                </a:solidFill>
                <a:latin typeface="Arial" charset="0"/>
                <a:ea typeface="ＭＳ Ｐゴシック" charset="0"/>
              </a:defRPr>
            </a:lvl6pPr>
            <a:lvl7pPr marL="2971800" indent="-228600" defTabSz="1017588" eaLnBrk="0" fontAlgn="base" hangingPunct="0">
              <a:spcBef>
                <a:spcPct val="0"/>
              </a:spcBef>
              <a:spcAft>
                <a:spcPct val="0"/>
              </a:spcAft>
              <a:defRPr sz="2000">
                <a:solidFill>
                  <a:schemeClr val="tx1"/>
                </a:solidFill>
                <a:latin typeface="Arial" charset="0"/>
                <a:ea typeface="ＭＳ Ｐゴシック" charset="0"/>
              </a:defRPr>
            </a:lvl7pPr>
            <a:lvl8pPr marL="3429000" indent="-228600" defTabSz="1017588" eaLnBrk="0" fontAlgn="base" hangingPunct="0">
              <a:spcBef>
                <a:spcPct val="0"/>
              </a:spcBef>
              <a:spcAft>
                <a:spcPct val="0"/>
              </a:spcAft>
              <a:defRPr sz="2000">
                <a:solidFill>
                  <a:schemeClr val="tx1"/>
                </a:solidFill>
                <a:latin typeface="Arial" charset="0"/>
                <a:ea typeface="ＭＳ Ｐゴシック" charset="0"/>
              </a:defRPr>
            </a:lvl8pPr>
            <a:lvl9pPr marL="3886200" indent="-228600" defTabSz="1017588"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F77EE15E-4B37-C44F-8904-5BAADA6C2CCE}" type="slidenum">
              <a:rPr lang="en-US" sz="1200">
                <a:latin typeface="Calibri" charset="0"/>
              </a:rPr>
              <a:pPr eaLnBrk="1" hangingPunct="1"/>
              <a:t>50</a:t>
            </a:fld>
            <a:endParaRPr lang="en-US" sz="1200">
              <a:latin typeface="Calibri"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7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34852" indent="-282635" eaLnBrk="0" hangingPunct="0">
              <a:defRPr>
                <a:solidFill>
                  <a:schemeClr val="tx1"/>
                </a:solidFill>
                <a:latin typeface="Calibri" pitchFamily="34" charset="0"/>
                <a:ea typeface="MS PGothic" pitchFamily="34" charset="-128"/>
              </a:defRPr>
            </a:lvl2pPr>
            <a:lvl3pPr marL="1130541" indent="-226108" eaLnBrk="0" hangingPunct="0">
              <a:defRPr>
                <a:solidFill>
                  <a:schemeClr val="tx1"/>
                </a:solidFill>
                <a:latin typeface="Calibri" pitchFamily="34" charset="0"/>
                <a:ea typeface="MS PGothic" pitchFamily="34" charset="-128"/>
              </a:defRPr>
            </a:lvl3pPr>
            <a:lvl4pPr marL="1582758" indent="-226108" eaLnBrk="0" hangingPunct="0">
              <a:defRPr>
                <a:solidFill>
                  <a:schemeClr val="tx1"/>
                </a:solidFill>
                <a:latin typeface="Calibri" pitchFamily="34" charset="0"/>
                <a:ea typeface="MS PGothic" pitchFamily="34" charset="-128"/>
              </a:defRPr>
            </a:lvl4pPr>
            <a:lvl5pPr marL="2034974" indent="-226108" eaLnBrk="0" hangingPunct="0">
              <a:defRPr>
                <a:solidFill>
                  <a:schemeClr val="tx1"/>
                </a:solidFill>
                <a:latin typeface="Calibri" pitchFamily="34" charset="0"/>
                <a:ea typeface="MS PGothic" pitchFamily="34" charset="-128"/>
              </a:defRPr>
            </a:lvl5pPr>
            <a:lvl6pPr marL="2487191" indent="-226108" eaLnBrk="0" fontAlgn="base" hangingPunct="0">
              <a:spcBef>
                <a:spcPct val="0"/>
              </a:spcBef>
              <a:spcAft>
                <a:spcPct val="0"/>
              </a:spcAft>
              <a:defRPr>
                <a:solidFill>
                  <a:schemeClr val="tx1"/>
                </a:solidFill>
                <a:latin typeface="Calibri" pitchFamily="34" charset="0"/>
                <a:ea typeface="MS PGothic" pitchFamily="34" charset="-128"/>
              </a:defRPr>
            </a:lvl6pPr>
            <a:lvl7pPr marL="2939407" indent="-226108" eaLnBrk="0" fontAlgn="base" hangingPunct="0">
              <a:spcBef>
                <a:spcPct val="0"/>
              </a:spcBef>
              <a:spcAft>
                <a:spcPct val="0"/>
              </a:spcAft>
              <a:defRPr>
                <a:solidFill>
                  <a:schemeClr val="tx1"/>
                </a:solidFill>
                <a:latin typeface="Calibri" pitchFamily="34" charset="0"/>
                <a:ea typeface="MS PGothic" pitchFamily="34" charset="-128"/>
              </a:defRPr>
            </a:lvl7pPr>
            <a:lvl8pPr marL="3391624" indent="-226108" eaLnBrk="0" fontAlgn="base" hangingPunct="0">
              <a:spcBef>
                <a:spcPct val="0"/>
              </a:spcBef>
              <a:spcAft>
                <a:spcPct val="0"/>
              </a:spcAft>
              <a:defRPr>
                <a:solidFill>
                  <a:schemeClr val="tx1"/>
                </a:solidFill>
                <a:latin typeface="Calibri" pitchFamily="34" charset="0"/>
                <a:ea typeface="MS PGothic" pitchFamily="34" charset="-128"/>
              </a:defRPr>
            </a:lvl8pPr>
            <a:lvl9pPr marL="3843840" indent="-226108"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CEE2523-B84B-4D23-B0CD-9CAF676E1763}" type="slidenum">
              <a:rPr lang="en-US" altLang="en-US" smtClean="0"/>
              <a:pPr eaLnBrk="1" hangingPunct="1"/>
              <a:t>51</a:t>
            </a:fld>
            <a:endParaRPr lang="en-US"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8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Answer: SOEs exist in many forms, from commercialized companies that operate much like their private counterparts to entities that function more like government agencies than corporations. </a:t>
            </a:r>
          </a:p>
        </p:txBody>
      </p:sp>
      <p:sp>
        <p:nvSpPr>
          <p:cNvPr id="318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34852" indent="-282635" eaLnBrk="0" hangingPunct="0">
              <a:defRPr>
                <a:solidFill>
                  <a:schemeClr val="tx1"/>
                </a:solidFill>
                <a:latin typeface="Calibri" pitchFamily="34" charset="0"/>
                <a:ea typeface="MS PGothic" pitchFamily="34" charset="-128"/>
              </a:defRPr>
            </a:lvl2pPr>
            <a:lvl3pPr marL="1130541" indent="-226108" eaLnBrk="0" hangingPunct="0">
              <a:defRPr>
                <a:solidFill>
                  <a:schemeClr val="tx1"/>
                </a:solidFill>
                <a:latin typeface="Calibri" pitchFamily="34" charset="0"/>
                <a:ea typeface="MS PGothic" pitchFamily="34" charset="-128"/>
              </a:defRPr>
            </a:lvl3pPr>
            <a:lvl4pPr marL="1582758" indent="-226108" eaLnBrk="0" hangingPunct="0">
              <a:defRPr>
                <a:solidFill>
                  <a:schemeClr val="tx1"/>
                </a:solidFill>
                <a:latin typeface="Calibri" pitchFamily="34" charset="0"/>
                <a:ea typeface="MS PGothic" pitchFamily="34" charset="-128"/>
              </a:defRPr>
            </a:lvl4pPr>
            <a:lvl5pPr marL="2034974" indent="-226108" eaLnBrk="0" hangingPunct="0">
              <a:defRPr>
                <a:solidFill>
                  <a:schemeClr val="tx1"/>
                </a:solidFill>
                <a:latin typeface="Calibri" pitchFamily="34" charset="0"/>
                <a:ea typeface="MS PGothic" pitchFamily="34" charset="-128"/>
              </a:defRPr>
            </a:lvl5pPr>
            <a:lvl6pPr marL="2487191" indent="-226108" eaLnBrk="0" fontAlgn="base" hangingPunct="0">
              <a:spcBef>
                <a:spcPct val="0"/>
              </a:spcBef>
              <a:spcAft>
                <a:spcPct val="0"/>
              </a:spcAft>
              <a:defRPr>
                <a:solidFill>
                  <a:schemeClr val="tx1"/>
                </a:solidFill>
                <a:latin typeface="Calibri" pitchFamily="34" charset="0"/>
                <a:ea typeface="MS PGothic" pitchFamily="34" charset="-128"/>
              </a:defRPr>
            </a:lvl6pPr>
            <a:lvl7pPr marL="2939407" indent="-226108" eaLnBrk="0" fontAlgn="base" hangingPunct="0">
              <a:spcBef>
                <a:spcPct val="0"/>
              </a:spcBef>
              <a:spcAft>
                <a:spcPct val="0"/>
              </a:spcAft>
              <a:defRPr>
                <a:solidFill>
                  <a:schemeClr val="tx1"/>
                </a:solidFill>
                <a:latin typeface="Calibri" pitchFamily="34" charset="0"/>
                <a:ea typeface="MS PGothic" pitchFamily="34" charset="-128"/>
              </a:defRPr>
            </a:lvl7pPr>
            <a:lvl8pPr marL="3391624" indent="-226108" eaLnBrk="0" fontAlgn="base" hangingPunct="0">
              <a:spcBef>
                <a:spcPct val="0"/>
              </a:spcBef>
              <a:spcAft>
                <a:spcPct val="0"/>
              </a:spcAft>
              <a:defRPr>
                <a:solidFill>
                  <a:schemeClr val="tx1"/>
                </a:solidFill>
                <a:latin typeface="Calibri" pitchFamily="34" charset="0"/>
                <a:ea typeface="MS PGothic" pitchFamily="34" charset="-128"/>
              </a:defRPr>
            </a:lvl8pPr>
            <a:lvl9pPr marL="3843840" indent="-226108"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8754C30-F3F2-46E6-8537-1CBC54782DEF}" type="slidenum">
              <a:rPr lang="en-US" altLang="en-US" smtClean="0"/>
              <a:pPr eaLnBrk="1" hangingPunct="1"/>
              <a:t>52</a:t>
            </a:fld>
            <a:endParaRPr lang="en-US"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8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Answer: SOEs exist in many forms, from commercialized companies that operate much like their private counterparts to entities that function more like government agencies than corporations. </a:t>
            </a:r>
          </a:p>
        </p:txBody>
      </p:sp>
      <p:sp>
        <p:nvSpPr>
          <p:cNvPr id="318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34852" indent="-282635" eaLnBrk="0" hangingPunct="0">
              <a:defRPr>
                <a:solidFill>
                  <a:schemeClr val="tx1"/>
                </a:solidFill>
                <a:latin typeface="Calibri" pitchFamily="34" charset="0"/>
                <a:ea typeface="MS PGothic" pitchFamily="34" charset="-128"/>
              </a:defRPr>
            </a:lvl2pPr>
            <a:lvl3pPr marL="1130541" indent="-226108" eaLnBrk="0" hangingPunct="0">
              <a:defRPr>
                <a:solidFill>
                  <a:schemeClr val="tx1"/>
                </a:solidFill>
                <a:latin typeface="Calibri" pitchFamily="34" charset="0"/>
                <a:ea typeface="MS PGothic" pitchFamily="34" charset="-128"/>
              </a:defRPr>
            </a:lvl3pPr>
            <a:lvl4pPr marL="1582758" indent="-226108" eaLnBrk="0" hangingPunct="0">
              <a:defRPr>
                <a:solidFill>
                  <a:schemeClr val="tx1"/>
                </a:solidFill>
                <a:latin typeface="Calibri" pitchFamily="34" charset="0"/>
                <a:ea typeface="MS PGothic" pitchFamily="34" charset="-128"/>
              </a:defRPr>
            </a:lvl4pPr>
            <a:lvl5pPr marL="2034974" indent="-226108" eaLnBrk="0" hangingPunct="0">
              <a:defRPr>
                <a:solidFill>
                  <a:schemeClr val="tx1"/>
                </a:solidFill>
                <a:latin typeface="Calibri" pitchFamily="34" charset="0"/>
                <a:ea typeface="MS PGothic" pitchFamily="34" charset="-128"/>
              </a:defRPr>
            </a:lvl5pPr>
            <a:lvl6pPr marL="2487191" indent="-226108" eaLnBrk="0" fontAlgn="base" hangingPunct="0">
              <a:spcBef>
                <a:spcPct val="0"/>
              </a:spcBef>
              <a:spcAft>
                <a:spcPct val="0"/>
              </a:spcAft>
              <a:defRPr>
                <a:solidFill>
                  <a:schemeClr val="tx1"/>
                </a:solidFill>
                <a:latin typeface="Calibri" pitchFamily="34" charset="0"/>
                <a:ea typeface="MS PGothic" pitchFamily="34" charset="-128"/>
              </a:defRPr>
            </a:lvl6pPr>
            <a:lvl7pPr marL="2939407" indent="-226108" eaLnBrk="0" fontAlgn="base" hangingPunct="0">
              <a:spcBef>
                <a:spcPct val="0"/>
              </a:spcBef>
              <a:spcAft>
                <a:spcPct val="0"/>
              </a:spcAft>
              <a:defRPr>
                <a:solidFill>
                  <a:schemeClr val="tx1"/>
                </a:solidFill>
                <a:latin typeface="Calibri" pitchFamily="34" charset="0"/>
                <a:ea typeface="MS PGothic" pitchFamily="34" charset="-128"/>
              </a:defRPr>
            </a:lvl7pPr>
            <a:lvl8pPr marL="3391624" indent="-226108" eaLnBrk="0" fontAlgn="base" hangingPunct="0">
              <a:spcBef>
                <a:spcPct val="0"/>
              </a:spcBef>
              <a:spcAft>
                <a:spcPct val="0"/>
              </a:spcAft>
              <a:defRPr>
                <a:solidFill>
                  <a:schemeClr val="tx1"/>
                </a:solidFill>
                <a:latin typeface="Calibri" pitchFamily="34" charset="0"/>
                <a:ea typeface="MS PGothic" pitchFamily="34" charset="-128"/>
              </a:defRPr>
            </a:lvl8pPr>
            <a:lvl9pPr marL="3843840" indent="-226108"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8754C30-F3F2-46E6-8537-1CBC54782DEF}" type="slidenum">
              <a:rPr lang="en-US" altLang="en-US" smtClean="0"/>
              <a:pPr eaLnBrk="1" hangingPunct="1"/>
              <a:t>53</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Source: http://www.revenuewatch.org/sites/default/files/OilSales-Transparency.pdf</a:t>
            </a:r>
          </a:p>
          <a:p>
            <a:pPr eaLnBrk="1" hangingPunct="1">
              <a:spcBef>
                <a:spcPct val="0"/>
              </a:spcBef>
            </a:pPr>
            <a:endParaRPr lang="en-US" altLang="en-US" dirty="0" smtClean="0"/>
          </a:p>
          <a:p>
            <a:pPr eaLnBrk="1" hangingPunct="1">
              <a:spcBef>
                <a:spcPct val="0"/>
              </a:spcBef>
            </a:pPr>
            <a:r>
              <a:rPr lang="en-US" altLang="en-US" dirty="0" smtClean="0"/>
              <a:t>This is the flip side of the discussion</a:t>
            </a:r>
            <a:r>
              <a:rPr lang="en-US" altLang="en-US" baseline="0" dirty="0" smtClean="0"/>
              <a:t> immediately preceding. If you give the NOC too much autonomy to retain its own revenues, the NOC can become a de facto parallel treasury. </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This figure illustrates the vast significance SOEs can have on public finance, and the risks that can go along with them having too much de facto control over huge revenue flows.  </a:t>
            </a:r>
          </a:p>
          <a:p>
            <a:pPr eaLnBrk="1" hangingPunct="1">
              <a:spcBef>
                <a:spcPct val="0"/>
              </a:spcBef>
            </a:pPr>
            <a:endParaRPr lang="en-US" altLang="en-US" baseline="0" dirty="0" smtClean="0"/>
          </a:p>
          <a:p>
            <a:pPr eaLnBrk="1" hangingPunct="1">
              <a:spcBef>
                <a:spcPct val="0"/>
              </a:spcBef>
            </a:pPr>
            <a:endParaRPr lang="en-US" altLang="en-US" baseline="0" dirty="0" smtClean="0"/>
          </a:p>
          <a:p>
            <a:pPr eaLnBrk="1" hangingPunct="1">
              <a:spcBef>
                <a:spcPct val="0"/>
              </a:spcBef>
            </a:pPr>
            <a:r>
              <a:rPr lang="en-US" altLang="en-US" baseline="0" dirty="0" smtClean="0"/>
              <a:t>NOCs can carry out their own financial agendas in ways that serve to significantly decrease the amount of leeway that the state has in using its oil revenue to fund broader national development—huge share can get stuck reinvesting in the oil sector, including in inefficient NOC activities.</a:t>
            </a:r>
          </a:p>
          <a:p>
            <a:pPr eaLnBrk="1" hangingPunct="1">
              <a:spcBef>
                <a:spcPct val="0"/>
              </a:spcBef>
            </a:pPr>
            <a:endParaRPr lang="en-US" altLang="en-US" baseline="0" dirty="0" smtClean="0"/>
          </a:p>
          <a:p>
            <a:pPr eaLnBrk="1" hangingPunct="1">
              <a:spcBef>
                <a:spcPct val="0"/>
              </a:spcBef>
            </a:pPr>
            <a:r>
              <a:rPr lang="en-US" altLang="en-US" baseline="0" dirty="0" smtClean="0"/>
              <a:t>Alternatively, they can be used by the central government as a way to avoid or reduce scrutiny on public expenditure. Illustrations follow.</a:t>
            </a:r>
            <a:endParaRPr lang="en-US" altLang="en-US" dirty="0"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AED3FCF-2966-40D4-89D1-19CC33DFF81D}" type="slidenum">
              <a:rPr lang="en-US" altLang="en-US" smtClean="0"/>
              <a:pPr eaLnBrk="1" hangingPunct="1">
                <a:spcBef>
                  <a:spcPct val="0"/>
                </a:spcBef>
              </a:pPr>
              <a:t>9</a:t>
            </a:fld>
            <a:endParaRPr lang="en-US"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fr-FR" dirty="0" smtClean="0">
                <a:latin typeface="Calibri" charset="0"/>
                <a:ea typeface="ＭＳ Ｐゴシック" charset="0"/>
              </a:rPr>
              <a:t>Can use as</a:t>
            </a:r>
            <a:r>
              <a:rPr lang="fr-FR" baseline="0" dirty="0" smtClean="0">
                <a:latin typeface="Calibri" charset="0"/>
                <a:ea typeface="ＭＳ Ｐゴシック" charset="0"/>
              </a:rPr>
              <a:t> a point of discussion – </a:t>
            </a:r>
            <a:r>
              <a:rPr lang="fr-FR" baseline="0" dirty="0" err="1" smtClean="0">
                <a:latin typeface="Calibri" charset="0"/>
                <a:ea typeface="ＭＳ Ｐゴシック" charset="0"/>
              </a:rPr>
              <a:t>what</a:t>
            </a:r>
            <a:r>
              <a:rPr lang="fr-FR" baseline="0" dirty="0" smtClean="0">
                <a:latin typeface="Calibri" charset="0"/>
                <a:ea typeface="ＭＳ Ｐゴシック" charset="0"/>
              </a:rPr>
              <a:t> do </a:t>
            </a:r>
            <a:r>
              <a:rPr lang="fr-FR" baseline="0" dirty="0" err="1" smtClean="0">
                <a:latin typeface="Calibri" charset="0"/>
                <a:ea typeface="ＭＳ Ｐゴシック" charset="0"/>
              </a:rPr>
              <a:t>we</a:t>
            </a:r>
            <a:r>
              <a:rPr lang="fr-FR" baseline="0" dirty="0" smtClean="0">
                <a:latin typeface="Calibri" charset="0"/>
                <a:ea typeface="ＭＳ Ｐゴシック" charset="0"/>
              </a:rPr>
              <a:t> do </a:t>
            </a:r>
            <a:r>
              <a:rPr lang="fr-FR" baseline="0" dirty="0" err="1" smtClean="0">
                <a:latin typeface="Calibri" charset="0"/>
                <a:ea typeface="ＭＳ Ｐゴシック" charset="0"/>
              </a:rPr>
              <a:t>with</a:t>
            </a:r>
            <a:r>
              <a:rPr lang="fr-FR" baseline="0" dirty="0" smtClean="0">
                <a:latin typeface="Calibri" charset="0"/>
                <a:ea typeface="ＭＳ Ｐゴシック" charset="0"/>
              </a:rPr>
              <a:t> </a:t>
            </a:r>
            <a:r>
              <a:rPr lang="fr-FR" baseline="0" dirty="0" err="1" smtClean="0">
                <a:latin typeface="Calibri" charset="0"/>
                <a:ea typeface="ＭＳ Ｐゴシック" charset="0"/>
              </a:rPr>
              <a:t>this</a:t>
            </a:r>
            <a:r>
              <a:rPr lang="fr-FR" baseline="0" dirty="0" smtClean="0">
                <a:latin typeface="Calibri" charset="0"/>
                <a:ea typeface="ＭＳ Ｐゴシック" charset="0"/>
              </a:rPr>
              <a:t> information.</a:t>
            </a:r>
            <a:endParaRPr lang="fr-FR" dirty="0">
              <a:latin typeface="Calibri" charset="0"/>
              <a:ea typeface="ＭＳ Ｐゴシック" charset="0"/>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defTabSz="1017588" eaLnBrk="0" fontAlgn="base" hangingPunct="0">
              <a:spcBef>
                <a:spcPct val="0"/>
              </a:spcBef>
              <a:spcAft>
                <a:spcPct val="0"/>
              </a:spcAft>
              <a:defRPr sz="2000">
                <a:solidFill>
                  <a:schemeClr val="tx1"/>
                </a:solidFill>
                <a:latin typeface="Arial" charset="0"/>
                <a:ea typeface="ＭＳ Ｐゴシック" charset="0"/>
              </a:defRPr>
            </a:lvl6pPr>
            <a:lvl7pPr marL="2971800" indent="-228600" defTabSz="1017588" eaLnBrk="0" fontAlgn="base" hangingPunct="0">
              <a:spcBef>
                <a:spcPct val="0"/>
              </a:spcBef>
              <a:spcAft>
                <a:spcPct val="0"/>
              </a:spcAft>
              <a:defRPr sz="2000">
                <a:solidFill>
                  <a:schemeClr val="tx1"/>
                </a:solidFill>
                <a:latin typeface="Arial" charset="0"/>
                <a:ea typeface="ＭＳ Ｐゴシック" charset="0"/>
              </a:defRPr>
            </a:lvl7pPr>
            <a:lvl8pPr marL="3429000" indent="-228600" defTabSz="1017588" eaLnBrk="0" fontAlgn="base" hangingPunct="0">
              <a:spcBef>
                <a:spcPct val="0"/>
              </a:spcBef>
              <a:spcAft>
                <a:spcPct val="0"/>
              </a:spcAft>
              <a:defRPr sz="2000">
                <a:solidFill>
                  <a:schemeClr val="tx1"/>
                </a:solidFill>
                <a:latin typeface="Arial" charset="0"/>
                <a:ea typeface="ＭＳ Ｐゴシック" charset="0"/>
              </a:defRPr>
            </a:lvl8pPr>
            <a:lvl9pPr marL="3886200" indent="-228600" defTabSz="1017588"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F77EE15E-4B37-C44F-8904-5BAADA6C2CCE}" type="slidenum">
              <a:rPr lang="en-US" sz="1200">
                <a:latin typeface="Calibri" charset="0"/>
              </a:rPr>
              <a:pPr eaLnBrk="1" hangingPunct="1"/>
              <a:t>54</a:t>
            </a:fld>
            <a:endParaRPr lang="en-US" sz="1200">
              <a:latin typeface="Calibri"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fr-FR" dirty="0" smtClean="0">
                <a:latin typeface="Calibri" charset="0"/>
                <a:ea typeface="ＭＳ Ｐゴシック" charset="0"/>
              </a:rPr>
              <a:t>Can use as</a:t>
            </a:r>
            <a:r>
              <a:rPr lang="fr-FR" baseline="0" dirty="0" smtClean="0">
                <a:latin typeface="Calibri" charset="0"/>
                <a:ea typeface="ＭＳ Ｐゴシック" charset="0"/>
              </a:rPr>
              <a:t> a point of discussion – </a:t>
            </a:r>
            <a:r>
              <a:rPr lang="fr-FR" baseline="0" dirty="0" err="1" smtClean="0">
                <a:latin typeface="Calibri" charset="0"/>
                <a:ea typeface="ＭＳ Ｐゴシック" charset="0"/>
              </a:rPr>
              <a:t>what</a:t>
            </a:r>
            <a:r>
              <a:rPr lang="fr-FR" baseline="0" dirty="0" smtClean="0">
                <a:latin typeface="Calibri" charset="0"/>
                <a:ea typeface="ＭＳ Ｐゴシック" charset="0"/>
              </a:rPr>
              <a:t> do </a:t>
            </a:r>
            <a:r>
              <a:rPr lang="fr-FR" baseline="0" dirty="0" err="1" smtClean="0">
                <a:latin typeface="Calibri" charset="0"/>
                <a:ea typeface="ＭＳ Ｐゴシック" charset="0"/>
              </a:rPr>
              <a:t>we</a:t>
            </a:r>
            <a:r>
              <a:rPr lang="fr-FR" baseline="0" dirty="0" smtClean="0">
                <a:latin typeface="Calibri" charset="0"/>
                <a:ea typeface="ＭＳ Ｐゴシック" charset="0"/>
              </a:rPr>
              <a:t> do </a:t>
            </a:r>
            <a:r>
              <a:rPr lang="fr-FR" baseline="0" dirty="0" err="1" smtClean="0">
                <a:latin typeface="Calibri" charset="0"/>
                <a:ea typeface="ＭＳ Ｐゴシック" charset="0"/>
              </a:rPr>
              <a:t>with</a:t>
            </a:r>
            <a:r>
              <a:rPr lang="fr-FR" baseline="0" dirty="0" smtClean="0">
                <a:latin typeface="Calibri" charset="0"/>
                <a:ea typeface="ＭＳ Ｐゴシック" charset="0"/>
              </a:rPr>
              <a:t> </a:t>
            </a:r>
            <a:r>
              <a:rPr lang="fr-FR" baseline="0" dirty="0" err="1" smtClean="0">
                <a:latin typeface="Calibri" charset="0"/>
                <a:ea typeface="ＭＳ Ｐゴシック" charset="0"/>
              </a:rPr>
              <a:t>this</a:t>
            </a:r>
            <a:r>
              <a:rPr lang="fr-FR" baseline="0" dirty="0" smtClean="0">
                <a:latin typeface="Calibri" charset="0"/>
                <a:ea typeface="ＭＳ Ｐゴシック" charset="0"/>
              </a:rPr>
              <a:t> information.</a:t>
            </a:r>
            <a:endParaRPr lang="fr-FR" dirty="0">
              <a:latin typeface="Calibri" charset="0"/>
              <a:ea typeface="ＭＳ Ｐゴシック" charset="0"/>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defTabSz="1017588" eaLnBrk="0" fontAlgn="base" hangingPunct="0">
              <a:spcBef>
                <a:spcPct val="0"/>
              </a:spcBef>
              <a:spcAft>
                <a:spcPct val="0"/>
              </a:spcAft>
              <a:defRPr sz="2000">
                <a:solidFill>
                  <a:schemeClr val="tx1"/>
                </a:solidFill>
                <a:latin typeface="Arial" charset="0"/>
                <a:ea typeface="ＭＳ Ｐゴシック" charset="0"/>
              </a:defRPr>
            </a:lvl6pPr>
            <a:lvl7pPr marL="2971800" indent="-228600" defTabSz="1017588" eaLnBrk="0" fontAlgn="base" hangingPunct="0">
              <a:spcBef>
                <a:spcPct val="0"/>
              </a:spcBef>
              <a:spcAft>
                <a:spcPct val="0"/>
              </a:spcAft>
              <a:defRPr sz="2000">
                <a:solidFill>
                  <a:schemeClr val="tx1"/>
                </a:solidFill>
                <a:latin typeface="Arial" charset="0"/>
                <a:ea typeface="ＭＳ Ｐゴシック" charset="0"/>
              </a:defRPr>
            </a:lvl7pPr>
            <a:lvl8pPr marL="3429000" indent="-228600" defTabSz="1017588" eaLnBrk="0" fontAlgn="base" hangingPunct="0">
              <a:spcBef>
                <a:spcPct val="0"/>
              </a:spcBef>
              <a:spcAft>
                <a:spcPct val="0"/>
              </a:spcAft>
              <a:defRPr sz="2000">
                <a:solidFill>
                  <a:schemeClr val="tx1"/>
                </a:solidFill>
                <a:latin typeface="Arial" charset="0"/>
                <a:ea typeface="ＭＳ Ｐゴシック" charset="0"/>
              </a:defRPr>
            </a:lvl8pPr>
            <a:lvl9pPr marL="3886200" indent="-228600" defTabSz="1017588"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F77EE15E-4B37-C44F-8904-5BAADA6C2CCE}" type="slidenum">
              <a:rPr lang="en-US" sz="1200">
                <a:latin typeface="Calibri" charset="0"/>
              </a:rPr>
              <a:pPr eaLnBrk="1" hangingPunct="1"/>
              <a:t>55</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Source: http://www.revenuewatch.org/sites/default/files/OilSales-Transparency.pdf</a:t>
            </a:r>
          </a:p>
          <a:p>
            <a:pPr eaLnBrk="1" hangingPunct="1">
              <a:spcBef>
                <a:spcPct val="0"/>
              </a:spcBef>
            </a:pPr>
            <a:endParaRPr lang="en-US" altLang="en-US" dirty="0" smtClean="0"/>
          </a:p>
          <a:p>
            <a:pPr eaLnBrk="1" hangingPunct="1">
              <a:spcBef>
                <a:spcPct val="0"/>
              </a:spcBef>
            </a:pPr>
            <a:r>
              <a:rPr lang="en-US" altLang="en-US" dirty="0" smtClean="0"/>
              <a:t>This is the flip side of the discussion</a:t>
            </a:r>
            <a:r>
              <a:rPr lang="en-US" altLang="en-US" baseline="0" dirty="0" smtClean="0"/>
              <a:t> immediately preceding. If you give the NOC too much autonomy to retain its own revenues, the NOC can become a de facto parallel treasury. </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This figure illustrates the vast significance SOEs can have on public finance, and the risks that can go along with them having too much de facto control over huge revenue flows.  </a:t>
            </a:r>
          </a:p>
          <a:p>
            <a:pPr eaLnBrk="1" hangingPunct="1">
              <a:spcBef>
                <a:spcPct val="0"/>
              </a:spcBef>
            </a:pPr>
            <a:endParaRPr lang="en-US" altLang="en-US" baseline="0" dirty="0" smtClean="0"/>
          </a:p>
          <a:p>
            <a:pPr eaLnBrk="1" hangingPunct="1">
              <a:spcBef>
                <a:spcPct val="0"/>
              </a:spcBef>
            </a:pPr>
            <a:endParaRPr lang="en-US" altLang="en-US" baseline="0" dirty="0" smtClean="0"/>
          </a:p>
          <a:p>
            <a:pPr eaLnBrk="1" hangingPunct="1">
              <a:spcBef>
                <a:spcPct val="0"/>
              </a:spcBef>
            </a:pPr>
            <a:r>
              <a:rPr lang="en-US" altLang="en-US" baseline="0" dirty="0" smtClean="0"/>
              <a:t>NOCs can carry out their own financial agendas in ways that serve to significantly decrease the amount of leeway that the state has in using its oil revenue to fund broader national development—huge share can get stuck reinvesting in the oil sector, including in inefficient NOC activities.</a:t>
            </a:r>
          </a:p>
          <a:p>
            <a:pPr eaLnBrk="1" hangingPunct="1">
              <a:spcBef>
                <a:spcPct val="0"/>
              </a:spcBef>
            </a:pPr>
            <a:endParaRPr lang="en-US" altLang="en-US" baseline="0" dirty="0" smtClean="0"/>
          </a:p>
          <a:p>
            <a:pPr eaLnBrk="1" hangingPunct="1">
              <a:spcBef>
                <a:spcPct val="0"/>
              </a:spcBef>
            </a:pPr>
            <a:r>
              <a:rPr lang="en-US" altLang="en-US" baseline="0" dirty="0" smtClean="0"/>
              <a:t>Alternatively, they can be used by the central government as a way to avoid or reduce scrutiny on public expenditure. Illustrations follow.</a:t>
            </a:r>
            <a:endParaRPr lang="en-US" altLang="en-US" dirty="0"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AED3FCF-2966-40D4-89D1-19CC33DFF81D}" type="slidenum">
              <a:rPr lang="en-US" altLang="en-US" smtClean="0"/>
              <a:pPr eaLnBrk="1" hangingPunct="1">
                <a:spcBef>
                  <a:spcPct val="0"/>
                </a:spcBef>
              </a:pPr>
              <a:t>10</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This is the slide where we can frame how we approach the issue of NOC reform. We look at it from the public governance/development perspective, in terms of sharing lessons learned from global experience in terms of these companies becoming effective drivers of development that are accountable to citizens. We have just completed a study called National Oil Company Reform: Nine Recommendations, which is based on a case studies of the experiences of 12 NOCs worldwide, and seeks to provide practical approaches that governments can take in structuring them effectively.</a:t>
            </a:r>
          </a:p>
          <a:p>
            <a:pPr eaLnBrk="1" hangingPunct="1">
              <a:spcBef>
                <a:spcPct val="0"/>
              </a:spcBef>
            </a:pPr>
            <a:endParaRPr lang="en-US" altLang="en-US" dirty="0" smtClean="0"/>
          </a:p>
          <a:p>
            <a:pPr eaLnBrk="1" hangingPunct="1">
              <a:spcBef>
                <a:spcPct val="0"/>
              </a:spcBef>
            </a:pPr>
            <a:r>
              <a:rPr lang="en-US" altLang="en-US" dirty="0" smtClean="0"/>
              <a:t>This initial slide covers some of the goals that animate the motivation behind why states invest so much hope in NOCs, and which have been proven to be effective in some of the success stories cited here. It’s important to focus from time to time on these goals, and to prioritize among them.</a:t>
            </a:r>
          </a:p>
          <a:p>
            <a:pPr eaLnBrk="1" hangingPunct="1">
              <a:spcBef>
                <a:spcPct val="0"/>
              </a:spcBef>
            </a:pPr>
            <a:endParaRPr lang="en-US" altLang="en-US" dirty="0" smtClean="0"/>
          </a:p>
          <a:p>
            <a:pPr eaLnBrk="1" hangingPunct="1">
              <a:spcBef>
                <a:spcPct val="0"/>
              </a:spcBef>
            </a:pPr>
            <a:r>
              <a:rPr lang="en-US" altLang="en-US" dirty="0" smtClean="0"/>
              <a:t>If you are so inclined, can map the bullets to companies:</a:t>
            </a:r>
          </a:p>
          <a:p>
            <a:pPr eaLnBrk="1" hangingPunct="1">
              <a:spcBef>
                <a:spcPct val="0"/>
              </a:spcBef>
              <a:buFontTx/>
              <a:buChar char="•"/>
            </a:pPr>
            <a:r>
              <a:rPr lang="en-US" altLang="en-US" dirty="0" smtClean="0"/>
              <a:t>Development of national skills: One of the major reasons that many governments have created NOCs is the idea that if more nationals from the country are involved, deeply, on the business side of oil and gas, they will learn the industry at a deeper and more fundamental level than if the state’s role is purely one of oversight. In Norway, Statoil was a fundamental part of the history of the country learning the oil industry—the country invested very heavily in Statoil employees “learning the business.” This helped create a class of experts throughout the country, which benefitted </a:t>
            </a:r>
            <a:r>
              <a:rPr lang="en-US" altLang="en-US" dirty="0" err="1" smtClean="0"/>
              <a:t>Staoil</a:t>
            </a:r>
            <a:r>
              <a:rPr lang="en-US" altLang="en-US" dirty="0" smtClean="0"/>
              <a:t> directly, but also because of a revolving door between government and the private sector ultimately benefitted public control indirectly as well.</a:t>
            </a:r>
          </a:p>
          <a:p>
            <a:pPr eaLnBrk="1" hangingPunct="1">
              <a:spcBef>
                <a:spcPct val="0"/>
              </a:spcBef>
              <a:buFontTx/>
              <a:buChar char="•"/>
            </a:pPr>
            <a:r>
              <a:rPr lang="en-US" altLang="en-US" dirty="0" smtClean="0"/>
              <a:t>Long-term economic control and financial returns. The main idea here is that as a NOC gains skill over time to take on more and more responsibility, the state will have to rely less on private oil companies, which take a cut of profits. Thus management by an effective NOC can generate stronger long-term financial returns (if, and only if the NOC is well-run) than heavy reliance on private partners. </a:t>
            </a:r>
            <a:r>
              <a:rPr lang="en-US" altLang="en-US" dirty="0" err="1" smtClean="0"/>
              <a:t>Petronas</a:t>
            </a:r>
            <a:r>
              <a:rPr lang="en-US" altLang="en-US" dirty="0" smtClean="0"/>
              <a:t> has been the engine of a very efficient development of the oil sector within Malaysia, which has delivered billions of dollars to the country. And has expanded abroad where it is a world-class operator generating further revenues.</a:t>
            </a:r>
          </a:p>
          <a:p>
            <a:pPr eaLnBrk="1" hangingPunct="1">
              <a:spcBef>
                <a:spcPct val="0"/>
              </a:spcBef>
              <a:buFontTx/>
              <a:buChar char="•"/>
            </a:pPr>
            <a:r>
              <a:rPr lang="en-US" altLang="en-US" dirty="0" smtClean="0"/>
              <a:t>More effective state control: Saudi Aramco is the principal agent of the Saudi Arabian government’s very carefully honed strategy for deciding when to extract and where.</a:t>
            </a:r>
          </a:p>
          <a:p>
            <a:pPr eaLnBrk="1" hangingPunct="1">
              <a:spcBef>
                <a:spcPct val="0"/>
              </a:spcBef>
              <a:buFontTx/>
              <a:buChar char="•"/>
            </a:pPr>
            <a:r>
              <a:rPr lang="en-US" altLang="en-US" dirty="0" smtClean="0"/>
              <a:t>Stimulator of local content and positive spillovers: </a:t>
            </a:r>
            <a:r>
              <a:rPr lang="en-US" altLang="en-US" dirty="0" err="1" smtClean="0"/>
              <a:t>Petrobras</a:t>
            </a:r>
            <a:r>
              <a:rPr lang="en-US" altLang="en-US" dirty="0" smtClean="0"/>
              <a:t> is credited for being an engine behind the development of a large class of Brazilian companies that provide services to the oil industry, and has thereby helped a flourishing Brazilian private sector as well.</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96160480-4F49-41CA-8385-5DFC39A54F57}" type="slidenum">
              <a:rPr lang="en-US" altLang="en-US" smtClean="0"/>
              <a:pPr eaLnBrk="1" hangingPunct="1">
                <a:spcBef>
                  <a:spcPct val="0"/>
                </a:spcBef>
              </a:pPr>
              <a:t>11</a:t>
            </a:fld>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fld id="{56023F53-3B36-4C20-BD4F-9C9B3A3DF39B}" type="slidenum">
              <a:rPr lang="en-GB" altLang="en-US" sz="1200">
                <a:latin typeface="Calibri" pitchFamily="34" charset="0"/>
              </a:rPr>
              <a:pPr eaLnBrk="1" hangingPunct="1"/>
              <a:t>12</a:t>
            </a:fld>
            <a:endParaRPr lang="en-GB" altLang="en-US" sz="1200">
              <a:latin typeface="Calibri" pitchFamily="34" charset="0"/>
            </a:endParaRPr>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900" smtClean="0">
                <a:solidFill>
                  <a:srgbClr val="000000"/>
                </a:solidFill>
                <a:latin typeface="Monaco" charset="0"/>
                <a:ea typeface="ＭＳ Ｐゴシック" pitchFamily="34" charset="-128"/>
              </a:rPr>
              <a:t>The principal argument for having an NOC is to allow the State a greater level of influence/control over the development of the Nation’s natural resource endowment.  The counter-argument is largely the fear of bureaucracy and inefficiency slowing the pace of development and the creation of over-powerful company that becomes a ‘State within a state’ lacking accountability.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One</a:t>
            </a:r>
            <a:r>
              <a:rPr lang="en-US" altLang="en-US" baseline="0" dirty="0" smtClean="0"/>
              <a:t> of the most important roles that NOCs play is that they are part of the national mechanism delivering revenue to the state and contributing to the development of projects. It’s important to note at the outside that NOCs in different countries play vastly different roles. We come back to this question later, but also worth being aware of it here. Different sorts of roles vis-à-vis the management of projects:</a:t>
            </a:r>
          </a:p>
          <a:p>
            <a:pPr marL="171450" indent="-171450" eaLnBrk="1" hangingPunct="1">
              <a:spcBef>
                <a:spcPct val="0"/>
              </a:spcBef>
              <a:buFont typeface="Arial" panose="020B0604020202020204" pitchFamily="34" charset="0"/>
              <a:buChar char="•"/>
            </a:pPr>
            <a:r>
              <a:rPr lang="en-US" altLang="en-US" baseline="0" dirty="0" smtClean="0"/>
              <a:t>Exclusive operator. In some countries, NOCs are the exclusive developer and manager of extractive industry projects, so they are in effect the companies responsible for all projects. Examples of this monopoly power are Saudi Aramco and Mexico’s Pemex (pre-constitutional reform)</a:t>
            </a:r>
          </a:p>
          <a:p>
            <a:pPr marL="171450" indent="-171450" eaLnBrk="1" hangingPunct="1">
              <a:spcBef>
                <a:spcPct val="0"/>
              </a:spcBef>
              <a:buFont typeface="Arial" panose="020B0604020202020204" pitchFamily="34" charset="0"/>
              <a:buChar char="•"/>
            </a:pPr>
            <a:r>
              <a:rPr lang="en-US" altLang="en-US" baseline="0" dirty="0" smtClean="0"/>
              <a:t>Competitive operator. In these cases, the company acts as an operator of some projects but not all, and may have to compete against private oil companies for the right to explore/extract. Examples: Norway’s Statoil, Indonesia’s </a:t>
            </a:r>
            <a:r>
              <a:rPr lang="en-US" altLang="en-US" baseline="0" dirty="0" err="1" smtClean="0"/>
              <a:t>Pertamina</a:t>
            </a:r>
            <a:r>
              <a:rPr lang="en-US" altLang="en-US" baseline="0" dirty="0" smtClean="0"/>
              <a:t>, Brazil’s </a:t>
            </a:r>
            <a:r>
              <a:rPr lang="en-US" altLang="en-US" baseline="0" dirty="0" err="1" smtClean="0"/>
              <a:t>Petrobras</a:t>
            </a:r>
            <a:r>
              <a:rPr lang="en-US" altLang="en-US" baseline="0" dirty="0" smtClean="0"/>
              <a:t> (except for the new pre-Sal fields, where </a:t>
            </a:r>
            <a:r>
              <a:rPr lang="en-US" altLang="en-US" baseline="0" dirty="0" err="1" smtClean="0"/>
              <a:t>Petrobras</a:t>
            </a:r>
            <a:r>
              <a:rPr lang="en-US" altLang="en-US" baseline="0" dirty="0" smtClean="0"/>
              <a:t> is an exclusive operator.</a:t>
            </a:r>
          </a:p>
          <a:p>
            <a:pPr marL="171450" indent="-171450" eaLnBrk="1" hangingPunct="1">
              <a:spcBef>
                <a:spcPct val="0"/>
              </a:spcBef>
              <a:buFont typeface="Arial" panose="020B0604020202020204" pitchFamily="34" charset="0"/>
              <a:buChar char="•"/>
            </a:pPr>
            <a:r>
              <a:rPr lang="en-US" altLang="en-US" baseline="0" dirty="0" smtClean="0"/>
              <a:t>Minority partner. In these cases, the NOC is acting in partnership with private oil companies as a minority equity partner or production sharing partner, without serving as an operator. (In many of these cases, the NOC also plays some sort of regulatory role, see below). Examples include Ghana’s GNPC and Angola’s </a:t>
            </a:r>
            <a:r>
              <a:rPr lang="en-US" altLang="en-US" baseline="0" dirty="0" err="1" smtClean="0"/>
              <a:t>Sonangol</a:t>
            </a:r>
            <a:r>
              <a:rPr lang="en-US" altLang="en-US" baseline="0" dirty="0" smtClean="0"/>
              <a:t> (at least in most of its projects, it is an operator in some small oil fields). Most African NOCs, in fact, are in this category.</a:t>
            </a: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Now onto the</a:t>
            </a:r>
            <a:r>
              <a:rPr lang="en-US" altLang="en-US" baseline="0" dirty="0" smtClean="0"/>
              <a:t> slide itself:</a:t>
            </a:r>
            <a:endParaRPr lang="en-US" altLang="en-US" dirty="0" smtClean="0"/>
          </a:p>
          <a:p>
            <a:pPr eaLnBrk="1" hangingPunct="1">
              <a:spcBef>
                <a:spcPct val="0"/>
              </a:spcBef>
            </a:pPr>
            <a:r>
              <a:rPr lang="en-US" altLang="en-US" dirty="0" smtClean="0"/>
              <a:t>This data is several years old now, but illustrates a very important point, and the overall dynamic has not changed. On balance, NOCs are less efficient in terms of generating money out of an oil endowment than are private oil companies. So to the degree that a state is investing heavily in developing its NOC and awarding it the rights to oil acreage, instead of working overwhelmingly via taxation of private oil companies, it needs a strong strategic plan for why to do that and what to get out of it, and an effective strategy for making the company as efficient as possible.</a:t>
            </a:r>
          </a:p>
          <a:p>
            <a:pPr eaLnBrk="1" hangingPunct="1">
              <a:spcBef>
                <a:spcPct val="0"/>
              </a:spcBef>
            </a:pPr>
            <a:endParaRPr lang="en-US" altLang="en-US" dirty="0" smtClean="0"/>
          </a:p>
          <a:p>
            <a:pPr eaLnBrk="1" hangingPunct="1">
              <a:spcBef>
                <a:spcPct val="0"/>
              </a:spcBef>
            </a:pPr>
            <a:r>
              <a:rPr lang="en-US" altLang="en-US" dirty="0" smtClean="0"/>
              <a:t>Source: </a:t>
            </a:r>
            <a:r>
              <a:rPr lang="en-US" altLang="en-US" dirty="0" err="1" smtClean="0"/>
              <a:t>Nadeja</a:t>
            </a:r>
            <a:r>
              <a:rPr lang="en-US" altLang="en-US" dirty="0" smtClean="0"/>
              <a:t> </a:t>
            </a:r>
            <a:r>
              <a:rPr lang="en-US" altLang="en-US" dirty="0" err="1" smtClean="0"/>
              <a:t>Makarova</a:t>
            </a:r>
            <a:r>
              <a:rPr lang="en-US" altLang="en-US" dirty="0" smtClean="0"/>
              <a:t> Victor, </a:t>
            </a:r>
            <a:r>
              <a:rPr lang="en-US" altLang="en-US" i="1" dirty="0" smtClean="0"/>
              <a:t>On Measuring the Performance of National Oil Companies (NOCs)</a:t>
            </a:r>
            <a:r>
              <a:rPr lang="en-US" altLang="en-US" dirty="0" smtClean="0"/>
              <a:t>, Stanford University Program on Energy and Sustainable Development, Working Paper #64, 2007, http://iis-db.stanford.edu/pubs/21984/WP64%2C_Nadja_Victor%2C_NOC_Statistics_20070926.pdf, p. 13.</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67E8C23-5C33-4F7F-BE72-1C343681D047}" type="slidenum">
              <a:rPr lang="en-US" altLang="en-US" smtClean="0"/>
              <a:pPr eaLnBrk="1" hangingPunct="1">
                <a:spcBef>
                  <a:spcPct val="0"/>
                </a:spcBef>
              </a:pPr>
              <a:t>13</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7D96D7-7887-4B31-AE84-C9FCBE65A0EA}" type="datetimeFigureOut">
              <a:rPr lang="en-US" smtClean="0"/>
              <a:t>9/21/2014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42305860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7D96D7-7887-4B31-AE84-C9FCBE65A0EA}" type="datetimeFigureOut">
              <a:rPr lang="en-US" smtClean="0"/>
              <a:t>9/21/2014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316958156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7D96D7-7887-4B31-AE84-C9FCBE65A0EA}" type="datetimeFigureOut">
              <a:rPr lang="en-US" smtClean="0"/>
              <a:t>9/21/2014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140968809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wi_headline_logo_bottom_left">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37" y="524437"/>
            <a:ext cx="8312727" cy="416858"/>
          </a:xfrm>
          <a:prstGeom prst="rect">
            <a:avLst/>
          </a:prstGeom>
        </p:spPr>
        <p:txBody>
          <a:bodyPr lIns="0" tIns="0" rIns="0" bIns="0">
            <a:normAutofit/>
          </a:bodyPr>
          <a:lstStyle>
            <a:lvl1pPr>
              <a:lnSpc>
                <a:spcPts val="3050"/>
              </a:lnSpc>
              <a:buNone/>
              <a:defRPr sz="2500" b="1" cap="all" spc="90" baseline="0">
                <a:solidFill>
                  <a:srgbClr val="4496CD"/>
                </a:solidFill>
                <a:latin typeface="Helvetica" pitchFamily="34" charset="0"/>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17" name="Content Placeholder 2"/>
          <p:cNvSpPr>
            <a:spLocks noGrp="1"/>
          </p:cNvSpPr>
          <p:nvPr>
            <p:ph idx="13"/>
          </p:nvPr>
        </p:nvSpPr>
        <p:spPr>
          <a:xfrm>
            <a:off x="415637" y="1008529"/>
            <a:ext cx="8312727" cy="4975412"/>
          </a:xfrm>
          <a:prstGeom prst="rect">
            <a:avLst/>
          </a:prstGeom>
        </p:spPr>
        <p:txBody>
          <a:bodyPr lIns="0" tIns="0" rIns="0" bIns="0">
            <a:normAutofit/>
          </a:bodyPr>
          <a:lstStyle>
            <a:lvl1pPr marL="615365" indent="0">
              <a:lnSpc>
                <a:spcPts val="3050"/>
              </a:lnSpc>
              <a:spcBef>
                <a:spcPts val="0"/>
              </a:spcBef>
              <a:spcAft>
                <a:spcPts val="449"/>
              </a:spcAft>
              <a:buNone/>
              <a:tabLst/>
              <a:defRPr sz="2200" b="0" cap="none" spc="0" baseline="0">
                <a:solidFill>
                  <a:schemeClr val="tx1"/>
                </a:solidFill>
                <a:latin typeface="Helvetica" pitchFamily="34" charset="0"/>
              </a:defRPr>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782247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0051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96217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Title 6"/>
          <p:cNvSpPr>
            <a:spLocks noGrp="1"/>
          </p:cNvSpPr>
          <p:nvPr>
            <p:ph type="title"/>
          </p:nvPr>
        </p:nvSpPr>
        <p:spPr>
          <a:xfrm>
            <a:off x="533400" y="2514600"/>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1778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0" y="1411288"/>
            <a:ext cx="533400" cy="244475"/>
          </a:xfrm>
          <a:prstGeom prst="rect">
            <a:avLst/>
          </a:prstGeom>
        </p:spPr>
        <p:txBody>
          <a:bodyPr vert="horz" wrap="square" lIns="91429" tIns="45714" rIns="91429" bIns="45714" numCol="1" anchor="t" anchorCtr="0" compatLnSpc="1">
            <a:prstTxWarp prst="textNoShape">
              <a:avLst/>
            </a:prstTxWarp>
          </a:bodyPr>
          <a:lstStyle>
            <a:lvl1pPr>
              <a:defRPr>
                <a:ea typeface="MS PGothic" pitchFamily="34" charset="-128"/>
              </a:defRPr>
            </a:lvl1pPr>
          </a:lstStyle>
          <a:p>
            <a:pPr fontAlgn="base">
              <a:spcBef>
                <a:spcPct val="0"/>
              </a:spcBef>
              <a:spcAft>
                <a:spcPct val="0"/>
              </a:spcAft>
              <a:defRPr/>
            </a:pPr>
            <a:fld id="{5F6566B1-62AF-4875-A2A5-1D1D0634FF7B}" type="slidenum">
              <a:rPr lang="en-US" altLang="en-US">
                <a:solidFill>
                  <a:prstClr val="black"/>
                </a:solidFill>
              </a:rPr>
              <a:pPr fontAlgn="base">
                <a:spcBef>
                  <a:spcPct val="0"/>
                </a:spcBef>
                <a:spcAft>
                  <a:spcPct val="0"/>
                </a:spcAft>
                <a:defRPr/>
              </a:pPr>
              <a:t>‹#›</a:t>
            </a:fld>
            <a:endParaRPr lang="en-US" altLang="en-US" dirty="0">
              <a:solidFill>
                <a:prstClr val="black"/>
              </a:solidFill>
            </a:endParaRPr>
          </a:p>
        </p:txBody>
      </p:sp>
    </p:spTree>
    <p:extLst>
      <p:ext uri="{BB962C8B-B14F-4D97-AF65-F5344CB8AC3E}">
        <p14:creationId xmlns:p14="http://schemas.microsoft.com/office/powerpoint/2010/main" val="36381552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912813">
              <a:defRPr>
                <a:latin typeface="Arial" pitchFamily="34" charset="0"/>
                <a:ea typeface="MS PGothic" pitchFamily="34" charset="-128"/>
              </a:defRPr>
            </a:lvl1pPr>
          </a:lstStyle>
          <a:p>
            <a:pPr fontAlgn="base">
              <a:spcBef>
                <a:spcPct val="0"/>
              </a:spcBef>
              <a:spcAft>
                <a:spcPct val="0"/>
              </a:spcAft>
              <a:defRPr/>
            </a:pPr>
            <a:fld id="{DA3BF73D-C342-4D3E-B459-56D8AB2D679D}" type="datetime1">
              <a:rPr lang="en-US" altLang="en-US">
                <a:solidFill>
                  <a:prstClr val="black"/>
                </a:solidFill>
              </a:rPr>
              <a:pPr fontAlgn="base">
                <a:spcBef>
                  <a:spcPct val="0"/>
                </a:spcBef>
                <a:spcAft>
                  <a:spcPct val="0"/>
                </a:spcAft>
                <a:defRPr/>
              </a:pPr>
              <a:t>9/21/2014</a:t>
            </a:fld>
            <a:endParaRPr lang="en-US" alt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912813" fontAlgn="base">
              <a:spcBef>
                <a:spcPct val="0"/>
              </a:spcBef>
              <a:spcAft>
                <a:spcPct val="0"/>
              </a:spcAft>
              <a:defRPr>
                <a:latin typeface="Arial" charset="0"/>
                <a:ea typeface="ＭＳ Ｐゴシック" pitchFamily="34" charset="-128"/>
                <a:cs typeface="+mn-cs"/>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912813">
              <a:defRPr>
                <a:latin typeface="Arial" pitchFamily="34" charset="0"/>
                <a:ea typeface="MS PGothic" pitchFamily="34" charset="-128"/>
              </a:defRPr>
            </a:lvl1pPr>
          </a:lstStyle>
          <a:p>
            <a:pPr fontAlgn="base">
              <a:spcBef>
                <a:spcPct val="0"/>
              </a:spcBef>
              <a:spcAft>
                <a:spcPct val="0"/>
              </a:spcAft>
              <a:defRPr/>
            </a:pPr>
            <a:fld id="{95D92F20-BC3F-42EA-8EE6-386013509337}" type="slidenum">
              <a:rPr lang="en-US" altLang="en-US">
                <a:solidFill>
                  <a:prstClr val="black"/>
                </a:solidFill>
              </a:rPr>
              <a:pPr fontAlgn="base">
                <a:spcBef>
                  <a:spcPct val="0"/>
                </a:spcBef>
                <a:spcAft>
                  <a:spcPct val="0"/>
                </a:spcAft>
                <a:defRPr/>
              </a:pPr>
              <a:t>‹#›</a:t>
            </a:fld>
            <a:endParaRPr lang="en-US" altLang="en-US" dirty="0">
              <a:solidFill>
                <a:prstClr val="black"/>
              </a:solidFill>
            </a:endParaRPr>
          </a:p>
        </p:txBody>
      </p:sp>
    </p:spTree>
    <p:extLst>
      <p:ext uri="{BB962C8B-B14F-4D97-AF65-F5344CB8AC3E}">
        <p14:creationId xmlns:p14="http://schemas.microsoft.com/office/powerpoint/2010/main" val="2224083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a:xfrm>
            <a:off x="415637" y="941294"/>
            <a:ext cx="8229023" cy="1143000"/>
          </a:xfrm>
          <a:prstGeom prst="rect">
            <a:avLst/>
          </a:prstGeom>
        </p:spPr>
        <p:txBody>
          <a:bodyPr lIns="82058" tIns="41029" rIns="82058" bIns="41029"/>
          <a:lstStyle/>
          <a:p>
            <a:r>
              <a:rPr lang="en-US" smtClean="0"/>
              <a:t>Click to edit Master title style</a:t>
            </a:r>
            <a:endParaRPr lang="en-US"/>
          </a:p>
        </p:txBody>
      </p:sp>
    </p:spTree>
    <p:extLst>
      <p:ext uri="{BB962C8B-B14F-4D97-AF65-F5344CB8AC3E}">
        <p14:creationId xmlns:p14="http://schemas.microsoft.com/office/powerpoint/2010/main" val="360759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33400" y="16002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7D96D7-7887-4B31-AE84-C9FCBE65A0EA}" type="datetimeFigureOut">
              <a:rPr lang="en-US" smtClean="0"/>
              <a:t>9/21/2014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9552786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7D96D7-7887-4B31-AE84-C9FCBE65A0EA}" type="datetimeFigureOut">
              <a:rPr lang="en-US" smtClean="0"/>
              <a:t>9/21/2014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14815547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7D96D7-7887-4B31-AE84-C9FCBE65A0EA}" type="datetimeFigureOut">
              <a:rPr lang="en-US" smtClean="0"/>
              <a:t>9/21/2014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335102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7D96D7-7887-4B31-AE84-C9FCBE65A0EA}" type="datetimeFigureOut">
              <a:rPr lang="en-US" smtClean="0"/>
              <a:t>9/21/2014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3951887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7D96D7-7887-4B31-AE84-C9FCBE65A0EA}" type="datetimeFigureOut">
              <a:rPr lang="en-US" smtClean="0"/>
              <a:t>9/21/2014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7615046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7D96D7-7887-4B31-AE84-C9FCBE65A0EA}" type="datetimeFigureOut">
              <a:rPr lang="en-US" smtClean="0"/>
              <a:t>9/21/2014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203482488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7D96D7-7887-4B31-AE84-C9FCBE65A0EA}" type="datetimeFigureOut">
              <a:rPr lang="en-US" smtClean="0"/>
              <a:t>9/21/2014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24637423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7D96D7-7887-4B31-AE84-C9FCBE65A0EA}" type="datetimeFigureOut">
              <a:rPr lang="en-US" smtClean="0"/>
              <a:t>9/21/2014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C9645A-DA5A-47AF-A50D-03006D823DC9}" type="slidenum">
              <a:rPr lang="en-US" smtClean="0"/>
              <a:t>‹#›</a:t>
            </a:fld>
            <a:endParaRPr lang="en-US"/>
          </a:p>
        </p:txBody>
      </p:sp>
    </p:spTree>
    <p:extLst>
      <p:ext uri="{BB962C8B-B14F-4D97-AF65-F5344CB8AC3E}">
        <p14:creationId xmlns:p14="http://schemas.microsoft.com/office/powerpoint/2010/main" val="256511574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7D96D7-7887-4B31-AE84-C9FCBE65A0EA}" type="datetimeFigureOut">
              <a:rPr lang="en-US" smtClean="0"/>
              <a:t>9/21/2014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9645A-DA5A-47AF-A50D-03006D823DC9}" type="slidenum">
              <a:rPr lang="en-US" smtClean="0"/>
              <a:t>‹#›</a:t>
            </a:fld>
            <a:endParaRPr lang="en-US" dirty="0"/>
          </a:p>
        </p:txBody>
      </p:sp>
      <p:pic>
        <p:nvPicPr>
          <p:cNvPr id="8" name="Picture 7"/>
          <p:cNvPicPr>
            <a:picLocks noChangeAspect="1"/>
          </p:cNvPicPr>
          <p:nvPr/>
        </p:nvPicPr>
        <p:blipFill rotWithShape="1">
          <a:blip r:embed="rId16" cstate="print">
            <a:extLst>
              <a:ext uri="{28A0092B-C50C-407E-A947-70E740481C1C}">
                <a14:useLocalDpi xmlns:a14="http://schemas.microsoft.com/office/drawing/2010/main" val="0"/>
              </a:ext>
            </a:extLst>
          </a:blip>
          <a:srcRect b="15823"/>
          <a:stretch/>
        </p:blipFill>
        <p:spPr>
          <a:xfrm>
            <a:off x="7315200" y="5795350"/>
            <a:ext cx="1528618" cy="657701"/>
          </a:xfrm>
          <a:prstGeom prst="rect">
            <a:avLst/>
          </a:prstGeom>
        </p:spPr>
      </p:pic>
    </p:spTree>
    <p:extLst>
      <p:ext uri="{BB962C8B-B14F-4D97-AF65-F5344CB8AC3E}">
        <p14:creationId xmlns:p14="http://schemas.microsoft.com/office/powerpoint/2010/main" val="36979835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9" r:id="rId14"/>
  </p:sldLayoutIdLst>
  <p:timing>
    <p:tnLst>
      <p:par>
        <p:cTn id="1" dur="indefinite" restart="never" nodeType="tmRoot"/>
      </p:par>
    </p:tnLst>
  </p:timing>
  <p:txStyles>
    <p:titleStyle>
      <a:lvl1pPr algn="ctr" defTabSz="914400" rtl="0" eaLnBrk="1" latinLnBrk="0" hangingPunct="1">
        <a:spcBef>
          <a:spcPct val="0"/>
        </a:spcBef>
        <a:buNone/>
        <a:defRPr sz="4400" b="0" kern="1200">
          <a:solidFill>
            <a:srgbClr val="FF6F4C"/>
          </a:solidFill>
          <a:latin typeface="Lucida Sans" panose="020B0602030504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Lucida Sans" panose="020B0602030504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Lucida Sans" panose="020B0602030504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Lucida Sans" panose="020B0602030504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Lucida Sans" panose="020B0602030504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Lucida Sans" panose="020B0602030504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43921"/>
          </a:schemeClr>
        </a:solidFill>
        <a:effectLst/>
      </p:bgPr>
    </p:bg>
    <p:spTree>
      <p:nvGrpSpPr>
        <p:cNvPr id="1" name=""/>
        <p:cNvGrpSpPr/>
        <p:nvPr/>
      </p:nvGrpSpPr>
      <p:grpSpPr>
        <a:xfrm>
          <a:off x="0" y="0"/>
          <a:ext cx="0" cy="0"/>
          <a:chOff x="0" y="0"/>
          <a:chExt cx="0" cy="0"/>
        </a:xfrm>
      </p:grpSpPr>
      <p:pic>
        <p:nvPicPr>
          <p:cNvPr id="1026" name="Picture 6" descr="rwi_color.ti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96200" y="6356350"/>
            <a:ext cx="12192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0" y="6250938"/>
            <a:ext cx="9144000" cy="607062"/>
          </a:xfrm>
          <a:prstGeom prst="roundRect">
            <a:avLst/>
          </a:prstGeom>
          <a:solidFill>
            <a:schemeClr val="bg2">
              <a:lumMod val="90000"/>
              <a:alpha val="32000"/>
            </a:schemeClr>
          </a:solidFill>
          <a:ln>
            <a:noFill/>
          </a:ln>
          <a:effectLst>
            <a:glow>
              <a:schemeClr val="bg1">
                <a:alpha val="57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Tree>
    <p:extLst>
      <p:ext uri="{BB962C8B-B14F-4D97-AF65-F5344CB8AC3E}">
        <p14:creationId xmlns:p14="http://schemas.microsoft.com/office/powerpoint/2010/main" val="3315256827"/>
      </p:ext>
    </p:extLst>
  </p:cSld>
  <p:clrMap bg1="lt1" tx1="dk1" bg2="lt2" tx2="dk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Lst>
  <p:timing>
    <p:tnLst>
      <p:par>
        <p:cTn id="1" dur="indefinite" restart="never" nodeType="tmRoot"/>
      </p:par>
    </p:tnLst>
  </p:timing>
  <p:hf hdr="0" ftr="0" dt="0"/>
  <p:txStyles>
    <p:titleStyle>
      <a:lvl1pPr algn="ctr" defTabSz="819150" rtl="0" eaLnBrk="0" fontAlgn="base" hangingPunct="0">
        <a:spcBef>
          <a:spcPct val="0"/>
        </a:spcBef>
        <a:spcAft>
          <a:spcPct val="0"/>
        </a:spcAft>
        <a:defRPr sz="3900" kern="1200">
          <a:solidFill>
            <a:schemeClr val="tx1"/>
          </a:solidFill>
          <a:latin typeface="+mj-lt"/>
          <a:ea typeface="ＭＳ Ｐゴシック" pitchFamily="34" charset="-128"/>
          <a:cs typeface="ＭＳ Ｐゴシック" charset="0"/>
        </a:defRPr>
      </a:lvl1pPr>
      <a:lvl2pPr algn="ctr" defTabSz="819150" rtl="0" eaLnBrk="0" fontAlgn="base" hangingPunct="0">
        <a:spcBef>
          <a:spcPct val="0"/>
        </a:spcBef>
        <a:spcAft>
          <a:spcPct val="0"/>
        </a:spcAft>
        <a:defRPr sz="3900">
          <a:solidFill>
            <a:schemeClr val="tx1"/>
          </a:solidFill>
          <a:latin typeface="Calibri" charset="0"/>
          <a:ea typeface="ＭＳ Ｐゴシック" pitchFamily="34" charset="-128"/>
          <a:cs typeface="ＭＳ Ｐゴシック" charset="0"/>
        </a:defRPr>
      </a:lvl2pPr>
      <a:lvl3pPr algn="ctr" defTabSz="819150" rtl="0" eaLnBrk="0" fontAlgn="base" hangingPunct="0">
        <a:spcBef>
          <a:spcPct val="0"/>
        </a:spcBef>
        <a:spcAft>
          <a:spcPct val="0"/>
        </a:spcAft>
        <a:defRPr sz="3900">
          <a:solidFill>
            <a:schemeClr val="tx1"/>
          </a:solidFill>
          <a:latin typeface="Calibri" charset="0"/>
          <a:ea typeface="ＭＳ Ｐゴシック" pitchFamily="34" charset="-128"/>
          <a:cs typeface="ＭＳ Ｐゴシック" charset="0"/>
        </a:defRPr>
      </a:lvl3pPr>
      <a:lvl4pPr algn="ctr" defTabSz="819150" rtl="0" eaLnBrk="0" fontAlgn="base" hangingPunct="0">
        <a:spcBef>
          <a:spcPct val="0"/>
        </a:spcBef>
        <a:spcAft>
          <a:spcPct val="0"/>
        </a:spcAft>
        <a:defRPr sz="3900">
          <a:solidFill>
            <a:schemeClr val="tx1"/>
          </a:solidFill>
          <a:latin typeface="Calibri" charset="0"/>
          <a:ea typeface="ＭＳ Ｐゴシック" pitchFamily="34" charset="-128"/>
          <a:cs typeface="ＭＳ Ｐゴシック" charset="0"/>
        </a:defRPr>
      </a:lvl4pPr>
      <a:lvl5pPr algn="ctr" defTabSz="819150" rtl="0" eaLnBrk="0" fontAlgn="base" hangingPunct="0">
        <a:spcBef>
          <a:spcPct val="0"/>
        </a:spcBef>
        <a:spcAft>
          <a:spcPct val="0"/>
        </a:spcAft>
        <a:defRPr sz="3900">
          <a:solidFill>
            <a:schemeClr val="tx1"/>
          </a:solidFill>
          <a:latin typeface="Calibri" charset="0"/>
          <a:ea typeface="ＭＳ Ｐゴシック" pitchFamily="34" charset="-128"/>
          <a:cs typeface="ＭＳ Ｐゴシック" charset="0"/>
        </a:defRPr>
      </a:lvl5pPr>
      <a:lvl6pPr marL="457200" algn="ctr" defTabSz="819150" rtl="0" fontAlgn="base">
        <a:spcBef>
          <a:spcPct val="0"/>
        </a:spcBef>
        <a:spcAft>
          <a:spcPct val="0"/>
        </a:spcAft>
        <a:defRPr sz="3900">
          <a:solidFill>
            <a:schemeClr val="tx1"/>
          </a:solidFill>
          <a:latin typeface="Calibri" charset="0"/>
          <a:ea typeface="ＭＳ Ｐゴシック" charset="-128"/>
        </a:defRPr>
      </a:lvl6pPr>
      <a:lvl7pPr marL="914400" algn="ctr" defTabSz="819150" rtl="0" fontAlgn="base">
        <a:spcBef>
          <a:spcPct val="0"/>
        </a:spcBef>
        <a:spcAft>
          <a:spcPct val="0"/>
        </a:spcAft>
        <a:defRPr sz="3900">
          <a:solidFill>
            <a:schemeClr val="tx1"/>
          </a:solidFill>
          <a:latin typeface="Calibri" charset="0"/>
          <a:ea typeface="ＭＳ Ｐゴシック" charset="-128"/>
        </a:defRPr>
      </a:lvl7pPr>
      <a:lvl8pPr marL="1371600" algn="ctr" defTabSz="819150" rtl="0" fontAlgn="base">
        <a:spcBef>
          <a:spcPct val="0"/>
        </a:spcBef>
        <a:spcAft>
          <a:spcPct val="0"/>
        </a:spcAft>
        <a:defRPr sz="3900">
          <a:solidFill>
            <a:schemeClr val="tx1"/>
          </a:solidFill>
          <a:latin typeface="Calibri" charset="0"/>
          <a:ea typeface="ＭＳ Ｐゴシック" charset="-128"/>
        </a:defRPr>
      </a:lvl8pPr>
      <a:lvl9pPr marL="1828800" algn="ctr" defTabSz="819150" rtl="0" fontAlgn="base">
        <a:spcBef>
          <a:spcPct val="0"/>
        </a:spcBef>
        <a:spcAft>
          <a:spcPct val="0"/>
        </a:spcAft>
        <a:defRPr sz="3900">
          <a:solidFill>
            <a:schemeClr val="tx1"/>
          </a:solidFill>
          <a:latin typeface="Calibri" charset="0"/>
          <a:ea typeface="ＭＳ Ｐゴシック" charset="-128"/>
        </a:defRPr>
      </a:lvl9pPr>
    </p:titleStyle>
    <p:bodyStyle>
      <a:lvl1pPr marL="342900" indent="-342900" algn="l" defTabSz="819150" rtl="0" eaLnBrk="0" fontAlgn="base" hangingPunct="0">
        <a:spcBef>
          <a:spcPct val="20000"/>
        </a:spcBef>
        <a:spcAft>
          <a:spcPct val="0"/>
        </a:spcAft>
        <a:buFont typeface="Arial" pitchFamily="34" charset="0"/>
        <a:defRPr sz="2900" kern="1200">
          <a:solidFill>
            <a:schemeClr val="tx1"/>
          </a:solidFill>
          <a:latin typeface="+mn-lt"/>
          <a:ea typeface="ＭＳ Ｐゴシック" pitchFamily="34" charset="-128"/>
          <a:cs typeface="ＭＳ Ｐゴシック" charset="0"/>
        </a:defRPr>
      </a:lvl1pPr>
      <a:lvl2pPr marL="665163" indent="-255588" algn="l" defTabSz="819150" rtl="0" eaLnBrk="0" fontAlgn="base" hangingPunct="0">
        <a:spcBef>
          <a:spcPct val="20000"/>
        </a:spcBef>
        <a:spcAft>
          <a:spcPct val="0"/>
        </a:spcAft>
        <a:buFont typeface="Arial" pitchFamily="34" charset="0"/>
        <a:buChar char="–"/>
        <a:defRPr sz="2500" kern="1200">
          <a:solidFill>
            <a:schemeClr val="tx1"/>
          </a:solidFill>
          <a:latin typeface="+mn-lt"/>
          <a:ea typeface="ＭＳ Ｐゴシック" pitchFamily="34" charset="-128"/>
          <a:cs typeface="+mn-cs"/>
        </a:defRPr>
      </a:lvl2pPr>
      <a:lvl3pPr marL="1025525" indent="-204788" algn="l" defTabSz="819150" rtl="0" eaLnBrk="0" fontAlgn="base" hangingPunct="0">
        <a:spcBef>
          <a:spcPct val="20000"/>
        </a:spcBef>
        <a:spcAft>
          <a:spcPct val="0"/>
        </a:spcAft>
        <a:buFont typeface="Arial" pitchFamily="34" charset="0"/>
        <a:buChar char="•"/>
        <a:defRPr sz="2200" kern="1200">
          <a:solidFill>
            <a:schemeClr val="tx1"/>
          </a:solidFill>
          <a:latin typeface="+mn-lt"/>
          <a:ea typeface="ＭＳ Ｐゴシック" pitchFamily="34" charset="-128"/>
          <a:cs typeface="+mn-cs"/>
        </a:defRPr>
      </a:lvl3pPr>
      <a:lvl4pPr marL="1435100" indent="-204788" algn="l" defTabSz="819150" rtl="0" eaLnBrk="0" fontAlgn="base" hangingPunct="0">
        <a:spcBef>
          <a:spcPct val="20000"/>
        </a:spcBef>
        <a:spcAft>
          <a:spcPct val="0"/>
        </a:spcAft>
        <a:buFont typeface="Arial" pitchFamily="34" charset="0"/>
        <a:buChar char="–"/>
        <a:defRPr kern="1200">
          <a:solidFill>
            <a:schemeClr val="tx1"/>
          </a:solidFill>
          <a:latin typeface="+mn-lt"/>
          <a:ea typeface="ＭＳ Ｐゴシック" pitchFamily="34" charset="-128"/>
          <a:cs typeface="+mn-cs"/>
        </a:defRPr>
      </a:lvl4pPr>
      <a:lvl5pPr marL="1846263" indent="-204788" algn="l" defTabSz="819150" rtl="0" eaLnBrk="0" fontAlgn="base" hangingPunct="0">
        <a:spcBef>
          <a:spcPct val="20000"/>
        </a:spcBef>
        <a:spcAft>
          <a:spcPct val="0"/>
        </a:spcAft>
        <a:buFont typeface="Arial" pitchFamily="34" charset="0"/>
        <a:buChar char="»"/>
        <a:defRPr kern="1200">
          <a:solidFill>
            <a:schemeClr val="tx1"/>
          </a:solidFill>
          <a:latin typeface="+mn-lt"/>
          <a:ea typeface="ＭＳ Ｐゴシック" pitchFamily="34" charset="-128"/>
          <a:cs typeface="+mn-cs"/>
        </a:defRPr>
      </a:lvl5pPr>
      <a:lvl6pPr marL="2256602"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66893"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77185"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87476" indent="-205146" algn="l" defTabSz="820583"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resourcegovernance.org/sites/default/files/OilSales-Transparency.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chathamhouse.org/sites/files/chathamhouse/public/Research/Energy,%20Environment%20and%20Development/ggdoc0407.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wmf"/><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notesSlide" Target="../notesSlides/notesSlide18.xml"/><Relationship Id="rId4" Type="http://schemas.openxmlformats.org/officeDocument/2006/relationships/tags" Target="../tags/tag4.xml"/><Relationship Id="rId9"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hyperlink" Target="http://www.reuters.com/article/2012/07/02/us-malaysia-petronas-idUSBRE86105420120702" TargetMode="External"/><Relationship Id="rId4" Type="http://schemas.openxmlformats.org/officeDocument/2006/relationships/chart" Target="../charts/chart4.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www.resourcegovernance.org/sites/default/files/OilSales-Transparency.pdf"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jpe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audio" Target="../media/audio1.bin"/><Relationship Id="rId17" Type="http://schemas.openxmlformats.org/officeDocument/2006/relationships/image" Target="../media/image16.jpeg"/><Relationship Id="rId2" Type="http://schemas.openxmlformats.org/officeDocument/2006/relationships/notesSlide" Target="../notesSlides/notesSlide26.xml"/><Relationship Id="rId16" Type="http://schemas.openxmlformats.org/officeDocument/2006/relationships/image" Target="../media/image15.wmf"/><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5" Type="http://schemas.openxmlformats.org/officeDocument/2006/relationships/image" Target="../media/image14.emf"/><Relationship Id="rId10" Type="http://schemas.openxmlformats.org/officeDocument/2006/relationships/image" Target="../media/image10.png"/><Relationship Id="rId4" Type="http://schemas.openxmlformats.org/officeDocument/2006/relationships/image" Target="../media/image4.wmf"/><Relationship Id="rId9" Type="http://schemas.openxmlformats.org/officeDocument/2006/relationships/image" Target="../media/image9.png"/><Relationship Id="rId1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jpe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audio" Target="../media/audio1.bin"/><Relationship Id="rId17" Type="http://schemas.openxmlformats.org/officeDocument/2006/relationships/image" Target="../media/image16.jpeg"/><Relationship Id="rId2" Type="http://schemas.openxmlformats.org/officeDocument/2006/relationships/notesSlide" Target="../notesSlides/notesSlide32.xml"/><Relationship Id="rId16" Type="http://schemas.openxmlformats.org/officeDocument/2006/relationships/image" Target="../media/image15.wmf"/><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5" Type="http://schemas.openxmlformats.org/officeDocument/2006/relationships/image" Target="../media/image14.emf"/><Relationship Id="rId10" Type="http://schemas.openxmlformats.org/officeDocument/2006/relationships/image" Target="../media/image10.png"/><Relationship Id="rId4" Type="http://schemas.openxmlformats.org/officeDocument/2006/relationships/image" Target="../media/image4.wmf"/><Relationship Id="rId9" Type="http://schemas.openxmlformats.org/officeDocument/2006/relationships/image" Target="../media/image9.png"/><Relationship Id="rId1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58.gif"/></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jpe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audio" Target="../media/audio1.bin"/><Relationship Id="rId17" Type="http://schemas.openxmlformats.org/officeDocument/2006/relationships/image" Target="../media/image16.jpeg"/><Relationship Id="rId2" Type="http://schemas.openxmlformats.org/officeDocument/2006/relationships/notesSlide" Target="../notesSlides/notesSlide1.xml"/><Relationship Id="rId16" Type="http://schemas.openxmlformats.org/officeDocument/2006/relationships/image" Target="../media/image15.wmf"/><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5" Type="http://schemas.openxmlformats.org/officeDocument/2006/relationships/image" Target="../media/image14.emf"/><Relationship Id="rId10" Type="http://schemas.openxmlformats.org/officeDocument/2006/relationships/image" Target="../media/image10.png"/><Relationship Id="rId4" Type="http://schemas.openxmlformats.org/officeDocument/2006/relationships/image" Target="../media/image4.wmf"/><Relationship Id="rId9" Type="http://schemas.openxmlformats.org/officeDocument/2006/relationships/image" Target="../media/image9.png"/><Relationship Id="rId14" Type="http://schemas.openxmlformats.org/officeDocument/2006/relationships/image" Target="../media/image13.png"/></Relationships>
</file>

<file path=ppt/slides/_rels/slide50.xml.rels><?xml version="1.0" encoding="UTF-8" standalone="yes"?>
<Relationships xmlns="http://schemas.openxmlformats.org/package/2006/relationships"><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39" Type="http://schemas.openxmlformats.org/officeDocument/2006/relationships/tags" Target="../tags/tag46.xml"/><Relationship Id="rId21" Type="http://schemas.openxmlformats.org/officeDocument/2006/relationships/tags" Target="../tags/tag28.xml"/><Relationship Id="rId34" Type="http://schemas.openxmlformats.org/officeDocument/2006/relationships/tags" Target="../tags/tag41.xml"/><Relationship Id="rId42" Type="http://schemas.openxmlformats.org/officeDocument/2006/relationships/tags" Target="../tags/tag49.xml"/><Relationship Id="rId47" Type="http://schemas.openxmlformats.org/officeDocument/2006/relationships/tags" Target="../tags/tag54.xml"/><Relationship Id="rId50" Type="http://schemas.openxmlformats.org/officeDocument/2006/relationships/tags" Target="../tags/tag57.xml"/><Relationship Id="rId55" Type="http://schemas.openxmlformats.org/officeDocument/2006/relationships/tags" Target="../tags/tag62.xml"/><Relationship Id="rId63" Type="http://schemas.openxmlformats.org/officeDocument/2006/relationships/tags" Target="../tags/tag70.xml"/><Relationship Id="rId7" Type="http://schemas.openxmlformats.org/officeDocument/2006/relationships/tags" Target="../tags/tag14.xml"/><Relationship Id="rId2" Type="http://schemas.openxmlformats.org/officeDocument/2006/relationships/tags" Target="../tags/tag9.xml"/><Relationship Id="rId16" Type="http://schemas.openxmlformats.org/officeDocument/2006/relationships/tags" Target="../tags/tag23.xml"/><Relationship Id="rId29" Type="http://schemas.openxmlformats.org/officeDocument/2006/relationships/tags" Target="../tags/tag36.xml"/><Relationship Id="rId1" Type="http://schemas.openxmlformats.org/officeDocument/2006/relationships/vmlDrawing" Target="../drawings/vmlDrawing1.v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32" Type="http://schemas.openxmlformats.org/officeDocument/2006/relationships/tags" Target="../tags/tag39.xml"/><Relationship Id="rId37" Type="http://schemas.openxmlformats.org/officeDocument/2006/relationships/tags" Target="../tags/tag44.xml"/><Relationship Id="rId40" Type="http://schemas.openxmlformats.org/officeDocument/2006/relationships/tags" Target="../tags/tag47.xml"/><Relationship Id="rId45" Type="http://schemas.openxmlformats.org/officeDocument/2006/relationships/tags" Target="../tags/tag52.xml"/><Relationship Id="rId53" Type="http://schemas.openxmlformats.org/officeDocument/2006/relationships/tags" Target="../tags/tag60.xml"/><Relationship Id="rId58" Type="http://schemas.openxmlformats.org/officeDocument/2006/relationships/tags" Target="../tags/tag65.xml"/><Relationship Id="rId66" Type="http://schemas.openxmlformats.org/officeDocument/2006/relationships/notesSlide" Target="../notesSlides/notesSlide46.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tags" Target="../tags/tag43.xml"/><Relationship Id="rId49" Type="http://schemas.openxmlformats.org/officeDocument/2006/relationships/tags" Target="../tags/tag56.xml"/><Relationship Id="rId57" Type="http://schemas.openxmlformats.org/officeDocument/2006/relationships/tags" Target="../tags/tag64.xml"/><Relationship Id="rId61" Type="http://schemas.openxmlformats.org/officeDocument/2006/relationships/tags" Target="../tags/tag68.xml"/><Relationship Id="rId10" Type="http://schemas.openxmlformats.org/officeDocument/2006/relationships/tags" Target="../tags/tag17.xml"/><Relationship Id="rId19" Type="http://schemas.openxmlformats.org/officeDocument/2006/relationships/tags" Target="../tags/tag26.xml"/><Relationship Id="rId31" Type="http://schemas.openxmlformats.org/officeDocument/2006/relationships/tags" Target="../tags/tag38.xml"/><Relationship Id="rId44" Type="http://schemas.openxmlformats.org/officeDocument/2006/relationships/tags" Target="../tags/tag51.xml"/><Relationship Id="rId52" Type="http://schemas.openxmlformats.org/officeDocument/2006/relationships/tags" Target="../tags/tag59.xml"/><Relationship Id="rId60" Type="http://schemas.openxmlformats.org/officeDocument/2006/relationships/tags" Target="../tags/tag67.xml"/><Relationship Id="rId65" Type="http://schemas.openxmlformats.org/officeDocument/2006/relationships/slideLayout" Target="../slideLayouts/slideLayout12.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tags" Target="../tags/tag34.xml"/><Relationship Id="rId30" Type="http://schemas.openxmlformats.org/officeDocument/2006/relationships/tags" Target="../tags/tag37.xml"/><Relationship Id="rId35" Type="http://schemas.openxmlformats.org/officeDocument/2006/relationships/tags" Target="../tags/tag42.xml"/><Relationship Id="rId43" Type="http://schemas.openxmlformats.org/officeDocument/2006/relationships/tags" Target="../tags/tag50.xml"/><Relationship Id="rId48" Type="http://schemas.openxmlformats.org/officeDocument/2006/relationships/tags" Target="../tags/tag55.xml"/><Relationship Id="rId56" Type="http://schemas.openxmlformats.org/officeDocument/2006/relationships/tags" Target="../tags/tag63.xml"/><Relationship Id="rId64" Type="http://schemas.openxmlformats.org/officeDocument/2006/relationships/tags" Target="../tags/tag71.xml"/><Relationship Id="rId8" Type="http://schemas.openxmlformats.org/officeDocument/2006/relationships/tags" Target="../tags/tag15.xml"/><Relationship Id="rId51" Type="http://schemas.openxmlformats.org/officeDocument/2006/relationships/tags" Target="../tags/tag58.xml"/><Relationship Id="rId3" Type="http://schemas.openxmlformats.org/officeDocument/2006/relationships/tags" Target="../tags/tag10.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33" Type="http://schemas.openxmlformats.org/officeDocument/2006/relationships/tags" Target="../tags/tag40.xml"/><Relationship Id="rId38" Type="http://schemas.openxmlformats.org/officeDocument/2006/relationships/tags" Target="../tags/tag45.xml"/><Relationship Id="rId46" Type="http://schemas.openxmlformats.org/officeDocument/2006/relationships/tags" Target="../tags/tag53.xml"/><Relationship Id="rId59" Type="http://schemas.openxmlformats.org/officeDocument/2006/relationships/tags" Target="../tags/tag66.xml"/><Relationship Id="rId67" Type="http://schemas.openxmlformats.org/officeDocument/2006/relationships/oleObject" Target="../embeddings/oleObject1.bin"/><Relationship Id="rId20" Type="http://schemas.openxmlformats.org/officeDocument/2006/relationships/tags" Target="../tags/tag27.xml"/><Relationship Id="rId41" Type="http://schemas.openxmlformats.org/officeDocument/2006/relationships/tags" Target="../tags/tag48.xml"/><Relationship Id="rId54" Type="http://schemas.openxmlformats.org/officeDocument/2006/relationships/tags" Target="../tags/tag61.xml"/><Relationship Id="rId62" Type="http://schemas.openxmlformats.org/officeDocument/2006/relationships/tags" Target="../tags/tag6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notesSlide" Target="../notesSlides/notesSlide50.xml"/></Relationships>
</file>

<file path=ppt/slides/_rels/slide55.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oleObject" Target="../embeddings/oleObject3.bin"/><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notesSlide" Target="../notesSlides/notesSlide51.xml"/><Relationship Id="rId2" Type="http://schemas.openxmlformats.org/officeDocument/2006/relationships/tags" Target="../tags/tag73.xml"/><Relationship Id="rId16" Type="http://schemas.openxmlformats.org/officeDocument/2006/relationships/slideLayout" Target="../slideLayouts/slideLayout12.xml"/><Relationship Id="rId20" Type="http://schemas.openxmlformats.org/officeDocument/2006/relationships/image" Target="../media/image62.png"/><Relationship Id="rId1" Type="http://schemas.openxmlformats.org/officeDocument/2006/relationships/vmlDrawing" Target="../drawings/vmlDrawing3.vml"/><Relationship Id="rId6" Type="http://schemas.openxmlformats.org/officeDocument/2006/relationships/tags" Target="../tags/tag77.xml"/><Relationship Id="rId11" Type="http://schemas.openxmlformats.org/officeDocument/2006/relationships/tags" Target="../tags/tag82.xml"/><Relationship Id="rId5" Type="http://schemas.openxmlformats.org/officeDocument/2006/relationships/tags" Target="../tags/tag76.xml"/><Relationship Id="rId15" Type="http://schemas.openxmlformats.org/officeDocument/2006/relationships/tags" Target="../tags/tag86.xml"/><Relationship Id="rId10" Type="http://schemas.openxmlformats.org/officeDocument/2006/relationships/tags" Target="../tags/tag81.xml"/><Relationship Id="rId19" Type="http://schemas.openxmlformats.org/officeDocument/2006/relationships/hyperlink" Target="http://www.resourcegovernance.org/eitiguide" TargetMode="Externa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State-Owned Enterprises</a:t>
            </a:r>
          </a:p>
        </p:txBody>
      </p:sp>
      <p:sp>
        <p:nvSpPr>
          <p:cNvPr id="3" name="Subtitle 2"/>
          <p:cNvSpPr>
            <a:spLocks noGrp="1"/>
          </p:cNvSpPr>
          <p:nvPr>
            <p:ph type="subTitle" idx="1"/>
          </p:nvPr>
        </p:nvSpPr>
        <p:spPr/>
        <p:txBody>
          <a:bodyPr/>
          <a:lstStyle/>
          <a:p>
            <a:r>
              <a:rPr lang="en-US" dirty="0" smtClean="0"/>
              <a:t>Improving Accountability</a:t>
            </a:r>
            <a:endParaRPr lang="en-US" dirty="0"/>
          </a:p>
        </p:txBody>
      </p:sp>
    </p:spTree>
    <p:extLst>
      <p:ext uri="{BB962C8B-B14F-4D97-AF65-F5344CB8AC3E}">
        <p14:creationId xmlns:p14="http://schemas.microsoft.com/office/powerpoint/2010/main" val="2509501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4800" y="274638"/>
            <a:ext cx="8534400" cy="1143000"/>
          </a:xfrm>
        </p:spPr>
        <p:txBody>
          <a:bodyPr>
            <a:normAutofit/>
          </a:bodyPr>
          <a:lstStyle/>
          <a:p>
            <a:pPr eaLnBrk="1" hangingPunct="1"/>
            <a:r>
              <a:rPr lang="en-US" altLang="en-US" sz="2400" dirty="0" smtClean="0"/>
              <a:t>Domestically, SOEs </a:t>
            </a:r>
            <a:r>
              <a:rPr lang="en-US" altLang="en-US" sz="2400" dirty="0" smtClean="0"/>
              <a:t>have a </a:t>
            </a:r>
            <a:r>
              <a:rPr lang="en-US" altLang="en-US" sz="2400" dirty="0" smtClean="0"/>
              <a:t>major impact on </a:t>
            </a:r>
            <a:br>
              <a:rPr lang="en-US" altLang="en-US" sz="2400" dirty="0" smtClean="0"/>
            </a:br>
            <a:r>
              <a:rPr lang="en-US" altLang="en-US" sz="2400" dirty="0" smtClean="0"/>
              <a:t>government revenues</a:t>
            </a:r>
            <a:endParaRPr lang="en-US" altLang="en-US" sz="2400" dirty="0" smtClean="0"/>
          </a:p>
        </p:txBody>
      </p:sp>
      <p:pic>
        <p:nvPicPr>
          <p:cNvPr id="522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850" y="2063750"/>
            <a:ext cx="7292975"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TextBox 3"/>
          <p:cNvSpPr txBox="1">
            <a:spLocks noChangeArrowheads="1"/>
          </p:cNvSpPr>
          <p:nvPr/>
        </p:nvSpPr>
        <p:spPr bwMode="auto">
          <a:xfrm>
            <a:off x="831850" y="1458913"/>
            <a:ext cx="741203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algn="ctr" eaLnBrk="1" hangingPunct="1">
              <a:spcBef>
                <a:spcPct val="0"/>
              </a:spcBef>
              <a:buFontTx/>
              <a:buNone/>
            </a:pPr>
            <a:r>
              <a:rPr lang="en-US" altLang="en-US" sz="1800" dirty="0">
                <a:latin typeface="Book Antiqua" pitchFamily="18" charset="0"/>
              </a:rPr>
              <a:t>NOC Exports as a share of total government revenue, 2010</a:t>
            </a:r>
          </a:p>
        </p:txBody>
      </p:sp>
      <p:sp>
        <p:nvSpPr>
          <p:cNvPr id="52229" name="TextBox 4"/>
          <p:cNvSpPr txBox="1">
            <a:spLocks noChangeArrowheads="1"/>
          </p:cNvSpPr>
          <p:nvPr/>
        </p:nvSpPr>
        <p:spPr bwMode="auto">
          <a:xfrm>
            <a:off x="990600" y="5934075"/>
            <a:ext cx="50292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000">
                <a:latin typeface="Book Antiqua" pitchFamily="18" charset="0"/>
              </a:rPr>
              <a:t>Source: </a:t>
            </a:r>
            <a:r>
              <a:rPr lang="en-US" altLang="en-US" sz="1000">
                <a:latin typeface="Book Antiqua" pitchFamily="18" charset="0"/>
                <a:hlinkClick r:id="rId4"/>
              </a:rPr>
              <a:t>http://www.resourcegovernance.org/sites/default/files/OilSales-Transparency.pdf</a:t>
            </a:r>
            <a:r>
              <a:rPr lang="en-US" altLang="en-US" sz="1000">
                <a:latin typeface="Book Antiqua" pitchFamily="18" charset="0"/>
              </a:rPr>
              <a:t> </a:t>
            </a:r>
          </a:p>
        </p:txBody>
      </p:sp>
    </p:spTree>
    <p:extLst>
      <p:ext uri="{BB962C8B-B14F-4D97-AF65-F5344CB8AC3E}">
        <p14:creationId xmlns:p14="http://schemas.microsoft.com/office/powerpoint/2010/main" val="16684149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AutoShape 2" descr="data:image/jpeg;base64,/9j/4AAQSkZJRgABAQAAAQABAAD/2wCEAAkGBhQSEBUUEhQWFRUVFxQVFxYVFxcUFxgVFxcVFBUXFRcXHCYeGBkjGRcVHy8gIycpLSwsFh4xNTAqNSYrLCkBCQoKDgwOGg8PGikkHBwsLCkpLiwpLCwsKSksLCwsLywpLCwsLCwsLCwsLCwsLCwsLCksKSksLCwpLCksLCwsLP/AABEIALwBDQMBIgACEQEDEQH/xAAbAAABBQEBAAAAAAAAAAAAAAAAAQIDBAUGB//EAEAQAAEDAgMFBgUCBQIEBwAAAAEAAhEDIQQSMQUiQVFhBhNxgZHwMqGxwdEHQhQVI+HxUmIWJIKSM0NTcqKywv/EABkBAQEBAQEBAAAAAAAAAAAAAAABAgMEBf/EACoRAAICAQMCBgICAwAAAAAAAAABAhEDEiExBFETIkFhcZEFoTLhFBVC/9oADAMBAAIRAxEAPwD3FCSUqAEIQgBCEIAQhCAEIQgBCEIAQhCAEIQgBCEIAQhCAEIQgBCEIAQhCAEIQgBCEIAQhCAEIQgGpZSBCGRZSpqVC2KhIClQoIQhACEIQAhCEAIQhACEIQAhCEAIQhACEIQAhCEAIQhACEIQAhCEAIQhACEJJQDAUqbKA5aOVjkJJSoWxUspoSqUaTHITUKFschICiUKKhCEAIQhACEIQAhCEAIQhACEIQAhCEAIQhACEiCgAFKklIhLHJJSIQWKSkQkVojZCHJcyhzJQ5bORMHJcyhzJcyUVE0pQVEHJcylAllEqPMjMpRbJZQsjaHaKlSc0Od8QMEAuGaQACRp+4/9JWpmSjVj5QmgolShY6USkzIlKFjpRKbKJSi2OlEpspMyULHyiUzOlBQWOlBKhGJaXFgcMwAJbNwDMEjkYPonkqCx0olVcdtFlFhfUMNGp1XM9pO2YZh3PoODnBzQ2Lg7wlp5SJ+2ioOwlC8Rd+otYVX7xAqgAbxHdnMCYmIg5uMCTwstLZn6ouYKf8Q8uaAXvLIzl98tMzbKRckaWE6qWSz1yULyd365b4y4WW8f6m9HSGxOqlb+tDu8vhgKc3h8vDfCAJhTUiaj1OVGawzZeME9IBA+6hwGPZWpMqMMte0OaRyKY50VZJtksI/3Cb+i0LLkoUTKwIkFOzKix8ppKaXJhcrRCtmS5lFmQCqZJg5LmUOZLnQpMHJ2ZQByXMgJi5GdQVKsAyq7NpMJIzAEGIm53c0xygrLdGqOR7S1P+bogucDUcNy+U5N4ug05DoqEC9weYC7nAhzaTBUILw1ocWyASBBIBvB1XnW0XOdisPZopnFVQAQ4Hu20y0ZjMQTJFhwubLsf51/VdTj9tnE2mYA8Tf/ALCl0WjaNRNFQqqwk3lTAqEJsyXvFFmSFyAnzpQ9VnVgIkgSYE8SZMDrY+ieHICV1SBJ0QHLmu19ep3LqYaXMqNewkMeQ0Zb5y1wIBkxHgVpU8a9tUsew5MmYVGgZGkEgscS6QcuUiBGt0spfZiWlzmhwLmRmAIJbmGZuYcJF78EmJxYY0k+Q5lZmxwQ2q82dUeXnU3LWga8tI6Ljds9qHzUp1SA8OyZY3YcCHEOJs20ieZ4ArLZVG2dFsfatKmarnvzVp3i7KHuY34YgfAAZmwvwVx3bTD/ANSH5jTe1jhEXc5jJk2gF3/xdyXlmPx1OoCGDfEscXObJADWiDIhsX6i3Fclh8W8PPxQXNLuIcWm089efFFsRu3Z6j+pW0nsYytRIfQrgS0jdLhDmPEcTEGdQY5x5qyoe7zZZgkB1jNpAy5Tpe/Vdx2maKmBouqnIGB5Y59M5zleMjYkgNyuFjytZed19sPOH7kNAYKjqml5cA3XUaKjks1C6ozvAJ3g0ZRABOaGgaaD5JhoiWtJMEMdGg3mzqND+Vk0sU4aEi82PH3CsHEGW/8AT87/AHKyUe+oA6G6cON9NfG/mpWO8rxOW08QTwMXWe1wMTw6T9x9VYwpBfDN4Z7kgNtHIuNllpcslHuPYGjiMPRptrV6JolrnMa0iRcyA46tm9tJW1tnbDGCczfgtLgJuDbnbkvCf4oiwOUNMQLaxcX1tqnfzpwAubRcuPOSfoqphKj1nslt8vrPYWVAAHvaXNeMwmZ+GG2HE3K6rAbQzi5ExNuXhyXiOE7eVWSNWmBlkwGzpzHjrbVXdo9rnhrRTqbpgADXlLz9FpSoiR7ZnTS5eSYH9RqlNoY91xdstzA8gbzzW1sr9WKBp/8AMZg8GNxhgiBf4jxn0WlNMHZhydmVbvRzSiotnMsZ1HXxOXL1cG+qYKvCVUxuJaWsdYgVG35Q4gnygrMnSs1FWzVzJBUVPD4wOYHEiC0EmbaXXHY7tHWp4uvTBzNabEfE3O2m4CTaI9JRugjqNr48B2Vw3MpLrmZPw5comRld6gcVzOxnNFer3r35A0ESalpOQkGJN+B5dFYrOrVhmp92YmW1Mwg7sGWC+6T426xSpYHFRvUMO482vezg4gbwPENE/wC4nhfyzjKUk649z243jUabd/H9m/i9mMhmQkkEunNJBsGkRpaeC57amxX1qwa6q4NgEuIa5zfiL4BgXbbz6pjWY5rrUaUTEtrFpy95Em+uTe8bJjsRi2jPUoAQBnLaweQCHZoAkuM5WgcS7kuDhk8TUuO1ndPCo1q3+D0TZ+GFKjTptJIYxrAXRJDQAJgAT4W5KxnWH2d2gXUm53DMZygneLRYkyATvTeFp18W1jS57g0DUuIA+a+hZ85rfYnqVw0EkwB/lFHEBwkcyPMGFy3bTbLqVIFsZD8R1BB6/wCdVd7Kuf3Ac6Gh0kMGgB8unDn6LIWttY4sdTIbmyvYTaYD3CkSI4hrneq0DjBmDeLhmHguI7S9ocjMSCQHh7Mkm0B9ONbcD8+SxdrdqauUOY5zXNZlta+60kTzBFxyXNzUVZ3hieSWldjru22Po08NVfUBy7rS4Mc9s3ADsoMXgSYExcK/SxtOpSz0muy1Q0hzmlhcxxJFnwQNTcD4hC4avtAYzBVnOcWinSqOnOWOfV7rKWOB+NpyvnXU6E2i2p2ye97aNMvykBjy85n5tDvDoCSdD0urOWmNmYQcpKKPQqeKb3BLbiIAab5iI1mx1HkV4xtrbOeu5pyudAAcWyQASbwYJFtQeqbi9p1BWqMNRxYXthhcYzOBaSsirlDnGCDxGs31k6rmp6tzpkxvG3F8i4lznvJc6R4+AE+ihdXcOJEHXT/CSq4AmJ4Hp4FSOrZ2xAjynxkpb9TkolsbWq1G5Zc4aXJI8/l6IOGEXyk68vuo9nu/pHcBixNhPL9s8dTzU9WjDQW8RN7eevj8ll7cGkip3bSDa3QiPUiFtDsvUOGbiQwGnIAgtzQ3MHOyzOUc1zrqm8AXBrS4AmJgE3JHGNV6bhtv7OYwU+8xD2gAb2YNAAucrY8dCsym4+5YLUzzfDYJ4GdpDWyDeDadctzHlyHFTU9m4itfI5wc4ndbuiwcNLDX5rvcZ2o2TVa1jzVc2c7RFSBkzacgN6w5Kaj272cN5orGWHeMklocR+50wHWCw8064OnhR7nnW0Nl1qTsr2ls8NeQFxY8eKo12uY4sMgtJbextbQr1HGdqdm1LVGVTlLuBEFsE6HwXOdpsVhXPa+gKhzA5m1Gz1Bb6mQkczezRmeNejOWpkEi/EcJ4Xn5K+42BkHkeaSnXpOF2xroI+imw+FaHAt9JkXWnLuc9JQe8kWEdFVgyYWtiqRz2aDE24qhh8NmnMHTyjn5jr6LpGSZho9rq0sRwfT8iD9QmUv4k6mmP/dH/wCVE7aNLXvQY/0nN1vCq1O0VJzHGlWaXRYAF1+AIjUnhxXazNPsQ4ztBUpVn5u6IawZiHRF3wJJ1k6Rq1YOzu2jxRc1wZuB9UHMXW70tAMTu3iek8Vmu2k+pXeaj2kuG8wMIGn7g4QfmLmFIytAIDaYBEGKVMSNeDR7A5LxZ+pUHpZ9To/xs+ojri12Oy2fg8RVwFJ1Buaxk5mtGUtuN8XF48bqxsvEYvDteG4I1A6pnMVmWhjWZSR+0X9Fxrds1WtytqOa2Zys3RxEQBEXNkuH7R16YApVXUwL2jWSXftuCeEHQcFF1kX3PS/w2RLlHqmPq2ZU7l2YQC0t0DtQTEHkmP2hSdIyZXObEFgEOmTBjWDw5LgsV+pWIc3K4UY8HCfR6zcR2yqPIJFIERBAdP8A9iun+VD3OP8Aqs/t9noVehumDBmxaIIHAWUGDwLnfHUfHiPuuGPbSsZhzG8iGzH/AHEqxgu21ZtRveFrqd5hozHWCDYTMaRoqs+N+pif4/PD0v4F7T4k4fGiXkZGB1J+jgCN5m7aHOaeGoBWpQf3lMESQHHV4ALQ0uygBsjMAYN9ROsLn9v7Wo16VJrWOz0gGy4AAtgAzDjxaD5lQbIrtzPa4taHiADAaTMNA0vBOnVcJSjKfNnql0s/CvS00ty1tVtWrh7squyyBoGhoEyRmEQeYPlK6jZ22qeHwbGF7WVAABSdIdfLO4DMXNyb68VkY7A91S7um+KdQXeIc4k2IY+4EATHzWNisNh6RDiXOLnESDmjKB8TnXOouOq7xyaY0+T5jxOc7XA3tXiGVRUMnVpbmFzvDMZHwiHecJlQjIJqPmIJaxxBE0xrkkjeBnw8Br7MrYM0K5fVyvLmBrXuAkNc0ktgG1ze2mi2WdqsO00qdPENbTAyuLi2wAAGWAeuq0mnFWzfhzjJtR+0cVW2G2q5rm1CDTAAD2nKAHPuQ5hHxNdrZXHbBq03Prvc0wWtdwMt3RAyxqRcRouxxnaXBuPdnEh0/u/p5RYnWP8AaR4ubzSYjaOBqNh+JYAToatNs8f29fopPzqkzrik8UlKUFs+x55Swve4jM46Gd0EmJAHA6a3gaqvi+7Y8mSZJjM1wsOB4A+a7Ss6g1zhhXB+ZhdDH5zmjQ5SbeHXmuUxdGmKpzs1k7znCSXRIF448uSwvKle5M8vEm2lVlnDbJD2Tna1pDTZpcDMTcOjXioP5MKcAPa7WfhZFyB8RvNir2HxrWO3wXkCGjQNG7IIa6DJvdOpFrwHGsKQYXEAF/xTMlpdBEjmQNI1XOObXLSkYn088a1MpYTAGHgA3dMAgjRv7pyxY8VS7QVG0g3mRAHQamR4hXNn4/vWEtkubMhxjeLpMg/S8TCrdpKD3tbcAtBJDovIjdHP3ay3rSnTMLHOUbihnZLZJxD3HucwyyCRumDlMZrTJ+S7GjsWoQQKbJaS0wGiCADF+hCo/p1iqNKk1rnNFYmo2JuQX5m6SNAV2P8APKAdlNelmFi0vYCDyiZlebNJuTO+LC1HdbnOnYz82UUmBwAMQzQkgcOYKX+T1TpTbytl/HNb/wDPqH/q0xqN54YZBg2dB80zDbaox/41Kb/+az8rjudfD9jmcVgnUaR7xoJaCdGuJH08uix8Vi6T+7luRzRmLnsZD2uyuaDDp8upXZbUrMqPMEOEDQhw0PJcJ2pDxULaZytZTYTBgXORrRwm3oDyXbE96OOWOmNoztpEtcY7twfJApmQBNgeR6Kvh6ozsiQSb3kJuzNpOFdrXON3Bpu7iQOB8F2m28F/F5GUX05oZ25e8YHTYQGkyTDRy4r1W06o8atnK5D3jgDcvfGp0OhHnyWxs+g68t4N1vxcPt81k7VJw1UUnsa50FzibmXGLT4KntI1aThmD2SAW/ssbxFridOErThfoZ29TbxBcwgOGokQ0OkyBAgniT+FLkcC4n4ZyNhsuzcN0C9pJ0sFqP8A0/zGXVC4xlmGtMTYS36ypB+nrb77/Ko76LWhF1mNTpOdMPBDd5xghoaDbM6CG5gDrCqYqm4NBY8mxLmjeyxY72nH+y3H9kGNMQSBoczj1vBkquezrZEtbaNWze8TKzLHFqqO+HqZYpXFnKVq7zq93qVXI5lX+0+D7ipkmMwD2kf6T16EEeSyKOIgbxPiVzUGlwfXeeMnzyWWnn/hTsrAD4QRzvyjnZVBiWc/DhdXNmCm/NLiIy6EaEwdRfwVpsPLCKuyxSxlgIEi83n6xy9FbpYvrM6zxS1dm0xSc4S4ioxoMgbpbUJkRGrQpzslrMM2uSTmdlyXtd4nMDxy6RxXGWJs64/yGOPchfVHC0AmCRoNYJUtOk4EOBaIIIl7OesTzBCrgUnxq03Gs2I/sisKQg53siW/ACXEQJ+KwsfXwUWH7OeT8m3aj/H3J9pbRrQLiJA3Y5GNFm0g5zxvE70XgC8AmSBAgA+QTmdo6bGmmGvcCSZL8szzyjnwv4qviO0rCC3utbfHBHmGg/NeiEJV5j588sNWqCot81EBc6qtgsdnzcIuOMDldMxOIdmAb19T+F5vDak4n3Y54SxqZpUqzm/CY9FBjto1A1u+QMw0ta54JwNlX2i092ekH78lcMqmvkx1mNSwypb0y/hcU8SWuLSZaS0kEjiCpK+MgOdULny0MkucTlzBxBNzlt5EyqWAqkt9D5EAyrVQyPRMjcMrXpZnp8cM3Sxb5cUr+A/lDCJb/ECRO7LgLjiTK19kB1Ce7fWYTlJzg3y5jDszACN52pKwxi5a8b5yWyhxa13ExcIPczmytB0gw4TA11Nr+q1rm+5430sI7Wv2bgxVKnMOYDJMB7XEkkH4QehsAm4nG0nmXtfOhLGuIMWk5hBP31WHS2haAGgx+xnGOH+FM0VnU8oY9xIgujKTYjgOqz4bu2v2S8UeJ/RQqtI5+Yg+Y4FMLzMc/XyWlidl1WUs1RhbcAE3JtxnisijiA6eBBghdKaPTjzQmqTJXPP+bphqcwoa2NAMceicHpTN64SbSfBbFfMI3QLaNA9Ddb9fbDP4ZgbT/qNbvEnM12XKGloizss6mLnwXLB6nZXkEadVKMyxxkvg0mNvUc0NzPylr9+WOJ3y0sESRpymyq161aXCKJDjJJFMlxtJl28L+GvqtUtPxcufufXySZgILWg9WgHXxGYXXohkcd0j58+nxf8AbaNTZtalmc+qWueGNA3S8A5SXhkEBpzREzbMP3J1TD96ZztiNHUMNIkmRDmyNFmYLBVHg92MrQSXOdMTadByCnbhAwkOe577Zg0AtadQAXRNis+LKzjlxYVHycnsUe4SOCSOiDC9J8wrYimIP3WLjMaGCzQT5eHBbeJFv7rHxOHJ4fT7hYk36HSKTOL27SOJeHPjdECLASZ9+Czv+HW8vn5ea75mDto0fXzgJj8GSPxH3XCpdztqS4OF/wCGhHwqSj2cF4kTyt6rrXYLw9AE0YSOAnwU83ctpnMv7PnKQKlQXFgeUwfHX1KY3so6J76pOlz/AGldX/C+HoVPSw5Eaen4VTkYaRytPszVAs8njvCT9FXxXY6vUAbmEAnXXe149F39HDdPsrdOgeQXRJmDznD/AKaPdBL1sUv0uoD43OPQOgfldvSEe7KLHG1vot3RDzLtBsGnR3MOL/uJJPgJJWN/DV5+Fvqu4xezS55IB98lVfs0i8fleWUm3weuEnFbSaOV/h8QeDQh2CrkHMRHh5LrG4I9Pn80pwB5iPB3yWVJ3wjpPNOt5P7OWwuxKnB0eC08L2We/V7/ADMfZb+E2aRxH0t4ELewGEiLj3xXVapS3OKyOMKRgbN7AUyJfJv/AKitvD9kcOzSmPSVt02wE4++C7pI87lZns2XSbYMb5gfdS5GjQAegU72qCo0DUeitIlmH2vw4fhKgL8hAzNMxDm3AtzuPNeQMc6ZBP3+a9N7V1s4yDRcgdkNPBc3kjdHRalVHOEu5lSNxjh1+S2XbCbzPqfwgbAZ7uo8kDUZZF/FmT/MP9vz0VjZtQ1arGaBxAJF+K0m7Bb7Cmw+wXB4cwgOFxpr5rLlBrY6+NmXLNTC7FoOpPqF9TcqhjQ6Buw4wYF5yq7QOHpiIAuTOt+PAn0WH3WKbTNMNY5heHmSfiykcOEFQVhieNFh4brj900ruc3lvk6mhUbWHc0QJgxJ4DUmSPZWfjNktbULaj2hwynQOnMA4GZI0IWTgtqYmg/OzD70FsySINjZNxu2qtWoX1aFTMQ0bogQ1oaOfABRxKsmx7RKTPy+sJgA4II8F6TyDahKrFqsOeoijKiIt8ffRIWdffopIQR4T76rJSq9gPI+irlkax6q650KMu9wss1ZW7rnH4UlNg5ecFPHsKRk8vwFEhY+kwcvNWGtCjZx4qUBbIyVqixLZF08W4n34BNf4lUhlPwwmeXgf7qq/C+fkCtWo3x+vzUWSea5uJrUZv8ACW9+WqX+E6COvNXizr8oQGHx+SmkuohoYTSQ3X1WnRpwoGBWaZW0iNkuZKSmTKCOfotGBSYVTGGR798lZPkoKoPu6MHMY/CmbG3j4lZ78KZuNOkifJdLXoyYzeWoPr7sqdXC39YsOUQvNKB1UjAOGvoJSU8Lew89Pstk4Xz8h9L/AFTmYK0wQY4NWNJrUZTMEZu36fhbOAwYH7beSWjQ8R0y/S60sO2B6R97LpCBmUrJqOEEaBK/Z7TqB6BWaakzL0UjkZ7dktH7W+ihq7FYT8IWqXqNzgmlFsnEdfUpubokkKN1aLQfJUySOTCUF/T8pnedUAoHuAgiU3P19+SXIoUb6KNw8E4mdZ+aTKPY/KyWxpKczVNyg8k4NHD6SgslHv2FKD7uq7Wzond07g71AVDLIcEx7vf+FGARqR9FIeqpCu8+Sic48v8ACszHhyTPfFQpBnt7KVruQ9U8R7hGcc4UFgx0+5+imz3UbXdfknjiqLH5p/OqWfNNLAdR8khjh58FSCl3OfmmO9fFOI6/ZMcfepQFerT8R6/RVqlE8D74WV4nl81E8lYZopVWO6+n4TGUz8+Mz6wrc9B6p3l781mi2RNZ4+voFYpT7uka378lK3wWkZbJWqQOUIq9Cl7xbISSoyDw+4SDxPqkJ6/RLBL4/RBI6KPORHVK2obqkHF/KEgJ4lRVcQQlY+4QEhefcppfKDT6lIKdzr4qFEJ9wkzc/fgnd2Jj+6jJvCgFa7n7+adPLRI1Nm34UFk7ZHL7oDjxHzP2CZTNlJCqA4OgfklNNQHU35A/ZKBePwmVBlEj7D6IQaXBNa/08o+SVhkSQOPBI53+EKDj70RY6i/kkpPkSgMF7BQEgj3ZKPHyTSISkqgUu8/GE4m3PpZNaLprAJ05oB7fen2TSPeqa98CeqKtrowMydflr4pj2cj6IdUIjqn93fisWUiLJSNHVLUMesJAbICRluIUsqvmSMrHMAtJkLco96fiVC19j4J40H+PoqEBiLxP28k3vQP7p5sgN96fRUH/2Q=="/>
          <p:cNvSpPr>
            <a:spLocks noChangeAspect="1" noChangeArrowheads="1"/>
          </p:cNvSpPr>
          <p:nvPr/>
        </p:nvSpPr>
        <p:spPr bwMode="auto">
          <a:xfrm>
            <a:off x="0" y="-752475"/>
            <a:ext cx="2328863"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endParaRPr lang="es-PE" altLang="en-US" sz="1800">
              <a:latin typeface="Book Antiqua" pitchFamily="18" charset="0"/>
            </a:endParaRPr>
          </a:p>
        </p:txBody>
      </p:sp>
      <p:pic>
        <p:nvPicPr>
          <p:cNvPr id="49157" name="Picture 2"/>
          <p:cNvPicPr>
            <a:picLocks noChangeAspect="1" noChangeArrowheads="1"/>
          </p:cNvPicPr>
          <p:nvPr/>
        </p:nvPicPr>
        <p:blipFill>
          <a:blip r:embed="rId3">
            <a:extLst>
              <a:ext uri="{28A0092B-C50C-407E-A947-70E740481C1C}">
                <a14:useLocalDpi xmlns:a14="http://schemas.microsoft.com/office/drawing/2010/main" val="0"/>
              </a:ext>
            </a:extLst>
          </a:blip>
          <a:srcRect l="36383" r="22299"/>
          <a:stretch>
            <a:fillRect/>
          </a:stretch>
        </p:blipFill>
        <p:spPr bwMode="auto">
          <a:xfrm>
            <a:off x="6307138" y="1330325"/>
            <a:ext cx="1160462"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1150" y="3429000"/>
            <a:ext cx="22288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0" y="24384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8344" y="4419599"/>
            <a:ext cx="140811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60374" y="1447800"/>
            <a:ext cx="3671455" cy="3968538"/>
          </a:xfrm>
          <a:prstGeom prst="rect">
            <a:avLst/>
          </a:prstGeom>
          <a:noFill/>
        </p:spPr>
        <p:txBody>
          <a:bodyPr wrap="square" lIns="82058" tIns="41029" rIns="82058" bIns="41029" rtlCol="0">
            <a:spAutoFit/>
          </a:bodyPr>
          <a:lstStyle/>
          <a:p>
            <a:pPr marL="307718" indent="-307718">
              <a:spcAft>
                <a:spcPts val="538"/>
              </a:spcAft>
              <a:buFont typeface="Arial" pitchFamily="34" charset="0"/>
              <a:buChar char="•"/>
            </a:pPr>
            <a:r>
              <a:rPr lang="en-US" sz="2000" dirty="0" smtClean="0"/>
              <a:t>Development of national </a:t>
            </a:r>
            <a:r>
              <a:rPr lang="en-US" sz="2000" dirty="0" smtClean="0"/>
              <a:t>skills and expertise</a:t>
            </a:r>
            <a:endParaRPr lang="en-US" sz="2000" dirty="0" smtClean="0"/>
          </a:p>
          <a:p>
            <a:pPr marL="307718" indent="-307718">
              <a:spcAft>
                <a:spcPts val="538"/>
              </a:spcAft>
              <a:buFont typeface="Arial" pitchFamily="34" charset="0"/>
              <a:buChar char="•"/>
            </a:pPr>
            <a:r>
              <a:rPr lang="en-US" sz="2000" dirty="0" smtClean="0"/>
              <a:t>Long-term economic </a:t>
            </a:r>
            <a:r>
              <a:rPr lang="en-US" sz="2000" dirty="0" smtClean="0"/>
              <a:t>control and access to foreign currency</a:t>
            </a:r>
            <a:endParaRPr lang="en-US" sz="2000" dirty="0" smtClean="0"/>
          </a:p>
          <a:p>
            <a:pPr marL="307718" indent="-307718">
              <a:spcAft>
                <a:spcPts val="538"/>
              </a:spcAft>
              <a:buFont typeface="Arial" pitchFamily="34" charset="0"/>
              <a:buChar char="•"/>
            </a:pPr>
            <a:r>
              <a:rPr lang="en-US" sz="2000" dirty="0" smtClean="0"/>
              <a:t>More effective state control over the pace and development of the industry</a:t>
            </a:r>
          </a:p>
          <a:p>
            <a:pPr marL="307718" indent="-307718">
              <a:spcAft>
                <a:spcPts val="538"/>
              </a:spcAft>
              <a:buFont typeface="Arial" pitchFamily="34" charset="0"/>
              <a:buChar char="•"/>
            </a:pPr>
            <a:r>
              <a:rPr lang="en-US" sz="2000" dirty="0" smtClean="0"/>
              <a:t>Stimulator of local content and positive economic spillovers</a:t>
            </a:r>
            <a:endParaRPr lang="en-US" sz="2000" dirty="0"/>
          </a:p>
        </p:txBody>
      </p:sp>
      <p:sp>
        <p:nvSpPr>
          <p:cNvPr id="4" name="AutoShape 2" descr="Image result for codelc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descr="http://seeker401.files.wordpress.com/2010/10/codelco.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24400" y="4776677"/>
            <a:ext cx="1968182" cy="1263869"/>
          </a:xfrm>
          <a:prstGeom prst="rect">
            <a:avLst/>
          </a:prstGeom>
          <a:noFill/>
          <a:ln>
            <a:noFill/>
          </a:ln>
        </p:spPr>
      </p:pic>
      <p:sp>
        <p:nvSpPr>
          <p:cNvPr id="13" name="Title 1"/>
          <p:cNvSpPr>
            <a:spLocks noGrp="1"/>
          </p:cNvSpPr>
          <p:nvPr>
            <p:ph type="title"/>
          </p:nvPr>
        </p:nvSpPr>
        <p:spPr>
          <a:xfrm>
            <a:off x="304800" y="274638"/>
            <a:ext cx="8534400" cy="1143000"/>
          </a:xfrm>
        </p:spPr>
        <p:txBody>
          <a:bodyPr>
            <a:normAutofit/>
          </a:bodyPr>
          <a:lstStyle/>
          <a:p>
            <a:r>
              <a:rPr lang="en-US" sz="2400" dirty="0"/>
              <a:t>Benefits and Success Stories</a:t>
            </a:r>
            <a:br>
              <a:rPr lang="en-US" sz="2400" dirty="0"/>
            </a:br>
            <a:endParaRPr lang="en-US" altLang="en-US" sz="2400" dirty="0" smtClean="0"/>
          </a:p>
        </p:txBody>
      </p:sp>
    </p:spTree>
    <p:extLst>
      <p:ext uri="{BB962C8B-B14F-4D97-AF65-F5344CB8AC3E}">
        <p14:creationId xmlns:p14="http://schemas.microsoft.com/office/powerpoint/2010/main" val="6516819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69888" y="261938"/>
            <a:ext cx="7772400" cy="609600"/>
          </a:xfrm>
        </p:spPr>
        <p:txBody>
          <a:bodyPr>
            <a:normAutofit fontScale="90000"/>
          </a:bodyPr>
          <a:lstStyle/>
          <a:p>
            <a:r>
              <a:rPr lang="en-GB" altLang="en-US" dirty="0" smtClean="0">
                <a:ea typeface="ＭＳ Ｐゴシック" pitchFamily="34" charset="-128"/>
              </a:rPr>
              <a:t>Inherent challenges</a:t>
            </a:r>
            <a:endParaRPr lang="en-GB" altLang="en-US" dirty="0" smtClean="0">
              <a:ea typeface="ＭＳ Ｐゴシック" pitchFamily="34" charset="-128"/>
            </a:endParaRPr>
          </a:p>
        </p:txBody>
      </p:sp>
      <p:sp>
        <p:nvSpPr>
          <p:cNvPr id="9220" name="Rectangle 4"/>
          <p:cNvSpPr>
            <a:spLocks noGrp="1" noChangeArrowheads="1"/>
          </p:cNvSpPr>
          <p:nvPr>
            <p:ph type="body" sz="half" idx="2"/>
          </p:nvPr>
        </p:nvSpPr>
        <p:spPr>
          <a:xfrm>
            <a:off x="685800" y="1524000"/>
            <a:ext cx="8001000" cy="4267200"/>
          </a:xfrm>
        </p:spPr>
        <p:txBody>
          <a:bodyPr>
            <a:noAutofit/>
          </a:bodyPr>
          <a:lstStyle/>
          <a:p>
            <a:r>
              <a:rPr lang="en-GB" altLang="en-US" sz="2400" dirty="0">
                <a:latin typeface="+mn-lt"/>
              </a:rPr>
              <a:t>« State within a state </a:t>
            </a:r>
            <a:r>
              <a:rPr lang="en-GB" altLang="en-US" sz="2400" dirty="0" smtClean="0">
                <a:latin typeface="+mn-lt"/>
              </a:rPr>
              <a:t>», limited accountability</a:t>
            </a:r>
          </a:p>
          <a:p>
            <a:r>
              <a:rPr lang="en-GB" altLang="en-US" sz="2400" dirty="0" smtClean="0">
                <a:latin typeface="+mn-lt"/>
              </a:rPr>
              <a:t>Prone to politicization</a:t>
            </a:r>
          </a:p>
          <a:p>
            <a:r>
              <a:rPr lang="en-GB" altLang="en-US" sz="2400" dirty="0" smtClean="0">
                <a:latin typeface="+mn-lt"/>
              </a:rPr>
              <a:t>Development </a:t>
            </a:r>
            <a:r>
              <a:rPr lang="en-GB" altLang="en-US" sz="2400" dirty="0">
                <a:latin typeface="+mn-lt"/>
              </a:rPr>
              <a:t>of </a:t>
            </a:r>
            <a:r>
              <a:rPr lang="en-GB" altLang="en-US" sz="2400" dirty="0" smtClean="0">
                <a:latin typeface="+mn-lt"/>
              </a:rPr>
              <a:t>industry </a:t>
            </a:r>
            <a:r>
              <a:rPr lang="en-GB" altLang="en-US" sz="2400" dirty="0">
                <a:latin typeface="+mn-lt"/>
              </a:rPr>
              <a:t>slowed by bureaucratic processes</a:t>
            </a:r>
          </a:p>
          <a:p>
            <a:r>
              <a:rPr lang="en-GB" altLang="en-US" sz="2400" dirty="0" smtClean="0">
                <a:latin typeface="+mn-lt"/>
              </a:rPr>
              <a:t>Becomes </a:t>
            </a:r>
            <a:r>
              <a:rPr lang="en-GB" altLang="en-US" sz="2400" dirty="0">
                <a:latin typeface="+mn-lt"/>
              </a:rPr>
              <a:t>a drain on resources by investing in un-economic/risky projects</a:t>
            </a:r>
          </a:p>
          <a:p>
            <a:r>
              <a:rPr lang="en-GB" altLang="en-US" sz="2400" dirty="0" smtClean="0">
                <a:latin typeface="+mn-lt"/>
              </a:rPr>
              <a:t>Lower </a:t>
            </a:r>
            <a:r>
              <a:rPr lang="en-GB" altLang="en-US" sz="2400" dirty="0">
                <a:latin typeface="+mn-lt"/>
              </a:rPr>
              <a:t>exposure to global industry trends and technology</a:t>
            </a:r>
          </a:p>
          <a:p>
            <a:r>
              <a:rPr lang="en-GB" altLang="en-US" sz="2400" dirty="0" smtClean="0">
                <a:latin typeface="+mn-lt"/>
              </a:rPr>
              <a:t>Conservative </a:t>
            </a:r>
            <a:r>
              <a:rPr lang="en-GB" altLang="en-US" sz="2400" dirty="0">
                <a:latin typeface="+mn-lt"/>
              </a:rPr>
              <a:t>strategy and investment</a:t>
            </a:r>
          </a:p>
        </p:txBody>
      </p:sp>
      <p:sp>
        <p:nvSpPr>
          <p:cNvPr id="9223" name="TextBox 8"/>
          <p:cNvSpPr txBox="1">
            <a:spLocks noChangeArrowheads="1"/>
          </p:cNvSpPr>
          <p:nvPr/>
        </p:nvSpPr>
        <p:spPr bwMode="auto">
          <a:xfrm>
            <a:off x="5943600" y="6248400"/>
            <a:ext cx="28717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r>
              <a:rPr lang="en-GB" altLang="en-US" sz="1100"/>
              <a:t>Source Marcel and Castellani </a:t>
            </a:r>
          </a:p>
          <a:p>
            <a:pPr eaLnBrk="1" hangingPunct="1"/>
            <a:r>
              <a:rPr lang="en-GB" altLang="en-US" sz="1100"/>
              <a:t>Chatham House Good Governance Project</a:t>
            </a:r>
            <a:endParaRPr lang="en-US" altLang="en-US" sz="1100"/>
          </a:p>
        </p:txBody>
      </p:sp>
    </p:spTree>
    <p:extLst>
      <p:ext uri="{BB962C8B-B14F-4D97-AF65-F5344CB8AC3E}">
        <p14:creationId xmlns:p14="http://schemas.microsoft.com/office/powerpoint/2010/main" val="4072161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altLang="en-US" sz="2400" dirty="0" smtClean="0"/>
              <a:t>Results in inefficient revenue generation</a:t>
            </a:r>
            <a:endParaRPr lang="en-US" altLang="en-US" sz="2400" dirty="0" smtClean="0"/>
          </a:p>
        </p:txBody>
      </p:sp>
      <p:pic>
        <p:nvPicPr>
          <p:cNvPr id="50179" name="Picture 2"/>
          <p:cNvPicPr>
            <a:picLocks noChangeAspect="1" noChangeArrowheads="1"/>
          </p:cNvPicPr>
          <p:nvPr/>
        </p:nvPicPr>
        <p:blipFill>
          <a:blip r:embed="rId3">
            <a:extLst>
              <a:ext uri="{28A0092B-C50C-407E-A947-70E740481C1C}">
                <a14:useLocalDpi xmlns:a14="http://schemas.microsoft.com/office/drawing/2010/main" val="0"/>
              </a:ext>
            </a:extLst>
          </a:blip>
          <a:srcRect l="9671" b="7426"/>
          <a:stretch>
            <a:fillRect/>
          </a:stretch>
        </p:blipFill>
        <p:spPr bwMode="auto">
          <a:xfrm>
            <a:off x="762000" y="1371600"/>
            <a:ext cx="7527925" cy="434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0180" name="Rectangle 3"/>
          <p:cNvSpPr>
            <a:spLocks noChangeArrowheads="1"/>
          </p:cNvSpPr>
          <p:nvPr/>
        </p:nvSpPr>
        <p:spPr bwMode="auto">
          <a:xfrm>
            <a:off x="685800" y="6400800"/>
            <a:ext cx="207963" cy="201613"/>
          </a:xfrm>
          <a:prstGeom prst="rect">
            <a:avLst/>
          </a:prstGeom>
          <a:solidFill>
            <a:srgbClr val="FF0000"/>
          </a:solidFill>
          <a:ln w="9525">
            <a:solidFill>
              <a:srgbClr val="000000"/>
            </a:solidFill>
            <a:round/>
            <a:headEnd/>
            <a:tailEnd/>
          </a:ln>
        </p:spPr>
        <p:txBody>
          <a:bodyPr lIns="82058" tIns="41029" rIns="82058" bIns="41029" anchor="ctr"/>
          <a:lstStyle>
            <a:lvl1pPr defTabSz="409575"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defTabSz="409575"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defTabSz="409575"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defTabSz="409575"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defTabSz="409575"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endParaRPr lang="es-PE" altLang="en-US" sz="3600">
              <a:latin typeface="Arial" pitchFamily="34" charset="0"/>
            </a:endParaRPr>
          </a:p>
        </p:txBody>
      </p:sp>
      <p:sp>
        <p:nvSpPr>
          <p:cNvPr id="50181" name="Rectangle 5"/>
          <p:cNvSpPr>
            <a:spLocks noChangeArrowheads="1"/>
          </p:cNvSpPr>
          <p:nvPr/>
        </p:nvSpPr>
        <p:spPr bwMode="auto">
          <a:xfrm>
            <a:off x="2347913" y="6427788"/>
            <a:ext cx="207962" cy="201612"/>
          </a:xfrm>
          <a:prstGeom prst="rect">
            <a:avLst/>
          </a:prstGeom>
          <a:solidFill>
            <a:srgbClr val="0070C0"/>
          </a:solidFill>
          <a:ln w="9525">
            <a:solidFill>
              <a:srgbClr val="000000"/>
            </a:solidFill>
            <a:round/>
            <a:headEnd/>
            <a:tailEnd/>
          </a:ln>
        </p:spPr>
        <p:txBody>
          <a:bodyPr lIns="82058" tIns="41029" rIns="82058" bIns="41029" anchor="ctr"/>
          <a:lstStyle>
            <a:lvl1pPr defTabSz="409575"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defTabSz="409575"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defTabSz="409575"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defTabSz="409575"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defTabSz="409575"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endParaRPr lang="es-PE" altLang="en-US" sz="3600">
              <a:latin typeface="Arial" pitchFamily="34" charset="0"/>
            </a:endParaRPr>
          </a:p>
        </p:txBody>
      </p:sp>
      <p:sp>
        <p:nvSpPr>
          <p:cNvPr id="50182" name="Rectangle 6"/>
          <p:cNvSpPr>
            <a:spLocks noChangeArrowheads="1"/>
          </p:cNvSpPr>
          <p:nvPr/>
        </p:nvSpPr>
        <p:spPr bwMode="auto">
          <a:xfrm>
            <a:off x="3906838" y="6400800"/>
            <a:ext cx="207962" cy="201612"/>
          </a:xfrm>
          <a:prstGeom prst="rect">
            <a:avLst/>
          </a:prstGeom>
          <a:solidFill>
            <a:schemeClr val="tx1"/>
          </a:solidFill>
          <a:ln w="9525">
            <a:solidFill>
              <a:srgbClr val="000000"/>
            </a:solidFill>
            <a:round/>
            <a:headEnd/>
            <a:tailEnd/>
          </a:ln>
        </p:spPr>
        <p:txBody>
          <a:bodyPr lIns="82058" tIns="41029" rIns="82058" bIns="41029" anchor="ctr"/>
          <a:lstStyle>
            <a:lvl1pPr defTabSz="409575"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defTabSz="409575"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defTabSz="409575"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defTabSz="409575"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defTabSz="409575"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defTabSz="409575"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endParaRPr lang="es-PE" altLang="en-US" sz="3600">
              <a:latin typeface="Arial" pitchFamily="34" charset="0"/>
            </a:endParaRPr>
          </a:p>
        </p:txBody>
      </p:sp>
      <p:sp>
        <p:nvSpPr>
          <p:cNvPr id="50183" name="TextBox 4"/>
          <p:cNvSpPr txBox="1">
            <a:spLocks noChangeArrowheads="1"/>
          </p:cNvSpPr>
          <p:nvPr/>
        </p:nvSpPr>
        <p:spPr bwMode="auto">
          <a:xfrm>
            <a:off x="1090613" y="6345238"/>
            <a:ext cx="111918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800">
                <a:solidFill>
                  <a:srgbClr val="FF0000"/>
                </a:solidFill>
                <a:latin typeface="Book Antiqua" pitchFamily="18" charset="0"/>
              </a:rPr>
              <a:t>NOC</a:t>
            </a:r>
            <a:r>
              <a:rPr lang="en-US" altLang="en-US" sz="1400">
                <a:solidFill>
                  <a:srgbClr val="FF0000"/>
                </a:solidFill>
                <a:latin typeface="Book Antiqua" pitchFamily="18" charset="0"/>
              </a:rPr>
              <a:t>s</a:t>
            </a:r>
          </a:p>
        </p:txBody>
      </p:sp>
      <p:sp>
        <p:nvSpPr>
          <p:cNvPr id="50184" name="TextBox 8"/>
          <p:cNvSpPr txBox="1">
            <a:spLocks noChangeArrowheads="1"/>
          </p:cNvSpPr>
          <p:nvPr/>
        </p:nvSpPr>
        <p:spPr bwMode="auto">
          <a:xfrm>
            <a:off x="2667000" y="6345238"/>
            <a:ext cx="1731963"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800">
                <a:solidFill>
                  <a:srgbClr val="0070C0"/>
                </a:solidFill>
                <a:latin typeface="Book Antiqua" pitchFamily="18" charset="0"/>
              </a:rPr>
              <a:t>IOCs</a:t>
            </a:r>
          </a:p>
        </p:txBody>
      </p:sp>
      <p:sp>
        <p:nvSpPr>
          <p:cNvPr id="50185" name="TextBox 9"/>
          <p:cNvSpPr txBox="1">
            <a:spLocks noChangeArrowheads="1"/>
          </p:cNvSpPr>
          <p:nvPr/>
        </p:nvSpPr>
        <p:spPr bwMode="auto">
          <a:xfrm>
            <a:off x="4135438" y="6324600"/>
            <a:ext cx="1731962" cy="36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800" dirty="0">
                <a:latin typeface="Book Antiqua" pitchFamily="18" charset="0"/>
              </a:rPr>
              <a:t>Majors</a:t>
            </a:r>
          </a:p>
        </p:txBody>
      </p:sp>
      <p:graphicFrame>
        <p:nvGraphicFramePr>
          <p:cNvPr id="8" name="Table 7"/>
          <p:cNvGraphicFramePr>
            <a:graphicFrameLocks noGrp="1"/>
          </p:cNvGraphicFramePr>
          <p:nvPr/>
        </p:nvGraphicFramePr>
        <p:xfrm>
          <a:off x="6096000" y="1447800"/>
          <a:ext cx="2112963" cy="1222402"/>
        </p:xfrm>
        <a:graphic>
          <a:graphicData uri="http://schemas.openxmlformats.org/drawingml/2006/table">
            <a:tbl>
              <a:tblPr firstRow="1" bandRow="1">
                <a:tableStyleId>{5940675A-B579-460E-94D1-54222C63F5DA}</a:tableStyleId>
              </a:tblPr>
              <a:tblGrid>
                <a:gridCol w="762052"/>
                <a:gridCol w="1350911"/>
              </a:tblGrid>
              <a:tr h="568294">
                <a:tc gridSpan="2">
                  <a:txBody>
                    <a:bodyPr/>
                    <a:lstStyle/>
                    <a:p>
                      <a:pPr algn="ctr"/>
                      <a:r>
                        <a:rPr lang="en-US" sz="1600" dirty="0" smtClean="0"/>
                        <a:t>Average revenue per employee,</a:t>
                      </a:r>
                      <a:r>
                        <a:rPr lang="en-US" sz="1600" baseline="0" dirty="0" smtClean="0"/>
                        <a:t> 2004</a:t>
                      </a:r>
                      <a:endParaRPr lang="en-US" sz="1600" dirty="0"/>
                    </a:p>
                  </a:txBody>
                  <a:tcPr marL="83133" marR="83133" marT="40320" marB="40320">
                    <a:solidFill>
                      <a:schemeClr val="bg1">
                        <a:lumMod val="85000"/>
                      </a:schemeClr>
                    </a:solidFill>
                  </a:tcPr>
                </a:tc>
                <a:tc hMerge="1">
                  <a:txBody>
                    <a:bodyPr/>
                    <a:lstStyle/>
                    <a:p>
                      <a:endParaRPr lang="en-US" dirty="0"/>
                    </a:p>
                  </a:txBody>
                  <a:tcPr/>
                </a:tc>
              </a:tr>
              <a:tr h="327041">
                <a:tc>
                  <a:txBody>
                    <a:bodyPr/>
                    <a:lstStyle/>
                    <a:p>
                      <a:r>
                        <a:rPr lang="en-US" sz="1600" dirty="0" smtClean="0"/>
                        <a:t>NOCs</a:t>
                      </a:r>
                      <a:endParaRPr lang="en-US" sz="1600" dirty="0"/>
                    </a:p>
                  </a:txBody>
                  <a:tcPr marL="83133" marR="83133" marT="40320" marB="40320"/>
                </a:tc>
                <a:tc>
                  <a:txBody>
                    <a:bodyPr/>
                    <a:lstStyle/>
                    <a:p>
                      <a:r>
                        <a:rPr lang="en-US" sz="1600" dirty="0" smtClean="0"/>
                        <a:t>$962,000</a:t>
                      </a:r>
                      <a:endParaRPr lang="en-US" sz="1600" dirty="0"/>
                    </a:p>
                  </a:txBody>
                  <a:tcPr marL="83133" marR="83133" marT="40320" marB="40320"/>
                </a:tc>
              </a:tr>
              <a:tr h="327041">
                <a:tc>
                  <a:txBody>
                    <a:bodyPr/>
                    <a:lstStyle/>
                    <a:p>
                      <a:r>
                        <a:rPr lang="en-US" sz="1600" dirty="0" smtClean="0"/>
                        <a:t>IOCs</a:t>
                      </a:r>
                      <a:endParaRPr lang="en-US" sz="1600" dirty="0"/>
                    </a:p>
                  </a:txBody>
                  <a:tcPr marL="83133" marR="83133" marT="40320" marB="40320"/>
                </a:tc>
                <a:tc>
                  <a:txBody>
                    <a:bodyPr/>
                    <a:lstStyle/>
                    <a:p>
                      <a:r>
                        <a:rPr lang="en-US" sz="1600" dirty="0" smtClean="0"/>
                        <a:t>$1.8</a:t>
                      </a:r>
                      <a:r>
                        <a:rPr lang="en-US" sz="1600" baseline="0" dirty="0" smtClean="0"/>
                        <a:t> million</a:t>
                      </a:r>
                      <a:endParaRPr lang="en-US" sz="1600" dirty="0"/>
                    </a:p>
                  </a:txBody>
                  <a:tcPr marL="83133" marR="83133" marT="40320" marB="40320"/>
                </a:tc>
              </a:tr>
            </a:tbl>
          </a:graphicData>
        </a:graphic>
      </p:graphicFrame>
      <p:sp>
        <p:nvSpPr>
          <p:cNvPr id="50199" name="TextBox 10"/>
          <p:cNvSpPr txBox="1">
            <a:spLocks noChangeArrowheads="1"/>
          </p:cNvSpPr>
          <p:nvPr/>
        </p:nvSpPr>
        <p:spPr bwMode="auto">
          <a:xfrm>
            <a:off x="6851650" y="6453188"/>
            <a:ext cx="2216150"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600">
                <a:latin typeface="Book Antiqua" pitchFamily="18" charset="0"/>
              </a:rPr>
              <a:t>Source, Victor 2007</a:t>
            </a:r>
          </a:p>
        </p:txBody>
      </p:sp>
      <p:sp>
        <p:nvSpPr>
          <p:cNvPr id="50200" name="TextBox 2"/>
          <p:cNvSpPr txBox="1">
            <a:spLocks noChangeArrowheads="1"/>
          </p:cNvSpPr>
          <p:nvPr/>
        </p:nvSpPr>
        <p:spPr bwMode="auto">
          <a:xfrm>
            <a:off x="1524000" y="5791200"/>
            <a:ext cx="5676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algn="ctr" eaLnBrk="1" hangingPunct="1">
              <a:spcBef>
                <a:spcPct val="0"/>
              </a:spcBef>
              <a:buFontTx/>
              <a:buNone/>
            </a:pPr>
            <a:r>
              <a:rPr lang="en-US" altLang="en-US" sz="1800" b="1">
                <a:latin typeface="Book Antiqua" pitchFamily="18" charset="0"/>
              </a:rPr>
              <a:t>Number of Employees</a:t>
            </a:r>
          </a:p>
        </p:txBody>
      </p:sp>
      <p:sp>
        <p:nvSpPr>
          <p:cNvPr id="50201" name="TextBox 11"/>
          <p:cNvSpPr txBox="1">
            <a:spLocks noChangeArrowheads="1"/>
          </p:cNvSpPr>
          <p:nvPr/>
        </p:nvSpPr>
        <p:spPr bwMode="auto">
          <a:xfrm rot="-5400000">
            <a:off x="-1186656" y="3320256"/>
            <a:ext cx="320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800" b="1">
                <a:latin typeface="Book Antiqua" pitchFamily="18" charset="0"/>
              </a:rPr>
              <a:t>Revenue/Employee ($1,000)</a:t>
            </a:r>
          </a:p>
        </p:txBody>
      </p:sp>
    </p:spTree>
    <p:extLst>
      <p:ext uri="{BB962C8B-B14F-4D97-AF65-F5344CB8AC3E}">
        <p14:creationId xmlns:p14="http://schemas.microsoft.com/office/powerpoint/2010/main" val="2553523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altLang="en-US" sz="2400" dirty="0" smtClean="0"/>
              <a:t>Results in corruption</a:t>
            </a:r>
            <a:endParaRPr lang="en-US" altLang="en-US" sz="2400" dirty="0" smtClean="0"/>
          </a:p>
        </p:txBody>
      </p:sp>
      <p:pic>
        <p:nvPicPr>
          <p:cNvPr id="3074" name="Picture 2" descr="alt=Description de l'image NNP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295400"/>
            <a:ext cx="3124200" cy="3067398"/>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Image result for soca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6" descr="Image result for soca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2829099"/>
            <a:ext cx="2571750" cy="257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69654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500" dirty="0" smtClean="0"/>
              <a:t> </a:t>
            </a:r>
            <a:endParaRPr lang="en-US" sz="25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5273" y="990600"/>
            <a:ext cx="4059934" cy="1613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81000" y="3110805"/>
            <a:ext cx="8610600" cy="1384995"/>
          </a:xfrm>
          <a:prstGeom prst="rect">
            <a:avLst/>
          </a:prstGeom>
          <a:noFill/>
        </p:spPr>
        <p:txBody>
          <a:bodyPr wrap="square" rtlCol="0">
            <a:spAutoFit/>
          </a:bodyPr>
          <a:lstStyle/>
          <a:p>
            <a:pPr algn="ctr"/>
            <a:r>
              <a:rPr lang="en-US" sz="2800" dirty="0" smtClean="0"/>
              <a:t>Precept 6: Nationally owned resource companies should be accountable, with well-defined mandates and an objective of commercial efficiency.</a:t>
            </a:r>
            <a:endParaRPr lang="en-US" sz="2800" dirty="0"/>
          </a:p>
        </p:txBody>
      </p:sp>
    </p:spTree>
    <p:extLst>
      <p:ext uri="{BB962C8B-B14F-4D97-AF65-F5344CB8AC3E}">
        <p14:creationId xmlns:p14="http://schemas.microsoft.com/office/powerpoint/2010/main" val="726506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500" dirty="0" smtClean="0"/>
              <a:t>Core principles</a:t>
            </a:r>
            <a:r>
              <a:rPr lang="en-US" sz="2500" dirty="0"/>
              <a:t>: </a:t>
            </a:r>
            <a:r>
              <a:rPr lang="en-US" sz="2500" i="1" dirty="0"/>
              <a:t>The Chatham House Principles</a:t>
            </a:r>
          </a:p>
        </p:txBody>
      </p:sp>
      <p:graphicFrame>
        <p:nvGraphicFramePr>
          <p:cNvPr id="4" name="Group 131"/>
          <p:cNvGraphicFramePr>
            <a:graphicFrameLocks/>
          </p:cNvGraphicFramePr>
          <p:nvPr>
            <p:extLst>
              <p:ext uri="{D42A27DB-BD31-4B8C-83A1-F6EECF244321}">
                <p14:modId xmlns:p14="http://schemas.microsoft.com/office/powerpoint/2010/main" val="2266349229"/>
              </p:ext>
            </p:extLst>
          </p:nvPr>
        </p:nvGraphicFramePr>
        <p:xfrm>
          <a:off x="900546" y="1613648"/>
          <a:ext cx="7273636" cy="3563474"/>
        </p:xfrm>
        <a:graphic>
          <a:graphicData uri="http://schemas.openxmlformats.org/drawingml/2006/table">
            <a:tbl>
              <a:tblPr/>
              <a:tblGrid>
                <a:gridCol w="762000"/>
                <a:gridCol w="6511636"/>
              </a:tblGrid>
              <a:tr h="712975">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dirty="0">
                          <a:ln>
                            <a:noFill/>
                          </a:ln>
                          <a:solidFill>
                            <a:srgbClr val="006699"/>
                          </a:solidFill>
                          <a:effectLst/>
                          <a:latin typeface="Arial" charset="0"/>
                          <a:ea typeface="ＭＳ Ｐゴシック" charset="0"/>
                        </a:rPr>
                        <a:t>1</a:t>
                      </a:r>
                    </a:p>
                  </a:txBody>
                  <a:tcPr marL="83127" marR="83127" marT="40341" marB="403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Clarity of goals, roles and responsibilities</a:t>
                      </a:r>
                    </a:p>
                  </a:txBody>
                  <a:tcPr marL="83127" marR="83127" marT="40341" marB="403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CC"/>
                    </a:solidFill>
                  </a:tcPr>
                </a:tc>
              </a:tr>
              <a:tr h="712975">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2</a:t>
                      </a:r>
                    </a:p>
                    <a:p>
                      <a:pPr marL="0" marR="0" lvl="0" indent="0" algn="l" defTabSz="914400" rtl="0" eaLnBrk="1" fontAlgn="base" latinLnBrk="0" hangingPunct="1">
                        <a:lnSpc>
                          <a:spcPct val="100000"/>
                        </a:lnSpc>
                        <a:spcBef>
                          <a:spcPct val="20000"/>
                        </a:spcBef>
                        <a:spcAft>
                          <a:spcPct val="0"/>
                        </a:spcAft>
                        <a:buClrTx/>
                        <a:buSzTx/>
                        <a:buFont typeface="Times" charset="0"/>
                        <a:buNone/>
                        <a:tabLst/>
                      </a:pPr>
                      <a:endParaRPr kumimoji="0" lang="en-US" sz="1800" b="0" i="0" u="none" strike="noStrike" cap="none" normalizeH="0" baseline="0">
                        <a:ln>
                          <a:noFill/>
                        </a:ln>
                        <a:solidFill>
                          <a:srgbClr val="006699"/>
                        </a:solidFill>
                        <a:effectLst/>
                        <a:latin typeface="Arial" charset="0"/>
                        <a:ea typeface="ＭＳ Ｐゴシック" charset="0"/>
                      </a:endParaRPr>
                    </a:p>
                  </a:txBody>
                  <a:tcPr marL="83127" marR="83127" marT="40341" marB="403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Sustainable development for the benefit of future generations</a:t>
                      </a:r>
                    </a:p>
                  </a:txBody>
                  <a:tcPr marL="83127" marR="83127" marT="40341" marB="403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66"/>
                    </a:solidFill>
                  </a:tcPr>
                </a:tc>
              </a:tr>
              <a:tr h="711574">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3</a:t>
                      </a:r>
                    </a:p>
                  </a:txBody>
                  <a:tcPr marL="83127" marR="83127" marT="40341" marB="403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FCF"/>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dirty="0">
                          <a:ln>
                            <a:noFill/>
                          </a:ln>
                          <a:solidFill>
                            <a:srgbClr val="006699"/>
                          </a:solidFill>
                          <a:effectLst/>
                          <a:latin typeface="Arial" charset="0"/>
                          <a:ea typeface="ＭＳ Ｐゴシック" charset="0"/>
                        </a:rPr>
                        <a:t>Enablement to carry out the role assigned</a:t>
                      </a:r>
                    </a:p>
                  </a:txBody>
                  <a:tcPr marL="83127" marR="83127" marT="40341" marB="403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FCF"/>
                    </a:solidFill>
                  </a:tcPr>
                </a:tc>
              </a:tr>
              <a:tr h="712975">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4</a:t>
                      </a:r>
                    </a:p>
                  </a:txBody>
                  <a:tcPr marL="83127" marR="83127" marT="40341" marB="403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Accountability of decision-making and performance</a:t>
                      </a:r>
                    </a:p>
                  </a:txBody>
                  <a:tcPr marL="83127" marR="83127" marT="40341" marB="403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712975">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a:ln>
                            <a:noFill/>
                          </a:ln>
                          <a:solidFill>
                            <a:srgbClr val="006699"/>
                          </a:solidFill>
                          <a:effectLst/>
                          <a:latin typeface="Arial" charset="0"/>
                          <a:ea typeface="ＭＳ Ｐゴシック" charset="0"/>
                        </a:rPr>
                        <a:t>5</a:t>
                      </a:r>
                    </a:p>
                  </a:txBody>
                  <a:tcPr marL="83127" marR="83127" marT="40341" marB="403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8E9CA5"/>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charset="0"/>
                        <a:buNone/>
                        <a:tabLst/>
                      </a:pPr>
                      <a:r>
                        <a:rPr kumimoji="0" lang="en-US" sz="1800" b="0" i="0" u="none" strike="noStrike" cap="none" normalizeH="0" baseline="0" dirty="0">
                          <a:ln>
                            <a:noFill/>
                          </a:ln>
                          <a:solidFill>
                            <a:srgbClr val="006699"/>
                          </a:solidFill>
                          <a:effectLst/>
                          <a:latin typeface="Arial" charset="0"/>
                          <a:ea typeface="ＭＳ Ｐゴシック" charset="0"/>
                        </a:rPr>
                        <a:t>Transparency and accuracy of information</a:t>
                      </a:r>
                    </a:p>
                  </a:txBody>
                  <a:tcPr marL="83127" marR="83127" marT="40341" marB="403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8E9CA5"/>
                    </a:solidFill>
                  </a:tcPr>
                </a:tc>
              </a:tr>
            </a:tbl>
          </a:graphicData>
        </a:graphic>
      </p:graphicFrame>
      <p:sp>
        <p:nvSpPr>
          <p:cNvPr id="5" name="TextBox 4"/>
          <p:cNvSpPr txBox="1"/>
          <p:nvPr/>
        </p:nvSpPr>
        <p:spPr>
          <a:xfrm>
            <a:off x="838200" y="5623908"/>
            <a:ext cx="5334000" cy="636857"/>
          </a:xfrm>
          <a:prstGeom prst="rect">
            <a:avLst/>
          </a:prstGeom>
          <a:noFill/>
        </p:spPr>
        <p:txBody>
          <a:bodyPr wrap="square" lIns="82058" tIns="41029" rIns="82058" bIns="41029" rtlCol="0">
            <a:spAutoFit/>
          </a:bodyPr>
          <a:lstStyle/>
          <a:p>
            <a:r>
              <a:rPr lang="en-US" sz="1200" dirty="0"/>
              <a:t>Source: Chatham House, 2005, </a:t>
            </a:r>
            <a:r>
              <a:rPr lang="en-US" sz="1200" dirty="0">
                <a:hlinkClick r:id="rId3"/>
              </a:rPr>
              <a:t>http://www.chathamhouse.org/sites/files/chathamhouse/public/Research/Energy,%</a:t>
            </a:r>
            <a:r>
              <a:rPr lang="en-US" sz="1200" dirty="0" smtClean="0">
                <a:hlinkClick r:id="rId3"/>
              </a:rPr>
              <a:t>20Environment%20and%20Development/ggdoc0407.pdf</a:t>
            </a:r>
            <a:r>
              <a:rPr lang="en-US" sz="1200" dirty="0" smtClean="0"/>
              <a:t> </a:t>
            </a:r>
            <a:endParaRPr lang="en-US" sz="1200" dirty="0"/>
          </a:p>
        </p:txBody>
      </p:sp>
    </p:spTree>
    <p:extLst>
      <p:ext uri="{BB962C8B-B14F-4D97-AF65-F5344CB8AC3E}">
        <p14:creationId xmlns:p14="http://schemas.microsoft.com/office/powerpoint/2010/main" val="22821326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500" dirty="0"/>
              <a:t>Resource Governance Index – SOE </a:t>
            </a:r>
            <a:r>
              <a:rPr lang="en-US" sz="2500" dirty="0" smtClean="0"/>
              <a:t>scores</a:t>
            </a:r>
            <a:endParaRPr lang="en-US" sz="2500" dirty="0"/>
          </a:p>
        </p:txBody>
      </p:sp>
      <p:graphicFrame>
        <p:nvGraphicFramePr>
          <p:cNvPr id="4" name="Content Placeholder 3"/>
          <p:cNvGraphicFramePr>
            <a:graphicFrameLocks/>
          </p:cNvGraphicFramePr>
          <p:nvPr>
            <p:extLst>
              <p:ext uri="{D42A27DB-BD31-4B8C-83A1-F6EECF244321}">
                <p14:modId xmlns:p14="http://schemas.microsoft.com/office/powerpoint/2010/main" val="1748777620"/>
              </p:ext>
            </p:extLst>
          </p:nvPr>
        </p:nvGraphicFramePr>
        <p:xfrm>
          <a:off x="554182" y="1411941"/>
          <a:ext cx="8243455"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691811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0"/>
            <a:ext cx="8229600" cy="1143000"/>
          </a:xfrm>
        </p:spPr>
        <p:txBody>
          <a:bodyPr>
            <a:noAutofit/>
          </a:bodyPr>
          <a:lstStyle/>
          <a:p>
            <a:r>
              <a:rPr lang="en-US" sz="3200" i="1" dirty="0" smtClean="0"/>
              <a:t/>
            </a:r>
            <a:br>
              <a:rPr lang="en-US" sz="3200" i="1" dirty="0" smtClean="0"/>
            </a:br>
            <a:r>
              <a:rPr lang="en-US" sz="3200" b="1" dirty="0" smtClean="0"/>
              <a:t>Questions for assessing SOE accountability</a:t>
            </a:r>
            <a:r>
              <a:rPr lang="en-US" sz="3200" i="1" dirty="0"/>
              <a:t/>
            </a:r>
            <a:br>
              <a:rPr lang="en-US" sz="3200" i="1" dirty="0"/>
            </a:br>
            <a:r>
              <a:rPr lang="en-US" sz="3200" i="1" dirty="0" smtClean="0"/>
              <a:t/>
            </a:r>
            <a:br>
              <a:rPr lang="en-US" sz="3200" i="1" dirty="0" smtClean="0"/>
            </a:br>
            <a:r>
              <a:rPr lang="en-US" sz="3200" i="1" dirty="0" smtClean="0"/>
              <a:t>More than just transparency</a:t>
            </a:r>
            <a:br>
              <a:rPr lang="en-US" sz="3200" i="1" dirty="0" smtClean="0"/>
            </a:br>
            <a:r>
              <a:rPr lang="en-US" sz="3200" i="1" dirty="0"/>
              <a:t/>
            </a:r>
            <a:br>
              <a:rPr lang="en-US" sz="3200" i="1" dirty="0"/>
            </a:br>
            <a:r>
              <a:rPr lang="en-US" sz="3200" i="1" dirty="0" smtClean="0"/>
              <a:t>Will mention the 4 requirements on SOE reporting from the </a:t>
            </a:r>
            <a:r>
              <a:rPr lang="en-US" sz="3200" b="1" i="1" dirty="0" smtClean="0"/>
              <a:t>EITI Standard</a:t>
            </a:r>
            <a:endParaRPr lang="en-US" sz="3200" b="1" i="1" dirty="0"/>
          </a:p>
        </p:txBody>
      </p:sp>
      <p:pic>
        <p:nvPicPr>
          <p:cNvPr id="18" name="Picture 2" descr="http://eiti.org/files/document_img/eiti-standard-200p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140200"/>
            <a:ext cx="1905000" cy="2705100"/>
          </a:xfrm>
          <a:prstGeom prst="rect">
            <a:avLst/>
          </a:prstGeom>
          <a:noFill/>
          <a:extLst>
            <a:ext uri="{909E8E84-426E-40DD-AFC4-6F175D3DCCD1}">
              <a14:hiddenFill xmlns:a14="http://schemas.microsoft.com/office/drawing/2010/main">
                <a:solidFill>
                  <a:srgbClr val="FFFFFF"/>
                </a:solidFill>
              </a14:hiddenFill>
            </a:ext>
          </a:extLst>
        </p:spPr>
      </p:pic>
      <p:sp>
        <p:nvSpPr>
          <p:cNvPr id="3" name="Bent Arrow 2"/>
          <p:cNvSpPr/>
          <p:nvPr/>
        </p:nvSpPr>
        <p:spPr>
          <a:xfrm flipH="1" flipV="1">
            <a:off x="2895600" y="4102100"/>
            <a:ext cx="3352800" cy="1600200"/>
          </a:xfrm>
          <a:prstGeom prst="bentArrow">
            <a:avLst/>
          </a:prstGeom>
          <a:solidFill>
            <a:srgbClr val="FF6F4C"/>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09620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smtClean="0"/>
              <a:t>1. </a:t>
            </a:r>
            <a:r>
              <a:rPr lang="en-US" sz="2900" i="1" dirty="0" smtClean="0"/>
              <a:t>Are the roles clearly defined?</a:t>
            </a:r>
            <a:endParaRPr lang="en-US" sz="2900" i="1" dirty="0"/>
          </a:p>
        </p:txBody>
      </p:sp>
      <p:grpSp>
        <p:nvGrpSpPr>
          <p:cNvPr id="4" name="Group 16"/>
          <p:cNvGrpSpPr>
            <a:grpSpLocks/>
          </p:cNvGrpSpPr>
          <p:nvPr/>
        </p:nvGrpSpPr>
        <p:grpSpPr bwMode="auto">
          <a:xfrm>
            <a:off x="2361997" y="1556893"/>
            <a:ext cx="3810312" cy="3572567"/>
            <a:chOff x="1615" y="993"/>
            <a:chExt cx="2540" cy="2455"/>
          </a:xfrm>
        </p:grpSpPr>
        <p:sp>
          <p:nvSpPr>
            <p:cNvPr id="5" name="AutoShape 4"/>
            <p:cNvSpPr>
              <a:spLocks noChangeArrowheads="1"/>
            </p:cNvSpPr>
            <p:nvPr/>
          </p:nvSpPr>
          <p:spPr bwMode="gray">
            <a:xfrm>
              <a:off x="1651" y="1307"/>
              <a:ext cx="2381" cy="1818"/>
            </a:xfrm>
            <a:prstGeom prst="triangle">
              <a:avLst>
                <a:gd name="adj" fmla="val 50000"/>
              </a:avLst>
            </a:prstGeom>
            <a:solidFill>
              <a:srgbClr val="FFFFFF">
                <a:alpha val="50000"/>
              </a:srgbClr>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6" name="AutoShape 5"/>
            <p:cNvSpPr>
              <a:spLocks noChangeArrowheads="1"/>
            </p:cNvSpPr>
            <p:nvPr/>
          </p:nvSpPr>
          <p:spPr bwMode="gray">
            <a:xfrm>
              <a:off x="1615" y="1285"/>
              <a:ext cx="1217" cy="908"/>
            </a:xfrm>
            <a:prstGeom prst="triangle">
              <a:avLst>
                <a:gd name="adj" fmla="val 49560"/>
              </a:avLst>
            </a:prstGeom>
            <a:solidFill>
              <a:srgbClr val="CCFF33"/>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7" name="AutoShape 6"/>
            <p:cNvSpPr>
              <a:spLocks noChangeArrowheads="1"/>
            </p:cNvSpPr>
            <p:nvPr/>
          </p:nvSpPr>
          <p:spPr bwMode="gray">
            <a:xfrm>
              <a:off x="2836" y="2215"/>
              <a:ext cx="1217" cy="908"/>
            </a:xfrm>
            <a:prstGeom prst="triangle">
              <a:avLst>
                <a:gd name="adj" fmla="val 49560"/>
              </a:avLst>
            </a:prstGeom>
            <a:solidFill>
              <a:srgbClr val="99CC99"/>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8" name="AutoShape 9"/>
            <p:cNvSpPr>
              <a:spLocks noChangeArrowheads="1"/>
            </p:cNvSpPr>
            <p:nvPr/>
          </p:nvSpPr>
          <p:spPr bwMode="gray">
            <a:xfrm>
              <a:off x="2844" y="1285"/>
              <a:ext cx="1217" cy="905"/>
            </a:xfrm>
            <a:prstGeom prst="triangle">
              <a:avLst>
                <a:gd name="adj" fmla="val 50000"/>
              </a:avLst>
            </a:prstGeom>
            <a:solidFill>
              <a:srgbClr val="FFCCFF"/>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9" name="Text Box 11"/>
            <p:cNvSpPr txBox="1">
              <a:spLocks noChangeArrowheads="1"/>
            </p:cNvSpPr>
            <p:nvPr/>
          </p:nvSpPr>
          <p:spPr bwMode="gray">
            <a:xfrm>
              <a:off x="1615" y="1032"/>
              <a:ext cx="1236" cy="305"/>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Policy</a:t>
              </a:r>
              <a:br>
                <a:rPr lang="nb-NO" sz="1600" kern="0" dirty="0">
                  <a:solidFill>
                    <a:srgbClr val="006666"/>
                  </a:solidFill>
                  <a:latin typeface="Verdana" pitchFamily="34" charset="0"/>
                </a:rPr>
              </a:br>
              <a:endParaRPr lang="en-GB" sz="1600" kern="0" dirty="0">
                <a:solidFill>
                  <a:srgbClr val="006666"/>
                </a:solidFill>
                <a:latin typeface="Verdana" pitchFamily="34" charset="0"/>
              </a:endParaRPr>
            </a:p>
          </p:txBody>
        </p:sp>
        <p:sp>
          <p:nvSpPr>
            <p:cNvPr id="10" name="Text Box 12"/>
            <p:cNvSpPr txBox="1">
              <a:spLocks noChangeArrowheads="1"/>
            </p:cNvSpPr>
            <p:nvPr/>
          </p:nvSpPr>
          <p:spPr bwMode="gray">
            <a:xfrm>
              <a:off x="2766" y="3143"/>
              <a:ext cx="1389" cy="305"/>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Monitoring </a:t>
              </a:r>
              <a:br>
                <a:rPr lang="nb-NO" sz="1600" kern="0" dirty="0">
                  <a:solidFill>
                    <a:srgbClr val="006666"/>
                  </a:solidFill>
                  <a:latin typeface="Verdana" pitchFamily="34" charset="0"/>
                </a:rPr>
              </a:br>
              <a:r>
                <a:rPr lang="nb-NO" sz="1600" kern="0" dirty="0">
                  <a:solidFill>
                    <a:srgbClr val="006666"/>
                  </a:solidFill>
                  <a:latin typeface="Verdana" pitchFamily="34" charset="0"/>
                </a:rPr>
                <a:t>and Regulation</a:t>
              </a:r>
              <a:endParaRPr lang="en-GB" sz="1600" kern="0" dirty="0">
                <a:solidFill>
                  <a:srgbClr val="006666"/>
                </a:solidFill>
                <a:latin typeface="Verdana" pitchFamily="34" charset="0"/>
              </a:endParaRPr>
            </a:p>
          </p:txBody>
        </p:sp>
        <p:sp>
          <p:nvSpPr>
            <p:cNvPr id="11" name="Text Box 13"/>
            <p:cNvSpPr txBox="1">
              <a:spLocks noChangeArrowheads="1"/>
            </p:cNvSpPr>
            <p:nvPr/>
          </p:nvSpPr>
          <p:spPr bwMode="gray">
            <a:xfrm>
              <a:off x="3000" y="993"/>
              <a:ext cx="956" cy="305"/>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Commercial</a:t>
              </a:r>
              <a:br>
                <a:rPr lang="nb-NO" sz="1600" kern="0" dirty="0">
                  <a:solidFill>
                    <a:srgbClr val="006666"/>
                  </a:solidFill>
                  <a:latin typeface="Verdana" pitchFamily="34" charset="0"/>
                </a:rPr>
              </a:br>
              <a:r>
                <a:rPr lang="nb-NO" sz="1600" kern="0" dirty="0">
                  <a:solidFill>
                    <a:srgbClr val="006666"/>
                  </a:solidFill>
                  <a:latin typeface="Verdana" pitchFamily="34" charset="0"/>
                </a:rPr>
                <a:t>Operations</a:t>
              </a:r>
              <a:endParaRPr lang="en-GB" sz="1600" kern="0" dirty="0">
                <a:solidFill>
                  <a:srgbClr val="006666"/>
                </a:solidFill>
                <a:latin typeface="Verdana" pitchFamily="34" charset="0"/>
              </a:endParaRPr>
            </a:p>
          </p:txBody>
        </p:sp>
      </p:grpSp>
      <p:pic>
        <p:nvPicPr>
          <p:cNvPr id="13" name="Picture 17" descr="j0402451"/>
          <p:cNvPicPr>
            <a:picLocks noChangeAspect="1" noChangeArrowheads="1"/>
          </p:cNvPicPr>
          <p:nvPr/>
        </p:nvPicPr>
        <p:blipFill>
          <a:blip r:embed="rId3"/>
          <a:srcRect/>
          <a:stretch>
            <a:fillRect/>
          </a:stretch>
        </p:blipFill>
        <p:spPr bwMode="auto">
          <a:xfrm>
            <a:off x="2937453" y="2514600"/>
            <a:ext cx="720147" cy="698967"/>
          </a:xfrm>
          <a:prstGeom prst="rect">
            <a:avLst/>
          </a:prstGeom>
          <a:noFill/>
        </p:spPr>
      </p:pic>
      <p:pic>
        <p:nvPicPr>
          <p:cNvPr id="14" name="Picture 18" descr="j0402290"/>
          <p:cNvPicPr>
            <a:picLocks noChangeAspect="1" noChangeArrowheads="1"/>
          </p:cNvPicPr>
          <p:nvPr/>
        </p:nvPicPr>
        <p:blipFill>
          <a:blip r:embed="rId4" cstate="print"/>
          <a:srcRect/>
          <a:stretch>
            <a:fillRect/>
          </a:stretch>
        </p:blipFill>
        <p:spPr bwMode="auto">
          <a:xfrm>
            <a:off x="4789343" y="3901048"/>
            <a:ext cx="697057" cy="676556"/>
          </a:xfrm>
          <a:prstGeom prst="rect">
            <a:avLst/>
          </a:prstGeom>
          <a:noFill/>
        </p:spPr>
      </p:pic>
      <p:pic>
        <p:nvPicPr>
          <p:cNvPr id="15" name="Picture 19" descr="j0303809"/>
          <p:cNvPicPr>
            <a:picLocks noChangeAspect="1" noChangeArrowheads="1"/>
          </p:cNvPicPr>
          <p:nvPr/>
        </p:nvPicPr>
        <p:blipFill>
          <a:blip r:embed="rId5"/>
          <a:srcRect/>
          <a:stretch>
            <a:fillRect/>
          </a:stretch>
        </p:blipFill>
        <p:spPr bwMode="auto">
          <a:xfrm>
            <a:off x="4811569" y="2514600"/>
            <a:ext cx="689841" cy="675154"/>
          </a:xfrm>
          <a:prstGeom prst="rect">
            <a:avLst/>
          </a:prstGeom>
          <a:noFill/>
        </p:spPr>
      </p:pic>
      <p:sp>
        <p:nvSpPr>
          <p:cNvPr id="16" name="AutoShape 5"/>
          <p:cNvSpPr>
            <a:spLocks noChangeArrowheads="1"/>
          </p:cNvSpPr>
          <p:nvPr/>
        </p:nvSpPr>
        <p:spPr bwMode="gray">
          <a:xfrm>
            <a:off x="2430255" y="3276600"/>
            <a:ext cx="1760745" cy="1370236"/>
          </a:xfrm>
          <a:prstGeom prst="triangle">
            <a:avLst>
              <a:gd name="adj" fmla="val 49560"/>
            </a:avLst>
          </a:prstGeom>
          <a:solidFill>
            <a:schemeClr val="accent6">
              <a:lumMod val="60000"/>
              <a:lumOff val="40000"/>
            </a:schemeClr>
          </a:solidFill>
          <a:ln w="9525">
            <a:noFill/>
            <a:miter lim="800000"/>
            <a:headEnd/>
            <a:tailEnd/>
          </a:ln>
          <a:effectLst/>
        </p:spPr>
        <p:txBody>
          <a:bodyPr wrap="none" lIns="0" tIns="0" rIns="0" bIns="0" anchor="ctr"/>
          <a:lstStyle/>
          <a:p>
            <a:pPr algn="ctr" defTabSz="820583" eaLnBrk="0" hangingPunct="0">
              <a:defRPr/>
            </a:pPr>
            <a:endParaRPr lang="en-US" sz="1600" kern="0">
              <a:solidFill>
                <a:schemeClr val="accent6">
                  <a:lumMod val="60000"/>
                  <a:lumOff val="40000"/>
                </a:schemeClr>
              </a:solidFill>
              <a:latin typeface="Arial" charset="0"/>
            </a:endParaRPr>
          </a:p>
        </p:txBody>
      </p:sp>
      <p:pic>
        <p:nvPicPr>
          <p:cNvPr id="512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97907" y="3912307"/>
            <a:ext cx="583493" cy="583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 Box 11"/>
          <p:cNvSpPr txBox="1">
            <a:spLocks noChangeArrowheads="1"/>
          </p:cNvSpPr>
          <p:nvPr/>
        </p:nvSpPr>
        <p:spPr bwMode="gray">
          <a:xfrm>
            <a:off x="2362200" y="4800600"/>
            <a:ext cx="1854152" cy="443198"/>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smtClean="0">
                <a:solidFill>
                  <a:srgbClr val="006666"/>
                </a:solidFill>
                <a:latin typeface="Verdana" pitchFamily="34" charset="0"/>
              </a:rPr>
              <a:t>National Development</a:t>
            </a:r>
            <a:endParaRPr lang="en-GB" sz="1600" kern="0" dirty="0">
              <a:solidFill>
                <a:srgbClr val="006666"/>
              </a:solidFill>
              <a:latin typeface="Verdana" pitchFamily="34" charset="0"/>
            </a:endParaRPr>
          </a:p>
        </p:txBody>
      </p:sp>
    </p:spTree>
    <p:extLst>
      <p:ext uri="{BB962C8B-B14F-4D97-AF65-F5344CB8AC3E}">
        <p14:creationId xmlns:p14="http://schemas.microsoft.com/office/powerpoint/2010/main" val="4068791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Kick-off exercise</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In groups, answer the following questions about State-Owned Enterprises (SOEs):</a:t>
            </a:r>
          </a:p>
          <a:p>
            <a:pPr marL="514350" indent="-514350">
              <a:buAutoNum type="arabicPeriod"/>
            </a:pPr>
            <a:endParaRPr lang="en-US" dirty="0" smtClean="0"/>
          </a:p>
          <a:p>
            <a:pPr marL="514350" indent="-514350">
              <a:buAutoNum type="arabicPeriod"/>
            </a:pPr>
            <a:r>
              <a:rPr lang="en-US" dirty="0" smtClean="0"/>
              <a:t>What are 3 governance risks associated with SOEs?</a:t>
            </a:r>
          </a:p>
          <a:p>
            <a:pPr marL="514350" indent="-514350">
              <a:buAutoNum type="arabicPeriod"/>
            </a:pPr>
            <a:r>
              <a:rPr lang="en-US" dirty="0" smtClean="0"/>
              <a:t>What is one example of a specific governance problem with your country’s SOEs?</a:t>
            </a:r>
            <a:endParaRPr lang="en-US" dirty="0" smtClean="0"/>
          </a:p>
        </p:txBody>
      </p:sp>
    </p:spTree>
    <p:extLst>
      <p:ext uri="{BB962C8B-B14F-4D97-AF65-F5344CB8AC3E}">
        <p14:creationId xmlns:p14="http://schemas.microsoft.com/office/powerpoint/2010/main" val="1665062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a:t>Archetype 1: Norway</a:t>
            </a:r>
          </a:p>
        </p:txBody>
      </p:sp>
      <p:grpSp>
        <p:nvGrpSpPr>
          <p:cNvPr id="4" name="Group 16"/>
          <p:cNvGrpSpPr>
            <a:grpSpLocks/>
          </p:cNvGrpSpPr>
          <p:nvPr/>
        </p:nvGrpSpPr>
        <p:grpSpPr bwMode="auto">
          <a:xfrm>
            <a:off x="1157766" y="1157908"/>
            <a:ext cx="7301094" cy="4620325"/>
            <a:chOff x="705" y="687"/>
            <a:chExt cx="4867" cy="3175"/>
          </a:xfrm>
        </p:grpSpPr>
        <p:sp>
          <p:nvSpPr>
            <p:cNvPr id="6" name="AutoShape 5"/>
            <p:cNvSpPr>
              <a:spLocks noChangeArrowheads="1"/>
            </p:cNvSpPr>
            <p:nvPr/>
          </p:nvSpPr>
          <p:spPr bwMode="gray">
            <a:xfrm>
              <a:off x="705" y="777"/>
              <a:ext cx="1383" cy="1047"/>
            </a:xfrm>
            <a:prstGeom prst="triangle">
              <a:avLst>
                <a:gd name="adj" fmla="val 49560"/>
              </a:avLst>
            </a:prstGeom>
            <a:solidFill>
              <a:srgbClr val="CCFF33"/>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7" name="AutoShape 6"/>
            <p:cNvSpPr>
              <a:spLocks noChangeArrowheads="1"/>
            </p:cNvSpPr>
            <p:nvPr/>
          </p:nvSpPr>
          <p:spPr bwMode="gray">
            <a:xfrm>
              <a:off x="4000" y="2408"/>
              <a:ext cx="1572" cy="1099"/>
            </a:xfrm>
            <a:prstGeom prst="triangle">
              <a:avLst>
                <a:gd name="adj" fmla="val 49560"/>
              </a:avLst>
            </a:prstGeom>
            <a:solidFill>
              <a:srgbClr val="99CC99"/>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8" name="AutoShape 9"/>
            <p:cNvSpPr>
              <a:spLocks noChangeArrowheads="1"/>
            </p:cNvSpPr>
            <p:nvPr/>
          </p:nvSpPr>
          <p:spPr bwMode="gray">
            <a:xfrm>
              <a:off x="4048" y="687"/>
              <a:ext cx="1449" cy="1086"/>
            </a:xfrm>
            <a:prstGeom prst="triangle">
              <a:avLst>
                <a:gd name="adj" fmla="val 50000"/>
              </a:avLst>
            </a:prstGeom>
            <a:solidFill>
              <a:srgbClr val="FFCCFF"/>
            </a:solidFill>
            <a:ln w="9525">
              <a:noFill/>
              <a:miter lim="800000"/>
              <a:headEnd/>
              <a:tailEnd/>
            </a:ln>
            <a:effectLst/>
          </p:spPr>
          <p:txBody>
            <a:bodyPr wrap="none" lIns="0" tIns="0" rIns="0" bIns="0" anchor="ctr"/>
            <a:lstStyle/>
            <a:p>
              <a:pPr algn="ctr" defTabSz="820583" eaLnBrk="0" hangingPunct="0">
                <a:defRPr/>
              </a:pPr>
              <a:endParaRPr lang="en-US" sz="1600" kern="0">
                <a:solidFill>
                  <a:srgbClr val="003366"/>
                </a:solidFill>
                <a:latin typeface="Arial" charset="0"/>
              </a:endParaRPr>
            </a:p>
          </p:txBody>
        </p:sp>
        <p:sp>
          <p:nvSpPr>
            <p:cNvPr id="9" name="Text Box 11"/>
            <p:cNvSpPr txBox="1">
              <a:spLocks noChangeArrowheads="1"/>
            </p:cNvSpPr>
            <p:nvPr/>
          </p:nvSpPr>
          <p:spPr bwMode="gray">
            <a:xfrm>
              <a:off x="814" y="1842"/>
              <a:ext cx="1236" cy="305"/>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Policy</a:t>
              </a:r>
              <a:br>
                <a:rPr lang="nb-NO" sz="1600" kern="0" dirty="0">
                  <a:solidFill>
                    <a:srgbClr val="006666"/>
                  </a:solidFill>
                  <a:latin typeface="Verdana" pitchFamily="34" charset="0"/>
                </a:rPr>
              </a:br>
              <a:endParaRPr lang="en-GB" sz="1600" kern="0" dirty="0">
                <a:solidFill>
                  <a:srgbClr val="006666"/>
                </a:solidFill>
                <a:latin typeface="Verdana" pitchFamily="34" charset="0"/>
              </a:endParaRPr>
            </a:p>
          </p:txBody>
        </p:sp>
        <p:sp>
          <p:nvSpPr>
            <p:cNvPr id="10" name="Text Box 12"/>
            <p:cNvSpPr txBox="1">
              <a:spLocks noChangeArrowheads="1"/>
            </p:cNvSpPr>
            <p:nvPr/>
          </p:nvSpPr>
          <p:spPr bwMode="gray">
            <a:xfrm>
              <a:off x="4081" y="3557"/>
              <a:ext cx="1389" cy="305"/>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Monitoring </a:t>
              </a:r>
              <a:br>
                <a:rPr lang="nb-NO" sz="1600" kern="0" dirty="0">
                  <a:solidFill>
                    <a:srgbClr val="006666"/>
                  </a:solidFill>
                  <a:latin typeface="Verdana" pitchFamily="34" charset="0"/>
                </a:rPr>
              </a:br>
              <a:r>
                <a:rPr lang="nb-NO" sz="1600" kern="0" dirty="0">
                  <a:solidFill>
                    <a:srgbClr val="006666"/>
                  </a:solidFill>
                  <a:latin typeface="Verdana" pitchFamily="34" charset="0"/>
                </a:rPr>
                <a:t>and Regulation</a:t>
              </a:r>
              <a:endParaRPr lang="en-GB" sz="1600" kern="0" dirty="0">
                <a:solidFill>
                  <a:srgbClr val="006666"/>
                </a:solidFill>
                <a:latin typeface="Verdana" pitchFamily="34" charset="0"/>
              </a:endParaRPr>
            </a:p>
          </p:txBody>
        </p:sp>
        <p:sp>
          <p:nvSpPr>
            <p:cNvPr id="11" name="Text Box 13"/>
            <p:cNvSpPr txBox="1">
              <a:spLocks noChangeArrowheads="1"/>
            </p:cNvSpPr>
            <p:nvPr/>
          </p:nvSpPr>
          <p:spPr bwMode="gray">
            <a:xfrm>
              <a:off x="4302" y="1825"/>
              <a:ext cx="956" cy="305"/>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Commercial</a:t>
              </a:r>
              <a:br>
                <a:rPr lang="nb-NO" sz="1600" kern="0" dirty="0">
                  <a:solidFill>
                    <a:srgbClr val="006666"/>
                  </a:solidFill>
                  <a:latin typeface="Verdana" pitchFamily="34" charset="0"/>
                </a:rPr>
              </a:br>
              <a:r>
                <a:rPr lang="nb-NO" sz="1600" kern="0" dirty="0">
                  <a:solidFill>
                    <a:srgbClr val="006666"/>
                  </a:solidFill>
                  <a:latin typeface="Verdana" pitchFamily="34" charset="0"/>
                </a:rPr>
                <a:t>Operations</a:t>
              </a:r>
              <a:endParaRPr lang="en-GB" sz="1600" kern="0" dirty="0">
                <a:solidFill>
                  <a:srgbClr val="006666"/>
                </a:solidFill>
                <a:latin typeface="Verdana" pitchFamily="34" charset="0"/>
              </a:endParaRPr>
            </a:p>
          </p:txBody>
        </p:sp>
      </p:grpSp>
      <p:sp>
        <p:nvSpPr>
          <p:cNvPr id="16" name="AutoShape 5"/>
          <p:cNvSpPr>
            <a:spLocks noChangeArrowheads="1"/>
          </p:cNvSpPr>
          <p:nvPr/>
        </p:nvSpPr>
        <p:spPr bwMode="gray">
          <a:xfrm>
            <a:off x="1142765" y="3733800"/>
            <a:ext cx="2210091" cy="1643268"/>
          </a:xfrm>
          <a:prstGeom prst="triangle">
            <a:avLst>
              <a:gd name="adj" fmla="val 49560"/>
            </a:avLst>
          </a:prstGeom>
          <a:solidFill>
            <a:schemeClr val="accent6">
              <a:lumMod val="60000"/>
              <a:lumOff val="40000"/>
            </a:schemeClr>
          </a:solidFill>
          <a:ln w="9525">
            <a:noFill/>
            <a:miter lim="800000"/>
            <a:headEnd/>
            <a:tailEnd/>
          </a:ln>
          <a:effectLst/>
        </p:spPr>
        <p:txBody>
          <a:bodyPr wrap="none" lIns="0" tIns="0" rIns="0" bIns="0" anchor="ctr"/>
          <a:lstStyle/>
          <a:p>
            <a:pPr algn="ctr" defTabSz="820583" eaLnBrk="0" hangingPunct="0">
              <a:defRPr/>
            </a:pPr>
            <a:endParaRPr lang="en-US" sz="1600" kern="0">
              <a:solidFill>
                <a:schemeClr val="accent6">
                  <a:lumMod val="60000"/>
                  <a:lumOff val="40000"/>
                </a:schemeClr>
              </a:solidFill>
              <a:latin typeface="Arial"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2312" y="1801046"/>
            <a:ext cx="893888" cy="865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4419600"/>
            <a:ext cx="1070307" cy="784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608" y="2050686"/>
            <a:ext cx="993481" cy="613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0932"/>
          <a:stretch/>
        </p:blipFill>
        <p:spPr bwMode="auto">
          <a:xfrm>
            <a:off x="1600200" y="4800600"/>
            <a:ext cx="1239613" cy="299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 Box 11"/>
          <p:cNvSpPr txBox="1">
            <a:spLocks noChangeArrowheads="1"/>
          </p:cNvSpPr>
          <p:nvPr/>
        </p:nvSpPr>
        <p:spPr bwMode="gray">
          <a:xfrm>
            <a:off x="1292930" y="5423558"/>
            <a:ext cx="1854151" cy="443198"/>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smtClean="0">
                <a:solidFill>
                  <a:srgbClr val="006666"/>
                </a:solidFill>
                <a:latin typeface="Verdana" pitchFamily="34" charset="0"/>
              </a:rPr>
              <a:t>National Development</a:t>
            </a:r>
            <a:endParaRPr lang="en-GB" sz="1600" kern="0" dirty="0">
              <a:solidFill>
                <a:srgbClr val="006666"/>
              </a:solidFill>
              <a:latin typeface="Verdana" pitchFamily="34" charset="0"/>
            </a:endParaRPr>
          </a:p>
        </p:txBody>
      </p:sp>
    </p:spTree>
    <p:extLst>
      <p:ext uri="{BB962C8B-B14F-4D97-AF65-F5344CB8AC3E}">
        <p14:creationId xmlns:p14="http://schemas.microsoft.com/office/powerpoint/2010/main" val="32273369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a:t>Archetype 2: Angola</a:t>
            </a:r>
          </a:p>
        </p:txBody>
      </p:sp>
      <p:sp>
        <p:nvSpPr>
          <p:cNvPr id="16" name="Text Box 11"/>
          <p:cNvSpPr txBox="1">
            <a:spLocks noChangeArrowheads="1"/>
          </p:cNvSpPr>
          <p:nvPr/>
        </p:nvSpPr>
        <p:spPr bwMode="gray">
          <a:xfrm>
            <a:off x="470884" y="3747802"/>
            <a:ext cx="1854151" cy="443198"/>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Policy</a:t>
            </a:r>
            <a:br>
              <a:rPr lang="nb-NO" sz="1600" kern="0" dirty="0">
                <a:solidFill>
                  <a:srgbClr val="006666"/>
                </a:solidFill>
                <a:latin typeface="Verdana" pitchFamily="34" charset="0"/>
              </a:rPr>
            </a:br>
            <a:endParaRPr lang="en-GB" sz="1600" kern="0" dirty="0">
              <a:solidFill>
                <a:srgbClr val="006666"/>
              </a:solidFill>
              <a:latin typeface="Verdana" pitchFamily="34" charset="0"/>
            </a:endParaRPr>
          </a:p>
        </p:txBody>
      </p:sp>
      <p:sp>
        <p:nvSpPr>
          <p:cNvPr id="17" name="Text Box 13"/>
          <p:cNvSpPr txBox="1">
            <a:spLocks noChangeArrowheads="1"/>
          </p:cNvSpPr>
          <p:nvPr/>
        </p:nvSpPr>
        <p:spPr bwMode="gray">
          <a:xfrm>
            <a:off x="4014098" y="1302401"/>
            <a:ext cx="1434116" cy="443198"/>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Commercial</a:t>
            </a:r>
            <a:br>
              <a:rPr lang="nb-NO" sz="1600" kern="0" dirty="0">
                <a:solidFill>
                  <a:srgbClr val="006666"/>
                </a:solidFill>
                <a:latin typeface="Verdana" pitchFamily="34" charset="0"/>
              </a:rPr>
            </a:br>
            <a:r>
              <a:rPr lang="nb-NO" sz="1600" kern="0" dirty="0">
                <a:solidFill>
                  <a:srgbClr val="006666"/>
                </a:solidFill>
                <a:latin typeface="Verdana" pitchFamily="34" charset="0"/>
              </a:rPr>
              <a:t>Operations</a:t>
            </a:r>
            <a:endParaRPr lang="en-GB" sz="1600" kern="0" dirty="0">
              <a:solidFill>
                <a:srgbClr val="006666"/>
              </a:solidFill>
              <a:latin typeface="Verdana" pitchFamily="34" charset="0"/>
            </a:endParaRPr>
          </a:p>
        </p:txBody>
      </p:sp>
      <p:sp>
        <p:nvSpPr>
          <p:cNvPr id="18" name="Text Box 12"/>
          <p:cNvSpPr txBox="1">
            <a:spLocks noChangeArrowheads="1"/>
          </p:cNvSpPr>
          <p:nvPr/>
        </p:nvSpPr>
        <p:spPr bwMode="gray">
          <a:xfrm>
            <a:off x="7162629" y="3526202"/>
            <a:ext cx="2083670" cy="443198"/>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a:solidFill>
                  <a:srgbClr val="006666"/>
                </a:solidFill>
                <a:latin typeface="Verdana" pitchFamily="34" charset="0"/>
              </a:rPr>
              <a:t>Monitoring </a:t>
            </a:r>
            <a:br>
              <a:rPr lang="nb-NO" sz="1600" kern="0" dirty="0">
                <a:solidFill>
                  <a:srgbClr val="006666"/>
                </a:solidFill>
                <a:latin typeface="Verdana" pitchFamily="34" charset="0"/>
              </a:rPr>
            </a:br>
            <a:r>
              <a:rPr lang="nb-NO" sz="1600" kern="0" dirty="0">
                <a:solidFill>
                  <a:srgbClr val="006666"/>
                </a:solidFill>
                <a:latin typeface="Verdana" pitchFamily="34" charset="0"/>
              </a:rPr>
              <a:t>and Regulation</a:t>
            </a:r>
            <a:endParaRPr lang="en-GB" sz="1600" kern="0" dirty="0">
              <a:solidFill>
                <a:srgbClr val="006666"/>
              </a:solidFill>
              <a:latin typeface="Verdana" pitchFamily="34" charset="0"/>
            </a:endParaRPr>
          </a:p>
        </p:txBody>
      </p:sp>
      <p:sp>
        <p:nvSpPr>
          <p:cNvPr id="4" name="Rectangle 3"/>
          <p:cNvSpPr/>
          <p:nvPr/>
        </p:nvSpPr>
        <p:spPr>
          <a:xfrm>
            <a:off x="2299684" y="2057400"/>
            <a:ext cx="4862945" cy="38881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Box 12"/>
          <p:cNvSpPr txBox="1">
            <a:spLocks noChangeArrowheads="1"/>
          </p:cNvSpPr>
          <p:nvPr/>
        </p:nvSpPr>
        <p:spPr bwMode="gray">
          <a:xfrm>
            <a:off x="3823684" y="6172200"/>
            <a:ext cx="2083670" cy="443198"/>
          </a:xfrm>
          <a:prstGeom prst="rect">
            <a:avLst/>
          </a:prstGeom>
          <a:noFill/>
          <a:ln w="9525">
            <a:noFill/>
            <a:miter lim="800000"/>
            <a:headEnd/>
            <a:tailEnd/>
          </a:ln>
          <a:effectLst/>
        </p:spPr>
        <p:txBody>
          <a:bodyPr lIns="0" tIns="0" rIns="0" bIns="0">
            <a:spAutoFit/>
          </a:bodyPr>
          <a:lstStyle/>
          <a:p>
            <a:pPr algn="ctr" defTabSz="820583" eaLnBrk="0" hangingPunct="0">
              <a:lnSpc>
                <a:spcPct val="90000"/>
              </a:lnSpc>
              <a:spcBef>
                <a:spcPct val="30000"/>
              </a:spcBef>
              <a:buClr>
                <a:srgbClr val="33CCCC"/>
              </a:buClr>
              <a:buSzPct val="70000"/>
              <a:defRPr/>
            </a:pPr>
            <a:r>
              <a:rPr lang="nb-NO" sz="1600" kern="0" dirty="0" smtClean="0">
                <a:solidFill>
                  <a:srgbClr val="006666"/>
                </a:solidFill>
                <a:latin typeface="Verdana" pitchFamily="34" charset="0"/>
              </a:rPr>
              <a:t>Quasi-fiscal activities</a:t>
            </a:r>
            <a:endParaRPr lang="en-GB" sz="1600" kern="0" dirty="0">
              <a:solidFill>
                <a:srgbClr val="006666"/>
              </a:solidFill>
              <a:latin typeface="Verdana" pitchFamily="34" charset="0"/>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05" y="2691930"/>
            <a:ext cx="2127449" cy="2554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9317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Differing </a:t>
            </a:r>
            <a:r>
              <a:rPr lang="en-US" dirty="0" smtClean="0"/>
              <a:t>mandates</a:t>
            </a:r>
            <a:endParaRPr lang="en-US" dirty="0"/>
          </a:p>
        </p:txBody>
      </p:sp>
      <p:grpSp>
        <p:nvGrpSpPr>
          <p:cNvPr id="37" name="Group 36"/>
          <p:cNvGrpSpPr/>
          <p:nvPr/>
        </p:nvGrpSpPr>
        <p:grpSpPr>
          <a:xfrm>
            <a:off x="1" y="1143000"/>
            <a:ext cx="9144000" cy="5029200"/>
            <a:chOff x="250825" y="1295400"/>
            <a:chExt cx="9639300" cy="4827588"/>
          </a:xfrm>
          <a:solidFill>
            <a:schemeClr val="bg1"/>
          </a:solidFill>
        </p:grpSpPr>
        <p:sp>
          <p:nvSpPr>
            <p:cNvPr id="38" name="Rectangle 37"/>
            <p:cNvSpPr/>
            <p:nvPr>
              <p:custDataLst>
                <p:tags r:id="rId1"/>
              </p:custDataLst>
            </p:nvPr>
          </p:nvSpPr>
          <p:spPr>
            <a:xfrm>
              <a:off x="250825" y="2581275"/>
              <a:ext cx="1593850" cy="2071474"/>
            </a:xfrm>
            <a:prstGeom prst="rect">
              <a:avLst/>
            </a:prstGeom>
            <a:grp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nchor="ctr"/>
            <a:lstStyle/>
            <a:p>
              <a:pPr algn="ctr">
                <a:defRPr/>
              </a:pPr>
              <a:r>
                <a:rPr lang="en-US" sz="1600" b="1" dirty="0">
                  <a:solidFill>
                    <a:schemeClr val="tx1"/>
                  </a:solidFill>
                </a:rPr>
                <a:t>Commercial </a:t>
              </a:r>
            </a:p>
          </p:txBody>
        </p:sp>
        <p:sp>
          <p:nvSpPr>
            <p:cNvPr id="39" name="Rectangle 38"/>
            <p:cNvSpPr/>
            <p:nvPr>
              <p:custDataLst>
                <p:tags r:id="rId2"/>
              </p:custDataLst>
            </p:nvPr>
          </p:nvSpPr>
          <p:spPr>
            <a:xfrm>
              <a:off x="250825" y="4816475"/>
              <a:ext cx="1593850" cy="915988"/>
            </a:xfrm>
            <a:prstGeom prst="rect">
              <a:avLst/>
            </a:prstGeom>
            <a:grp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nchor="ctr"/>
            <a:lstStyle/>
            <a:p>
              <a:pPr algn="ctr">
                <a:defRPr/>
              </a:pPr>
              <a:r>
                <a:rPr lang="en-US" sz="1600" b="1" dirty="0">
                  <a:solidFill>
                    <a:schemeClr val="tx1"/>
                  </a:solidFill>
                </a:rPr>
                <a:t>Regulatory</a:t>
              </a:r>
            </a:p>
          </p:txBody>
        </p:sp>
        <p:sp>
          <p:nvSpPr>
            <p:cNvPr id="42" name="Rectangle 4"/>
            <p:cNvSpPr>
              <a:spLocks noChangeArrowheads="1"/>
            </p:cNvSpPr>
            <p:nvPr>
              <p:custDataLst>
                <p:tags r:id="rId3"/>
              </p:custDataLst>
            </p:nvPr>
          </p:nvSpPr>
          <p:spPr bwMode="gray">
            <a:xfrm>
              <a:off x="2430463" y="2039938"/>
              <a:ext cx="3605212" cy="4083050"/>
            </a:xfrm>
            <a:prstGeom prst="rect">
              <a:avLst/>
            </a:prstGeom>
            <a:grpFill/>
            <a:ln>
              <a:noFill/>
            </a:ln>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101882" tIns="101882" rIns="101882" bIns="101882"/>
            <a:lstStyle/>
            <a:p>
              <a:endParaRPr lang="fr-FR" sz="1600"/>
            </a:p>
          </p:txBody>
        </p:sp>
        <p:sp>
          <p:nvSpPr>
            <p:cNvPr id="43" name="Rectangle 3"/>
            <p:cNvSpPr>
              <a:spLocks noChangeArrowheads="1"/>
            </p:cNvSpPr>
            <p:nvPr>
              <p:custDataLst>
                <p:tags r:id="rId4"/>
              </p:custDataLst>
            </p:nvPr>
          </p:nvSpPr>
          <p:spPr bwMode="gray">
            <a:xfrm>
              <a:off x="1844675" y="1889125"/>
              <a:ext cx="3938588" cy="487363"/>
            </a:xfrm>
            <a:prstGeom prst="rect">
              <a:avLst/>
            </a:prstGeom>
            <a:grp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101882" tIns="101882" rIns="101882" bIns="101882" anchor="b">
              <a:spAutoFit/>
            </a:bodyPr>
            <a:lstStyle/>
            <a:p>
              <a:pPr algn="ctr"/>
              <a:r>
                <a:rPr lang="en-US" sz="1800" b="1"/>
                <a:t>Pro's </a:t>
              </a:r>
            </a:p>
          </p:txBody>
        </p:sp>
        <p:sp>
          <p:nvSpPr>
            <p:cNvPr id="44" name="Rectangle 43"/>
            <p:cNvSpPr/>
            <p:nvPr>
              <p:custDataLst>
                <p:tags r:id="rId5"/>
              </p:custDataLst>
            </p:nvPr>
          </p:nvSpPr>
          <p:spPr bwMode="auto">
            <a:xfrm>
              <a:off x="3048000" y="1946275"/>
              <a:ext cx="352425" cy="363538"/>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4700" dirty="0" err="1">
                  <a:solidFill>
                    <a:srgbClr val="06C245"/>
                  </a:solidFill>
                  <a:latin typeface="Wingdings" charset="0"/>
                  <a:ea typeface="ＭＳ Ｐゴシック" charset="0"/>
                  <a:cs typeface="ＭＳ Ｐゴシック" charset="0"/>
                  <a:sym typeface="Wingdings" charset="0"/>
                </a:rPr>
                <a:t>ü</a:t>
              </a:r>
              <a:endParaRPr lang="en-US" sz="4700" dirty="0">
                <a:solidFill>
                  <a:srgbClr val="06C245"/>
                </a:solidFill>
                <a:latin typeface="Wingdings" charset="0"/>
                <a:ea typeface="ＭＳ Ｐゴシック" charset="0"/>
                <a:cs typeface="ＭＳ Ｐゴシック" charset="0"/>
                <a:sym typeface="Wingdings" charset="0"/>
              </a:endParaRPr>
            </a:p>
          </p:txBody>
        </p:sp>
        <p:sp>
          <p:nvSpPr>
            <p:cNvPr id="45" name="Rectangle 3"/>
            <p:cNvSpPr>
              <a:spLocks noChangeArrowheads="1"/>
            </p:cNvSpPr>
            <p:nvPr>
              <p:custDataLst>
                <p:tags r:id="rId6"/>
              </p:custDataLst>
            </p:nvPr>
          </p:nvSpPr>
          <p:spPr bwMode="gray">
            <a:xfrm>
              <a:off x="1844675" y="1295400"/>
              <a:ext cx="8045450" cy="485775"/>
            </a:xfrm>
            <a:prstGeom prst="rect">
              <a:avLst/>
            </a:prstGeom>
            <a:grp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101882" tIns="101882" rIns="101882" bIns="101882" anchor="b">
              <a:spAutoFit/>
            </a:bodyPr>
            <a:lstStyle/>
            <a:p>
              <a:pPr algn="ctr"/>
              <a:r>
                <a:rPr lang="en-US" sz="1800" b="1" dirty="0"/>
                <a:t> Extensive mandate for SOC</a:t>
              </a:r>
            </a:p>
          </p:txBody>
        </p:sp>
        <p:sp>
          <p:nvSpPr>
            <p:cNvPr id="46" name="Rectangle 3"/>
            <p:cNvSpPr>
              <a:spLocks noChangeArrowheads="1"/>
            </p:cNvSpPr>
            <p:nvPr>
              <p:custDataLst>
                <p:tags r:id="rId7"/>
              </p:custDataLst>
            </p:nvPr>
          </p:nvSpPr>
          <p:spPr bwMode="gray">
            <a:xfrm>
              <a:off x="6024563" y="1889125"/>
              <a:ext cx="3865562" cy="488950"/>
            </a:xfrm>
            <a:prstGeom prst="rect">
              <a:avLst/>
            </a:prstGeom>
            <a:grp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101882" tIns="101882" rIns="101882" bIns="101882" anchor="b">
              <a:spAutoFit/>
            </a:bodyPr>
            <a:lstStyle/>
            <a:p>
              <a:pPr algn="ctr"/>
              <a:r>
                <a:rPr lang="en-US" sz="1800" b="1"/>
                <a:t>Cons</a:t>
              </a:r>
            </a:p>
          </p:txBody>
        </p:sp>
        <p:sp>
          <p:nvSpPr>
            <p:cNvPr id="47" name="Rectangle 46"/>
            <p:cNvSpPr/>
            <p:nvPr>
              <p:custDataLst>
                <p:tags r:id="rId8"/>
              </p:custDataLst>
            </p:nvPr>
          </p:nvSpPr>
          <p:spPr bwMode="auto">
            <a:xfrm>
              <a:off x="7191375" y="1938338"/>
              <a:ext cx="352425" cy="363537"/>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4700">
                  <a:solidFill>
                    <a:srgbClr val="C41300"/>
                  </a:solidFill>
                  <a:latin typeface="Wingdings" charset="0"/>
                  <a:ea typeface="ＭＳ Ｐゴシック" charset="0"/>
                  <a:cs typeface="ＭＳ Ｐゴシック" charset="0"/>
                  <a:sym typeface="Wingdings" charset="0"/>
                </a:rPr>
                <a:t>û</a:t>
              </a:r>
            </a:p>
          </p:txBody>
        </p:sp>
        <p:sp>
          <p:nvSpPr>
            <p:cNvPr id="48" name="Rectangle 47"/>
            <p:cNvSpPr/>
            <p:nvPr/>
          </p:nvSpPr>
          <p:spPr>
            <a:xfrm>
              <a:off x="1927225" y="2565400"/>
              <a:ext cx="3856038" cy="18700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lstStyle/>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More influence on  decisions</a:t>
              </a:r>
            </a:p>
            <a:p>
              <a:pPr marL="285750" indent="-285750">
                <a:buClr>
                  <a:srgbClr val="000000"/>
                </a:buClr>
                <a:buSzPct val="100000"/>
                <a:buFont typeface="Arial" charset="0"/>
                <a:buChar char="•"/>
              </a:pPr>
              <a:r>
                <a:rPr lang="en-US" sz="1600" b="1" dirty="0" smtClean="0">
                  <a:solidFill>
                    <a:srgbClr val="000000"/>
                  </a:solidFill>
                  <a:latin typeface="Arial" charset="0"/>
                  <a:ea typeface="ＭＳ Ｐゴシック" charset="0"/>
                  <a:cs typeface="ＭＳ Ｐゴシック" charset="0"/>
                </a:rPr>
                <a:t>Skills </a:t>
              </a:r>
              <a:r>
                <a:rPr lang="en-US" sz="1600" b="1" dirty="0">
                  <a:solidFill>
                    <a:srgbClr val="000000"/>
                  </a:solidFill>
                  <a:latin typeface="Arial" charset="0"/>
                  <a:ea typeface="ＭＳ Ｐゴシック" charset="0"/>
                  <a:cs typeface="ＭＳ Ｐゴシック" charset="0"/>
                </a:rPr>
                <a:t>development</a:t>
              </a:r>
            </a:p>
            <a:p>
              <a:pPr marL="285750" indent="-285750">
                <a:buClr>
                  <a:srgbClr val="000000"/>
                </a:buClr>
                <a:buSzPct val="100000"/>
                <a:buFont typeface="Arial" charset="0"/>
                <a:buChar char="•"/>
              </a:pPr>
              <a:r>
                <a:rPr lang="en-US" sz="1600" b="1" dirty="0">
                  <a:solidFill>
                    <a:srgbClr val="000000"/>
                  </a:solidFill>
                  <a:latin typeface="Arial" charset="0"/>
                  <a:ea typeface="ＭＳ Ｐゴシック" charset="0"/>
                  <a:cs typeface="ＭＳ Ｐゴシック" charset="0"/>
                </a:rPr>
                <a:t>Technology transfer</a:t>
              </a:r>
            </a:p>
            <a:p>
              <a:pPr marL="285750" indent="-285750">
                <a:buClr>
                  <a:srgbClr val="000000"/>
                </a:buClr>
                <a:buSzPct val="100000"/>
                <a:buFont typeface="Arial" charset="0"/>
                <a:buChar char="•"/>
              </a:pPr>
              <a:r>
                <a:rPr lang="en-US" sz="1600" b="1" dirty="0">
                  <a:solidFill>
                    <a:srgbClr val="000000"/>
                  </a:solidFill>
                  <a:latin typeface="Arial" charset="0"/>
                  <a:ea typeface="ＭＳ Ｐゴシック" charset="0"/>
                  <a:cs typeface="ＭＳ Ｐゴシック" charset="0"/>
                </a:rPr>
                <a:t>Greater revenues(?)</a:t>
              </a:r>
            </a:p>
            <a:p>
              <a:pPr marL="285750" indent="-285750">
                <a:buClr>
                  <a:srgbClr val="000000"/>
                </a:buClr>
                <a:buSzPct val="100000"/>
                <a:buFont typeface="Arial" charset="0"/>
                <a:buChar char="•"/>
              </a:pPr>
              <a:r>
                <a:rPr lang="en-US" sz="1600" b="1" dirty="0">
                  <a:solidFill>
                    <a:srgbClr val="000000"/>
                  </a:solidFill>
                  <a:latin typeface="Arial" charset="0"/>
                  <a:ea typeface="ＭＳ Ｐゴシック" charset="0"/>
                  <a:cs typeface="ＭＳ Ｐゴシック" charset="0"/>
                </a:rPr>
                <a:t>Less dependence on </a:t>
              </a:r>
              <a:r>
                <a:rPr lang="en-US" sz="1600" b="1" dirty="0" smtClean="0">
                  <a:solidFill>
                    <a:srgbClr val="000000"/>
                  </a:solidFill>
                  <a:latin typeface="Arial" charset="0"/>
                  <a:ea typeface="ＭＳ Ｐゴシック" charset="0"/>
                  <a:cs typeface="ＭＳ Ｐゴシック" charset="0"/>
                </a:rPr>
                <a:t>int</a:t>
              </a:r>
              <a:r>
                <a:rPr lang="en-US" sz="1600" b="1" dirty="0" smtClean="0">
                  <a:solidFill>
                    <a:srgbClr val="000000"/>
                  </a:solidFill>
                  <a:latin typeface="Arial" charset="0"/>
                  <a:ea typeface="ＭＳ Ｐゴシック" charset="0"/>
                  <a:cs typeface="ＭＳ Ｐゴシック" charset="0"/>
                </a:rPr>
                <a:t>’l companies</a:t>
              </a:r>
              <a:r>
                <a:rPr lang="en-US" sz="1600" b="1" dirty="0" smtClean="0">
                  <a:solidFill>
                    <a:srgbClr val="000000"/>
                  </a:solidFill>
                  <a:latin typeface="Arial" charset="0"/>
                  <a:ea typeface="ＭＳ Ｐゴシック" charset="0"/>
                  <a:cs typeface="ＭＳ Ｐゴシック" charset="0"/>
                </a:rPr>
                <a:t> </a:t>
              </a:r>
              <a:endParaRPr lang="en-US" sz="1600" b="1" dirty="0">
                <a:solidFill>
                  <a:srgbClr val="000000"/>
                </a:solidFill>
                <a:latin typeface="Arial" charset="0"/>
                <a:ea typeface="ＭＳ Ｐゴシック" charset="0"/>
                <a:cs typeface="ＭＳ Ｐゴシック" charset="0"/>
              </a:endParaRPr>
            </a:p>
            <a:p>
              <a:pPr marL="285750" indent="-285750">
                <a:spcBef>
                  <a:spcPts val="0"/>
                </a:spcBef>
                <a:spcAft>
                  <a:spcPts val="0"/>
                </a:spcAft>
                <a:buClr>
                  <a:srgbClr val="000000"/>
                </a:buClr>
                <a:buSzPct val="100000"/>
                <a:buFont typeface="Arial" pitchFamily="34" charset="0"/>
                <a:buChar char="•"/>
                <a:defRPr/>
              </a:pPr>
              <a:endParaRPr lang="en-US" sz="1600" b="1" dirty="0">
                <a:solidFill>
                  <a:srgbClr val="000000"/>
                </a:solidFill>
                <a:latin typeface="Arial"/>
              </a:endParaRPr>
            </a:p>
          </p:txBody>
        </p:sp>
        <p:sp>
          <p:nvSpPr>
            <p:cNvPr id="49" name="Rectangle 48"/>
            <p:cNvSpPr/>
            <p:nvPr/>
          </p:nvSpPr>
          <p:spPr>
            <a:xfrm>
              <a:off x="5973763" y="2565400"/>
              <a:ext cx="3916362" cy="7778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lstStyle/>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Other sources of revenue likely smaller</a:t>
              </a:r>
            </a:p>
            <a:p>
              <a:pPr marL="285750" indent="-285750">
                <a:spcBef>
                  <a:spcPts val="0"/>
                </a:spcBef>
                <a:spcAft>
                  <a:spcPts val="0"/>
                </a:spcAft>
                <a:buClr>
                  <a:srgbClr val="000000"/>
                </a:buClr>
                <a:buSzPct val="100000"/>
                <a:buFont typeface="Arial" pitchFamily="34" charset="0"/>
                <a:buChar char="•"/>
                <a:defRPr/>
              </a:pPr>
              <a:r>
                <a:rPr lang="en-US" sz="1600" b="1" dirty="0" smtClean="0">
                  <a:solidFill>
                    <a:srgbClr val="000000"/>
                  </a:solidFill>
                  <a:latin typeface="Arial"/>
                </a:rPr>
                <a:t>Costly, Potential liabilities</a:t>
              </a:r>
              <a:endParaRPr lang="en-US" sz="1600" b="1" dirty="0">
                <a:solidFill>
                  <a:srgbClr val="000000"/>
                </a:solidFill>
                <a:latin typeface="Arial"/>
              </a:endParaRPr>
            </a:p>
          </p:txBody>
        </p:sp>
        <p:sp>
          <p:nvSpPr>
            <p:cNvPr id="51" name="Rectangle 50"/>
            <p:cNvSpPr/>
            <p:nvPr/>
          </p:nvSpPr>
          <p:spPr>
            <a:xfrm>
              <a:off x="5973763" y="3343275"/>
              <a:ext cx="3916362" cy="7778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lstStyle/>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High financial risk </a:t>
              </a:r>
            </a:p>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Less efficient than private sector</a:t>
              </a:r>
            </a:p>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Neglect of other potentially higher-benefit sectors  </a:t>
              </a:r>
            </a:p>
          </p:txBody>
        </p:sp>
        <p:sp>
          <p:nvSpPr>
            <p:cNvPr id="52" name="Rectangle 51"/>
            <p:cNvSpPr/>
            <p:nvPr/>
          </p:nvSpPr>
          <p:spPr>
            <a:xfrm>
              <a:off x="1943100" y="4816475"/>
              <a:ext cx="3771900" cy="935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lstStyle/>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Concentration of expertise</a:t>
              </a:r>
            </a:p>
            <a:p>
              <a:pPr marL="285750" indent="-285750">
                <a:spcBef>
                  <a:spcPts val="0"/>
                </a:spcBef>
                <a:spcAft>
                  <a:spcPts val="0"/>
                </a:spcAft>
                <a:buClr>
                  <a:srgbClr val="000000"/>
                </a:buClr>
                <a:buSzPct val="100000"/>
                <a:buFont typeface="Arial" pitchFamily="34" charset="0"/>
                <a:buChar char="•"/>
                <a:defRPr/>
              </a:pPr>
              <a:r>
                <a:rPr lang="en-US" sz="1600" b="1" dirty="0">
                  <a:solidFill>
                    <a:srgbClr val="000000"/>
                  </a:solidFill>
                  <a:latin typeface="Arial"/>
                </a:rPr>
                <a:t>More capacity than government agencies  </a:t>
              </a:r>
            </a:p>
          </p:txBody>
        </p:sp>
        <p:sp>
          <p:nvSpPr>
            <p:cNvPr id="53" name="Rectangle 52"/>
            <p:cNvSpPr/>
            <p:nvPr/>
          </p:nvSpPr>
          <p:spPr>
            <a:xfrm>
              <a:off x="5973763" y="4800600"/>
              <a:ext cx="3916362" cy="935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1882" tIns="50941" rIns="101882" bIns="50941"/>
            <a:lstStyle/>
            <a:p>
              <a:pPr marL="285750" indent="-285750">
                <a:spcBef>
                  <a:spcPts val="0"/>
                </a:spcBef>
                <a:spcAft>
                  <a:spcPts val="0"/>
                </a:spcAft>
                <a:buClr>
                  <a:srgbClr val="000000"/>
                </a:buClr>
                <a:buSzPct val="100000"/>
                <a:buFont typeface="Arial" pitchFamily="34" charset="0"/>
                <a:buChar char="•"/>
                <a:defRPr/>
              </a:pPr>
              <a:r>
                <a:rPr lang="en-US" sz="1600" b="1" dirty="0" smtClean="0">
                  <a:solidFill>
                    <a:srgbClr val="000000"/>
                  </a:solidFill>
                  <a:latin typeface="Arial"/>
                </a:rPr>
                <a:t>Conflicts </a:t>
              </a:r>
              <a:r>
                <a:rPr lang="en-US" sz="1600" b="1" dirty="0">
                  <a:solidFill>
                    <a:srgbClr val="000000"/>
                  </a:solidFill>
                  <a:latin typeface="Arial"/>
                </a:rPr>
                <a:t>of interest  </a:t>
              </a:r>
            </a:p>
          </p:txBody>
        </p:sp>
      </p:grpSp>
    </p:spTree>
    <p:extLst>
      <p:ext uri="{BB962C8B-B14F-4D97-AF65-F5344CB8AC3E}">
        <p14:creationId xmlns:p14="http://schemas.microsoft.com/office/powerpoint/2010/main" val="3160100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….but clarity is crucial no matter the institutional model</a:t>
            </a:r>
            <a:endParaRPr lang="en-US" sz="24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771650"/>
            <a:ext cx="4640558" cy="272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334000" y="1771650"/>
            <a:ext cx="3505200" cy="301621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000" dirty="0" smtClean="0"/>
              <a:t>Defining the “commercial” mandate and strategy;</a:t>
            </a:r>
          </a:p>
          <a:p>
            <a:pPr marL="285750" indent="-285750">
              <a:spcAft>
                <a:spcPts val="600"/>
              </a:spcAft>
              <a:buFont typeface="Arial" panose="020B0604020202020204" pitchFamily="34" charset="0"/>
              <a:buChar char="•"/>
            </a:pPr>
            <a:r>
              <a:rPr lang="en-US" sz="2000" dirty="0" smtClean="0"/>
              <a:t>Clearly defining where the NOC’s role ends and other institutions’ roles begin;</a:t>
            </a:r>
          </a:p>
          <a:p>
            <a:pPr marL="285750" indent="-285750">
              <a:spcAft>
                <a:spcPts val="600"/>
              </a:spcAft>
              <a:buFont typeface="Arial" panose="020B0604020202020204" pitchFamily="34" charset="0"/>
              <a:buChar char="•"/>
            </a:pPr>
            <a:r>
              <a:rPr lang="en-US" sz="2000" dirty="0" smtClean="0"/>
              <a:t>Preventing non-commercial objectives from weighing </a:t>
            </a:r>
            <a:r>
              <a:rPr lang="en-US" sz="2000" smtClean="0"/>
              <a:t>company down.</a:t>
            </a:r>
            <a:endParaRPr lang="en-US" sz="2000" dirty="0" smtClean="0"/>
          </a:p>
        </p:txBody>
      </p:sp>
    </p:spTree>
    <p:extLst>
      <p:ext uri="{BB962C8B-B14F-4D97-AF65-F5344CB8AC3E}">
        <p14:creationId xmlns:p14="http://schemas.microsoft.com/office/powerpoint/2010/main" val="34008637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0185" y="201706"/>
            <a:ext cx="8229600" cy="742950"/>
          </a:xfrm>
        </p:spPr>
        <p:txBody>
          <a:bodyPr>
            <a:normAutofit/>
          </a:bodyPr>
          <a:lstStyle/>
          <a:p>
            <a:r>
              <a:rPr lang="en-US" sz="2400" i="1" dirty="0" smtClean="0"/>
              <a:t>2. </a:t>
            </a:r>
            <a:r>
              <a:rPr lang="en-US" sz="2400" i="1" dirty="0" smtClean="0"/>
              <a:t>Is there a workable revenue retention model?</a:t>
            </a:r>
            <a:endParaRPr lang="en-US" sz="2400" dirty="0"/>
          </a:p>
        </p:txBody>
      </p:sp>
      <p:sp>
        <p:nvSpPr>
          <p:cNvPr id="6" name="Rectangle 5"/>
          <p:cNvSpPr/>
          <p:nvPr/>
        </p:nvSpPr>
        <p:spPr>
          <a:xfrm>
            <a:off x="2133600" y="1851354"/>
            <a:ext cx="2667000" cy="1143000"/>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sz="1400" dirty="0">
                <a:solidFill>
                  <a:schemeClr val="tx1"/>
                </a:solidFill>
              </a:rPr>
              <a:t>All revenues to consolidated fund/special funds, NOC to receive allocation from parliament  </a:t>
            </a:r>
          </a:p>
        </p:txBody>
      </p:sp>
      <p:sp>
        <p:nvSpPr>
          <p:cNvPr id="7" name="Rectangle 6"/>
          <p:cNvSpPr/>
          <p:nvPr/>
        </p:nvSpPr>
        <p:spPr>
          <a:xfrm>
            <a:off x="2133600" y="3070554"/>
            <a:ext cx="2667000" cy="1143000"/>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sz="1400" dirty="0">
                <a:solidFill>
                  <a:schemeClr val="tx1"/>
                </a:solidFill>
              </a:rPr>
              <a:t>NOC can retain a predefined part of revenues from the petroleum sector   </a:t>
            </a:r>
          </a:p>
        </p:txBody>
      </p:sp>
      <p:sp>
        <p:nvSpPr>
          <p:cNvPr id="8" name="Rectangle 7"/>
          <p:cNvSpPr/>
          <p:nvPr/>
        </p:nvSpPr>
        <p:spPr>
          <a:xfrm>
            <a:off x="2093025" y="4289754"/>
            <a:ext cx="2667000" cy="1143000"/>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sz="1400" dirty="0">
                <a:solidFill>
                  <a:schemeClr val="tx1"/>
                </a:solidFill>
              </a:rPr>
              <a:t>NOC retains all revenues from production share/equity and pays taxes and dividends to the state   </a:t>
            </a:r>
          </a:p>
        </p:txBody>
      </p:sp>
      <p:sp>
        <p:nvSpPr>
          <p:cNvPr id="12" name="Rectangle 3"/>
          <p:cNvSpPr>
            <a:spLocks noChangeArrowheads="1"/>
          </p:cNvSpPr>
          <p:nvPr/>
        </p:nvSpPr>
        <p:spPr bwMode="gray">
          <a:xfrm>
            <a:off x="4876800" y="1062763"/>
            <a:ext cx="1524000" cy="615553"/>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wrap="square" lIns="91429" tIns="91429" rIns="91429" bIns="91429" anchor="b">
            <a:spAutoFit/>
          </a:bodyPr>
          <a:lstStyle/>
          <a:p>
            <a:pPr algn="ctr"/>
            <a:r>
              <a:rPr lang="en-US" sz="1400" b="1" dirty="0"/>
              <a:t>Degree of State control  </a:t>
            </a:r>
          </a:p>
        </p:txBody>
      </p:sp>
      <p:sp>
        <p:nvSpPr>
          <p:cNvPr id="13" name="Right Triangle 12"/>
          <p:cNvSpPr/>
          <p:nvPr/>
        </p:nvSpPr>
        <p:spPr>
          <a:xfrm rot="10800000">
            <a:off x="5791200" y="1851354"/>
            <a:ext cx="609600" cy="3505200"/>
          </a:xfrm>
          <a:prstGeom prst="rtTriangle">
            <a:avLst/>
          </a:prstGeom>
          <a:solidFill>
            <a:srgbClr val="D2E0E6"/>
          </a:solidFill>
          <a:ln>
            <a:solidFill>
              <a:srgbClr val="D2E0E6"/>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18" name="Oval 2"/>
          <p:cNvSpPr>
            <a:spLocks noChangeArrowheads="1"/>
          </p:cNvSpPr>
          <p:nvPr/>
        </p:nvSpPr>
        <p:spPr bwMode="gray">
          <a:xfrm>
            <a:off x="1945388" y="2000415"/>
            <a:ext cx="295275" cy="295275"/>
          </a:xfrm>
          <a:prstGeom prst="ellipse">
            <a:avLst/>
          </a:prstGeom>
          <a:solidFill>
            <a:schemeClr val="tx2"/>
          </a:solidFill>
          <a:ln w="9525" algn="ctr">
            <a:solidFill>
              <a:schemeClr val="tx2"/>
            </a:solidFill>
            <a:round/>
            <a:headEnd/>
            <a:tailEnd/>
          </a:ln>
        </p:spPr>
        <p:txBody>
          <a:bodyPr wrap="none" lIns="0" tIns="0" rIns="0" bIns="0" anchor="ctr"/>
          <a:lstStyle/>
          <a:p>
            <a:pPr algn="ctr"/>
            <a:r>
              <a:rPr lang="en-US" sz="1200" b="1" dirty="0">
                <a:solidFill>
                  <a:srgbClr val="FFFFFF"/>
                </a:solidFill>
              </a:rPr>
              <a:t>1</a:t>
            </a:r>
          </a:p>
        </p:txBody>
      </p:sp>
      <p:sp>
        <p:nvSpPr>
          <p:cNvPr id="28" name="Oval 2"/>
          <p:cNvSpPr>
            <a:spLocks noChangeArrowheads="1"/>
          </p:cNvSpPr>
          <p:nvPr/>
        </p:nvSpPr>
        <p:spPr bwMode="gray">
          <a:xfrm>
            <a:off x="1909763" y="3176878"/>
            <a:ext cx="295275" cy="295275"/>
          </a:xfrm>
          <a:prstGeom prst="ellipse">
            <a:avLst/>
          </a:prstGeom>
          <a:solidFill>
            <a:schemeClr val="tx2"/>
          </a:solidFill>
          <a:ln w="9525" algn="ctr">
            <a:solidFill>
              <a:schemeClr val="tx2"/>
            </a:solidFill>
            <a:round/>
            <a:headEnd/>
            <a:tailEnd/>
          </a:ln>
        </p:spPr>
        <p:txBody>
          <a:bodyPr wrap="none" lIns="0" tIns="0" rIns="0" bIns="0" anchor="ctr"/>
          <a:lstStyle/>
          <a:p>
            <a:pPr algn="ctr"/>
            <a:r>
              <a:rPr lang="en-US" sz="1200" b="1" dirty="0">
                <a:solidFill>
                  <a:srgbClr val="FFFFFF"/>
                </a:solidFill>
              </a:rPr>
              <a:t>2</a:t>
            </a:r>
          </a:p>
        </p:txBody>
      </p:sp>
      <p:sp>
        <p:nvSpPr>
          <p:cNvPr id="29" name="Oval 2"/>
          <p:cNvSpPr>
            <a:spLocks noChangeArrowheads="1"/>
          </p:cNvSpPr>
          <p:nvPr/>
        </p:nvSpPr>
        <p:spPr bwMode="gray">
          <a:xfrm>
            <a:off x="1985963" y="4444725"/>
            <a:ext cx="295275" cy="295275"/>
          </a:xfrm>
          <a:prstGeom prst="ellipse">
            <a:avLst/>
          </a:prstGeom>
          <a:solidFill>
            <a:schemeClr val="tx2"/>
          </a:solidFill>
          <a:ln w="9525" algn="ctr">
            <a:solidFill>
              <a:schemeClr val="tx2"/>
            </a:solidFill>
            <a:round/>
            <a:headEnd/>
            <a:tailEnd/>
          </a:ln>
        </p:spPr>
        <p:txBody>
          <a:bodyPr wrap="none" lIns="0" tIns="0" rIns="0" bIns="0" anchor="ctr"/>
          <a:lstStyle/>
          <a:p>
            <a:pPr algn="ctr"/>
            <a:r>
              <a:rPr lang="en-US" sz="1200" b="1" dirty="0">
                <a:solidFill>
                  <a:srgbClr val="FFFFFF"/>
                </a:solidFill>
              </a:rPr>
              <a:t>3</a:t>
            </a:r>
          </a:p>
        </p:txBody>
      </p:sp>
      <p:sp>
        <p:nvSpPr>
          <p:cNvPr id="30" name="Rectangle 29"/>
          <p:cNvSpPr/>
          <p:nvPr/>
        </p:nvSpPr>
        <p:spPr>
          <a:xfrm>
            <a:off x="4953000" y="1927554"/>
            <a:ext cx="685800"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sz="1400" dirty="0">
                <a:solidFill>
                  <a:schemeClr val="tx1"/>
                </a:solidFill>
              </a:rPr>
              <a:t>High </a:t>
            </a:r>
          </a:p>
        </p:txBody>
      </p:sp>
      <p:sp>
        <p:nvSpPr>
          <p:cNvPr id="31" name="Rectangle 30"/>
          <p:cNvSpPr/>
          <p:nvPr/>
        </p:nvSpPr>
        <p:spPr>
          <a:xfrm>
            <a:off x="5562600" y="5280354"/>
            <a:ext cx="685800" cy="152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r>
              <a:rPr lang="en-US" sz="1400" dirty="0">
                <a:solidFill>
                  <a:schemeClr val="tx1"/>
                </a:solidFill>
              </a:rPr>
              <a:t>Low </a:t>
            </a:r>
          </a:p>
        </p:txBody>
      </p:sp>
    </p:spTree>
    <p:extLst>
      <p:ext uri="{BB962C8B-B14F-4D97-AF65-F5344CB8AC3E}">
        <p14:creationId xmlns:p14="http://schemas.microsoft.com/office/powerpoint/2010/main" val="19509595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Legislated fiscal rules can play a role in revenue retention policy</a:t>
            </a:r>
            <a:endParaRPr lang="en-US" sz="2800"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a:p>
        </p:txBody>
      </p:sp>
      <p:sp>
        <p:nvSpPr>
          <p:cNvPr id="4" name="Content Placeholder 2"/>
          <p:cNvSpPr txBox="1">
            <a:spLocks/>
          </p:cNvSpPr>
          <p:nvPr/>
        </p:nvSpPr>
        <p:spPr>
          <a:xfrm>
            <a:off x="457200" y="1295400"/>
            <a:ext cx="8229600" cy="5029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Calibri"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Courier New" pitchFamily="49" charset="0"/>
              <a:buChar char="o"/>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Calibri" pitchFamily="34" charset="0"/>
              <a:buNone/>
            </a:pPr>
            <a:endParaRPr lang="en-US" sz="2200" dirty="0"/>
          </a:p>
        </p:txBody>
      </p:sp>
      <p:sp>
        <p:nvSpPr>
          <p:cNvPr id="7" name="TextBox 6"/>
          <p:cNvSpPr txBox="1"/>
          <p:nvPr/>
        </p:nvSpPr>
        <p:spPr>
          <a:xfrm>
            <a:off x="692727" y="3996698"/>
            <a:ext cx="2909455" cy="1067744"/>
          </a:xfrm>
          <a:prstGeom prst="rect">
            <a:avLst/>
          </a:prstGeom>
          <a:noFill/>
        </p:spPr>
        <p:txBody>
          <a:bodyPr wrap="square" lIns="82058" tIns="41029" rIns="82058" bIns="41029" rtlCol="0">
            <a:spAutoFit/>
          </a:bodyPr>
          <a:lstStyle/>
          <a:p>
            <a:pPr algn="ctr"/>
            <a:r>
              <a:rPr lang="en-US" sz="1600" u="sng" dirty="0" smtClean="0"/>
              <a:t>Ghana</a:t>
            </a:r>
            <a:endParaRPr lang="en-US" sz="1600" u="sng" dirty="0"/>
          </a:p>
          <a:p>
            <a:pPr algn="ctr"/>
            <a:r>
              <a:rPr lang="en-US" sz="1600" dirty="0" smtClean="0"/>
              <a:t>GNPC may retain max of 55% of net cash flow from government’s equity interests</a:t>
            </a:r>
            <a:endParaRPr lang="en-US" sz="1600" dirty="0"/>
          </a:p>
        </p:txBody>
      </p:sp>
      <p:sp>
        <p:nvSpPr>
          <p:cNvPr id="8" name="TextBox 7"/>
          <p:cNvSpPr txBox="1"/>
          <p:nvPr/>
        </p:nvSpPr>
        <p:spPr>
          <a:xfrm>
            <a:off x="5212772" y="3876997"/>
            <a:ext cx="2909455" cy="1313966"/>
          </a:xfrm>
          <a:prstGeom prst="rect">
            <a:avLst/>
          </a:prstGeom>
          <a:noFill/>
        </p:spPr>
        <p:txBody>
          <a:bodyPr wrap="square" lIns="82058" tIns="41029" rIns="82058" bIns="41029" rtlCol="0">
            <a:spAutoFit/>
          </a:bodyPr>
          <a:lstStyle/>
          <a:p>
            <a:pPr algn="ctr"/>
            <a:r>
              <a:rPr lang="en-US" sz="1600" u="sng" dirty="0" smtClean="0"/>
              <a:t>Kuwait</a:t>
            </a:r>
            <a:endParaRPr lang="en-US" sz="1600" u="sng" dirty="0"/>
          </a:p>
          <a:p>
            <a:pPr algn="ctr"/>
            <a:r>
              <a:rPr lang="en-US" sz="1600" dirty="0">
                <a:latin typeface="Calibri" charset="0"/>
                <a:ea typeface="ＭＳ Ｐゴシック" charset="0"/>
                <a:cs typeface="ＭＳ Ｐゴシック" charset="0"/>
              </a:rPr>
              <a:t>Costs, 10% for NRF, 50 cents per barrel and revenue from sales to refineries deducted from transfer to government</a:t>
            </a:r>
            <a:endParaRPr lang="en-US" sz="1600" dirty="0"/>
          </a:p>
        </p:txBody>
      </p:sp>
      <p:sp>
        <p:nvSpPr>
          <p:cNvPr id="9" name="AutoShape 2" descr="data:image/jpeg;base64,/9j/4AAQSkZJRgABAQAAAQABAAD/2wCEAAkGBggGEA8PBwgQDQ0MFhYQDhAMEhoQDQ0THxwhGR8QEhIZJyceFxolIRISIDsgJDM1LDgsGx4zNTAzQTIsMikBCQoKDQwOGQ8PFTUiHyQ1NTUqNTUpNS4qLCosNSosLywsNS0sLCwuLDUwLSwpNC0sKS8sLCw1KTAuNTU1LC40LP/AABEIALIBHAMBIgACEQEDEQH/xAAcAAEAAwEBAQEBAAAAAAAAAAAAAgYHBQQDCAH/xAA+EAABAwAECwUGBQMFAAAAAAAAAQIDBAVUkgYRExUXIVNykbLSBxIxMjMiNEFRc4EjQmGxwVJicSSCk6Hh/8QAGwEBAAMBAQEBAAAAAAAAAAAAAAIDBAUGAQf/xAAyEQABAgMECAQHAQEAAAAAAAAAAQMCBFESFVKRBRETFjIzU6EhMUFxBiI0YYGx0XJC/9oADAMBAAIRAxEAPwClwwxd1v4TfKn5U+RPIx7Jt1BD5W7qfsTPORRLrXxP2dllvZw/KnknoQyMeybdQZGPZNuoTB8tLUt2LeFMiGRj2TbqDIx7Jt1CYFpajYt4UyIZGPZNuoMjHsm3UJgWlqNi3hTIhkY9k26gyMeybdQmBaWo2LeFMiGRj2TbqDIx7Jt1CYFpajYt4UyIZGPZNuoMjHsm3UJgWlqNi3hTIhkY9k26gyMeybdQmBaWo2LeFMiGRj2TbqDIx7Jt1CYFpajYt4UyIZGPZNuoMjHsm3UJgWlqNi3hTIhkY9k26gyMeybdQmBaWo2LeFMiGRj2TbqDIx7Jt1CYFpajYt4UyIZGPZNuoMjHsm3UJgWlqNi3hTIhkY9k26gyMeybdQmBaWo2LeFMiGRj2TbqDIx7Jt1CYFpajYt4UyIZGPZNuoMjHsm3UJgWlqNi3hTIhkY9k26gyMeybdQmBaWo2LeFMiGRi2TbqHPrGKPvJ+Gnl+SfNTpnPrHzJu/ypcxEtrzOXpRqBGPCFPNPQ9sPlbup+xMhD5W7qfsTKYvNTqM8uH2QAAiWgAAAAAAAAAAAAAAAAAAAAAAAAAAAAAAAAAAAAAAAAAAAAA59Y+ZN3+VOgc+sfMm7/Kl7HGcrSv0/5Q9sPlbup+xMhD5W7qfsTKovNToM8uH2QAAiWgAAAAAAAAAAAAAAAAAAAAAAAAAAAAAAAAAAAAAAAAAAAAA59Y+ZN3+VOgc+sfMm7/Kl7HGcrSv0/wCUPbD5W7qfsTL3V/Z9V88ML3UmZFkjY5URW4kVWouJPZ/U9GjirrVPxZ0nJj0lLpEqKvYztaZlUghTWvlQzwGh6OKutU/FnSNHFXWqfizpIXpLV7Fl9SlVyM8BoejirrVPxZ0jRxV1qn4s6RektXsL6lKrkZ4DQ9HFXWqfizpGjirrVPxZ0i9JavYX1KVXIzwGh6OKutU/FnSNHFXWqfizpF6S1ewvqUquRngND0cVdap+LOkaOKutU/FnSL0lq9hfUpVcjPAaHo4q61T8WdI0cVdap+LOkXpLV7C+pSq5GeA0PRxV1qn4s6Ro4q61T8WdIvSWr2F9SlVyM8BoejirrVPxZ0jRxV1qn4s6RectXsL6lKrkZ4DQ9HFXWqfizpGjirrVPxZ0i9JavYX1KVXIzwGh6OKutU/FnSNHFXWqfizpF6S1ewvqUquRngND0cVdap+LOkaOKutU/FnSL0lq9hfUpVcjPAaHo4q61T8WdI0cVdap+LOkXpLV7C+pSq5GeA0PRxV1qn4s6Ro4q61T8WdIvSWr2F9SlVyM8BoejirrVPxZ0jRxV1qn4s6RektXsL6lKrkZ4DQ9HFXWqfizpGjirrVPxZ0i9JavYX1KVXIzwGh6OKutU/FnSNHFXWqfizpF6S1ewvqUquRnhz6x8ybv8qano4q61T8WdJVMLsFqLVczGRTSOR0aO9pW48fecnwT+02Sc8y65ZgXx9jn6R0tLOM2YVXzoaXU/u1G+jFyIew8dT+7Ub6MXIh7Dxj/ADIvdTy8HCgABUTAAAAAAAAAAAAAAAAAB8BRe1LC2XBtlEbRV/EklbM7x1xxqjlYvzRyq1Pspej87dpNepXtYzujdjig/wBPF8sTdSqn6K5Xr9zvaBlEmJnXEnhCmtf0n9Ms05Yg8PU/QtGpEdLYySB3ejlaj2Kn5mqmNF4Kh9Ck9kleLW1XpHI5FkoTsivz7nixeHeb/t/yXY5U4wsu/G0vovb0L247UKKAAZiYAAPoAAAAAAAAAAAAAAAKD2g+8xfRTneX4oPaB7zF9FOd519DfU/hSh7hLlU/u1G+jFyIew8dT+7Ub6MXIh7Dmv8AMi91LIOFAAComAAAAAAAAAAAAAAAVjDGnYT1UxZsH4aPSYmJjkikjctIYiJre1UeiPTUupExp+vwzd3bZhC3UtEoiKnjjjkx85t5S8NezOgYT96aiYqPTcSr30T8KddeqVqfFVXzpr+eM9Bo2ck01NzTSf61fv8Apjebc84IigS9tmEUjXNbBRWK5FRHMjf3mL/U3G9Uxp4lAc5Xa18VPfXdR07B+Z0FZQLFI3wx+V7ceLvsd4OauJdafJTnnu5ZhhqHWxCiItPU5cccUXEp38FMNKxwQdK6rmxuSdEa9s6K5upcaOTEqa9a8SyabsIbLQ/+OTrM9Q0bATsplrtrKTXblior0R8cbF/FnRdeNV/I1U+/+PEyTzci2ivzMCZeK/YsaidX5YFOrg12g4Z4VyZOravoeJvqSvjkSGFP73d9da4tSeK/I1KjNma1qUmRr5ET23RtWNir/a1VcqJ91IUCr6LVcbYaDR2wxM8rI0xNT/39T0HgJ6aafi1MtJBCn28V9/4dVpuKFPmi1qAAc4vAAAAAAAAAAAAAAABQe0D3mL6Kc7y/FB7QPeYvopzvOvob6n8KUPcJcqn92o30YuRD2Hjqf3ajfRi5EPYc1/mRe6lkHCgABUTAAAAAAAAAAAAAAAA/wDkYW1slR0KlUjHidHGqR68S5RfZbiXV8XJ4ayxptXI0gh81XURiVETWYNh/XSV7WFKlY7HG12SiVMSorGeyipi+eJV+5xKNV9Kp3fWiUZ8qRN78mTaru43+p2LwTX4lqwK7OKfhWrZZscFCx+1M5PalTWipCi6nLqVMa6k/XwNxqSoaBg7EkFWUdI401uxa3SOxYu+93xdqP0Cc0sxo+FGW0tKmpNVNVTktsROraXwQ/LuLF4m6djdd5xoK0d6+3QXd1PHXG7G5v/eUT7J92GnZTQa+781Ud2i0tcblaiYqPO7x9pPyOX+pNXzT4lN7OZKZgfWyUWtoHQLSkWBzXp4uVcbHNVPFFc1E7yY09rhTNTDGlJKPZr80Pjq9U1fvw1km4ImHE1+RuAHiDwJ1QAAfQAAAAAAAAAAAAAAAUHtA95i+inO8vxQe0D3mL6Kc7zr6G+p/ClD3CWmqazoTKPR0dS40VIokVFempe4mo9WdaDbIr6GeUP04txnKh9TQ5o6BY1W0vmeMX4mehWzs08Pupfs60G2RX0GdaDbIr6FBBXdsGJT5vQ900zUv2daDbIr6DOtBtkV9CggXbBiUb0PdNM1L9nWg2yK+gzrQbZFfQoIF2wYlG9D3TTNS/Z1oNsivoM60G2RX0KCBdsGJRvQ900zUv2daDbIr6DOtBtkV9CggXbBiUb0PdNM1L9nWg2yK+gzrQbZFfQoIF2wYlG9D3TTNS/Z1oNsivoc+uYKlr5scdYUqN8Mb0lWPKIjJXIioiP8AirUxquLwXVjKiCbcijcVqGNUU+L8TPKmpWkzUvrKyq6NERlKha1NSI1zURE+SIngh/c60G2RX0KCCC6NgX/pT7vO90kzUv2daDbIr6HhreCoq8a1tPlhesa9+J6PaksLkVF78b/Fq42p+i4taKU8E4JFG4kigjVFPi/Ezy+CtJ3L9nWgWyK+gzrQbZFfQoIIXbBiU+7zvdNM1L9nWg2yK+gzrQbZFfQoIF2wYlG9D3TTNS/Z1oNsivoM60G2RX0KCBdsGJRvQ900zUv2daDbIr6DOtBtkV9CggXbBiUb0PdNM1L9nWg2yK+gzrQbZFfQoIF2wYlG9D3TTNS/Z1oNsivoM60G2RX0KCBdsGJRvQ900zUv2daDbIr6DOtBtkV9CggXbBiUb0PdNM1L9nWg2yK+hRsPKbRpqREsdIY5MkiY2uRU879R8iv4ReozcTmcdDR0lC09aRfQta0+7MRWFgRMzt0P04txnKh9T5UP04txnKh9S6PiU8i5xr7gAESAAAAAAAAAAAAAAAAAAAAAAAAAAAAAAAAAAAAAAAAAAAAAAK/hF6jNxOZxYCv4ReozcTmca5PmG+Q5p26H6cW4zlQ+p8qH6cW4zlQ+pmj4lMbnGvuAARIAAAAAAAAAAAAAAAAAAAAAAAAAAAAAAAAAAAAAAAAAAAAAAr+EXqM3E5nFgK/hF6jNxOZxrk+Yb5DmnbofpxbjOVD6nyofpxbjOVD6maPiUxuca+4ABEgAAAAAAAAAAAAAAAAAAAAAAAAAAAAAAAAAAAAAAAAAAAAACv4ReozcTmcWAr+EXqM3E5nGuT5hvkOaduh+nFuM5UPqAZo+JTG5xr7gAESAAAAAAAAAAAAAAAAAAAAAAAAAAAAAAAAAAAAAAAAAAAAAAK/hF6jNxOZwBrk+Yb5Dmn//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4" descr="data:image/jpeg;base64,/9j/4AAQSkZJRgABAQAAAQABAAD/2wCEAAkGBggGEA8PBwgQDQ0MFhYQDhAMEhoQDQ0THxwhGR8QEhIZJyceFxolIRISIDsgJDM1LDgsGx4zNTAzQTIsMikBCQoKDQwOGQ8PFTUiHyQ1NTUqNTUpNS4qLCosNSosLywsNS0sLCwuLDUwLSwpNC0sKS8sLCw1KTAuNTU1LC40LP/AABEIALIBHAMBIgACEQEDEQH/xAAcAAEAAwEBAQEBAAAAAAAAAAAAAgYHBQQDCAH/xAA+EAABAwAECwUGBQMFAAAAAAAAAQIDBAVUkgYRExUXIVNykbLSBxIxMjMiNEFRc4EjQmGxwVJicSSCk6Hh/8QAGwEBAAMBAQEBAAAAAAAAAAAAAAIDBAUGAQf/xAAyEQABAgMECAQHAQEAAAAAAAAAAQMCBFESFVKRBRETFjIzU6EhMUFxBiI0YYGx0XJC/9oADAMBAAIRAxEAPwClwwxd1v4TfKn5U+RPIx7Jt1BD5W7qfsTPORRLrXxP2dllvZw/KnknoQyMeybdQZGPZNuoTB8tLUt2LeFMiGRj2TbqDIx7Jt1CYFpajYt4UyIZGPZNuoMjHsm3UJgWlqNi3hTIhkY9k26gyMeybdQmBaWo2LeFMiGRj2TbqDIx7Jt1CYFpajYt4UyIZGPZNuoMjHsm3UJgWlqNi3hTIhkY9k26gyMeybdQmBaWo2LeFMiGRj2TbqDIx7Jt1CYFpajYt4UyIZGPZNuoMjHsm3UJgWlqNi3hTIhkY9k26gyMeybdQmBaWo2LeFMiGRj2TbqDIx7Jt1CYFpajYt4UyIZGPZNuoMjHsm3UJgWlqNi3hTIhkY9k26gyMeybdQmBaWo2LeFMiGRj2TbqDIx7Jt1CYFpajYt4UyIZGPZNuoMjHsm3UJgWlqNi3hTIhkY9k26gyMeybdQmBaWo2LeFMiGRi2TbqHPrGKPvJ+Gnl+SfNTpnPrHzJu/ypcxEtrzOXpRqBGPCFPNPQ9sPlbup+xMhD5W7qfsTKYvNTqM8uH2QAAiWgAAAAAAAAAAAAAAAAAAAAAAAAAAAAAAAAAAAAAAAAAAAAA59Y+ZN3+VOgc+sfMm7/Kl7HGcrSv0/5Q9sPlbup+xMhD5W7qfsTKovNToM8uH2QAAiWgAAAAAAAAAAAAAAAAAAAAAAAAAAAAAAAAAAAAAAAAAAAAA59Y+ZN3+VOgc+sfMm7/Kl7HGcrSv0/wCUPbD5W7qfsTL3V/Z9V88ML3UmZFkjY5URW4kVWouJPZ/U9GjirrVPxZ0nJj0lLpEqKvYztaZlUghTWvlQzwGh6OKutU/FnSNHFXWqfizpIXpLV7Fl9SlVyM8BoejirrVPxZ0jRxV1qn4s6RektXsL6lKrkZ4DQ9HFXWqfizpGjirrVPxZ0i9JavYX1KVXIzwGh6OKutU/FnSNHFXWqfizpF6S1ewvqUquRngND0cVdap+LOkaOKutU/FnSL0lq9hfUpVcjPAaHo4q61T8WdI0cVdap+LOkXpLV7C+pSq5GeA0PRxV1qn4s6Ro4q61T8WdIvSWr2F9SlVyM8BoejirrVPxZ0jRxV1qn4s6RectXsL6lKrkZ4DQ9HFXWqfizpGjirrVPxZ0i9JavYX1KVXIzwGh6OKutU/FnSNHFXWqfizpF6S1ewvqUquRngND0cVdap+LOkaOKutU/FnSL0lq9hfUpVcjPAaHo4q61T8WdI0cVdap+LOkXpLV7C+pSq5GeA0PRxV1qn4s6Ro4q61T8WdIvSWr2F9SlVyM8BoejirrVPxZ0jRxV1qn4s6RektXsL6lKrkZ4DQ9HFXWqfizpGjirrVPxZ0i9JavYX1KVXIzwGh6OKutU/FnSNHFXWqfizpF6S1ewvqUquRnhz6x8ybv8qano4q61T8WdJVMLsFqLVczGRTSOR0aO9pW48fecnwT+02Sc8y65ZgXx9jn6R0tLOM2YVXzoaXU/u1G+jFyIew8dT+7Ub6MXIh7Dxj/ADIvdTy8HCgABUTAAAAAAAAAAAAAAAAAB8BRe1LC2XBtlEbRV/EklbM7x1xxqjlYvzRyq1Pspej87dpNepXtYzujdjig/wBPF8sTdSqn6K5Xr9zvaBlEmJnXEnhCmtf0n9Ms05Yg8PU/QtGpEdLYySB3ejlaj2Kn5mqmNF4Kh9Ck9kleLW1XpHI5FkoTsivz7nixeHeb/t/yXY5U4wsu/G0vovb0L247UKKAAZiYAAPoAAAAAAAAAAAAAAAKD2g+8xfRTneX4oPaB7zF9FOd519DfU/hSh7hLlU/u1G+jFyIew8dT+7Ub6MXIh7Dmv8AMi91LIOFAAComAAAAAAAAAAAAAAAVjDGnYT1UxZsH4aPSYmJjkikjctIYiJre1UeiPTUupExp+vwzd3bZhC3UtEoiKnjjjkx85t5S8NezOgYT96aiYqPTcSr30T8KddeqVqfFVXzpr+eM9Bo2ck01NzTSf61fv8Apjebc84IigS9tmEUjXNbBRWK5FRHMjf3mL/U3G9Uxp4lAc5Xa18VPfXdR07B+Z0FZQLFI3wx+V7ceLvsd4OauJdafJTnnu5ZhhqHWxCiItPU5cccUXEp38FMNKxwQdK6rmxuSdEa9s6K5upcaOTEqa9a8SyabsIbLQ/+OTrM9Q0bATsplrtrKTXblior0R8cbF/FnRdeNV/I1U+/+PEyTzci2ivzMCZeK/YsaidX5YFOrg12g4Z4VyZOravoeJvqSvjkSGFP73d9da4tSeK/I1KjNma1qUmRr5ET23RtWNir/a1VcqJ91IUCr6LVcbYaDR2wxM8rI0xNT/39T0HgJ6aafi1MtJBCn28V9/4dVpuKFPmi1qAAc4vAAAAAAAAAAAAAAABQe0D3mL6Kc7y/FB7QPeYvopzvOvob6n8KUPcJcqn92o30YuRD2Hjqf3ajfRi5EPYc1/mRe6lkHCgABUTAAAAAAAAAAAAAAAA/wDkYW1slR0KlUjHidHGqR68S5RfZbiXV8XJ4ayxptXI0gh81XURiVETWYNh/XSV7WFKlY7HG12SiVMSorGeyipi+eJV+5xKNV9Kp3fWiUZ8qRN78mTaru43+p2LwTX4lqwK7OKfhWrZZscFCx+1M5PalTWipCi6nLqVMa6k/XwNxqSoaBg7EkFWUdI401uxa3SOxYu+93xdqP0Cc0sxo+FGW0tKmpNVNVTktsROraXwQ/LuLF4m6djdd5xoK0d6+3QXd1PHXG7G5v/eUT7J92GnZTQa+781Ud2i0tcblaiYqPO7x9pPyOX+pNXzT4lN7OZKZgfWyUWtoHQLSkWBzXp4uVcbHNVPFFc1E7yY09rhTNTDGlJKPZr80Pjq9U1fvw1km4ImHE1+RuAHiDwJ1QAAfQAAAAAAAAAAAAAAAUHtA95i+inO8vxQe0D3mL6Kc7zr6G+p/ClD3CWmqazoTKPR0dS40VIokVFempe4mo9WdaDbIr6GeUP04txnKh9TQ5o6BY1W0vmeMX4mehWzs08Pupfs60G2RX0GdaDbIr6FBBXdsGJT5vQ900zUv2daDbIr6DOtBtkV9CggXbBiUb0PdNM1L9nWg2yK+gzrQbZFfQoIF2wYlG9D3TTNS/Z1oNsivoM60G2RX0KCBdsGJRvQ900zUv2daDbIr6DOtBtkV9CggXbBiUb0PdNM1L9nWg2yK+gzrQbZFfQoIF2wYlG9D3TTNS/Z1oNsivoc+uYKlr5scdYUqN8Mb0lWPKIjJXIioiP8AirUxquLwXVjKiCbcijcVqGNUU+L8TPKmpWkzUvrKyq6NERlKha1NSI1zURE+SIngh/c60G2RX0KCCC6NgX/pT7vO90kzUv2daDbIr6HhreCoq8a1tPlhesa9+J6PaksLkVF78b/Fq42p+i4taKU8E4JFG4kigjVFPi/Ezy+CtJ3L9nWgWyK+gzrQbZFfQoIIXbBiU+7zvdNM1L9nWg2yK+gzrQbZFfQoIF2wYlG9D3TTNS/Z1oNsivoM60G2RX0KCBdsGJRvQ900zUv2daDbIr6DOtBtkV9CggXbBiUb0PdNM1L9nWg2yK+gzrQbZFfQoIF2wYlG9D3TTNS/Z1oNsivoM60G2RX0KCBdsGJRvQ900zUv2daDbIr6DOtBtkV9CggXbBiUb0PdNM1L9nWg2yK+hRsPKbRpqREsdIY5MkiY2uRU879R8iv4ReozcTmcdDR0lC09aRfQta0+7MRWFgRMzt0P04txnKh9T5UP04txnKh9S6PiU8i5xr7gAESAAAAAAAAAAAAAAAAAAAAAAAAAAAAAAAAAAAAAAAAAAAAAAK/hF6jNxOZxYCv4ReozcTmca5PmG+Q5p26H6cW4zlQ+p8qH6cW4zlQ+pmj4lMbnGvuAARIAAAAAAAAAAAAAAAAAAAAAAAAAAAAAAAAAAAAAAAAAAAAAAr+EXqM3E5nFgK/hF6jNxOZxrk+Yb5DmnbofpxbjOVD6nyofpxbjOVD6maPiUxuca+4ABEgAAAAAAAAAAAAAAAAAAAAAAAAAAAAAAAAAAAAAAAAAAAAACv4ReozcTmcWAr+EXqM3E5nGuT5hvkOaduh+nFuM5UPqAZo+JTG5xr7gAESAAAAAAAAAAAAAAAAAAAAAAAAAAAAAAAAAAAAAAAAAAAAAAK/hF6jNxOZwBrk+Yb5Dmn//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8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082" y="1931579"/>
            <a:ext cx="2705100" cy="169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752600"/>
            <a:ext cx="2819400" cy="1917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003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281113"/>
            <a:ext cx="3736975" cy="47386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7" name="Content Placeholder 6"/>
          <p:cNvGraphicFramePr>
            <a:graphicFrameLocks noGrp="1"/>
          </p:cNvGraphicFramePr>
          <p:nvPr>
            <p:ph sz="half" idx="2"/>
            <p:extLst>
              <p:ext uri="{D42A27DB-BD31-4B8C-83A1-F6EECF244321}">
                <p14:modId xmlns:p14="http://schemas.microsoft.com/office/powerpoint/2010/main" val="3183347090"/>
              </p:ext>
            </p:extLst>
          </p:nvPr>
        </p:nvGraphicFramePr>
        <p:xfrm>
          <a:off x="4648200" y="1600201"/>
          <a:ext cx="4038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51205" name="TextBox 5"/>
          <p:cNvSpPr txBox="1">
            <a:spLocks noChangeArrowheads="1"/>
          </p:cNvSpPr>
          <p:nvPr/>
        </p:nvSpPr>
        <p:spPr bwMode="auto">
          <a:xfrm>
            <a:off x="5791200" y="6505575"/>
            <a:ext cx="3048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algn="r" eaLnBrk="1" hangingPunct="1">
              <a:spcBef>
                <a:spcPct val="0"/>
              </a:spcBef>
              <a:buFontTx/>
              <a:buNone/>
            </a:pPr>
            <a:r>
              <a:rPr lang="en-US" altLang="en-US" sz="1000">
                <a:latin typeface="Book Antiqua" pitchFamily="18" charset="0"/>
              </a:rPr>
              <a:t>Source: Petronas 2012 Annual Report</a:t>
            </a:r>
          </a:p>
        </p:txBody>
      </p:sp>
      <p:sp>
        <p:nvSpPr>
          <p:cNvPr id="51206" name="TextBox 7"/>
          <p:cNvSpPr txBox="1">
            <a:spLocks noChangeArrowheads="1"/>
          </p:cNvSpPr>
          <p:nvPr/>
        </p:nvSpPr>
        <p:spPr bwMode="auto">
          <a:xfrm>
            <a:off x="587375" y="6381750"/>
            <a:ext cx="3984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000">
                <a:latin typeface="Book Antiqua" pitchFamily="18" charset="0"/>
              </a:rPr>
              <a:t>Source: </a:t>
            </a:r>
            <a:r>
              <a:rPr lang="en-US" altLang="en-US" sz="1000">
                <a:latin typeface="Book Antiqua" pitchFamily="18" charset="0"/>
                <a:hlinkClick r:id="rId5"/>
              </a:rPr>
              <a:t>http://www.reuters.com/article/2012/07/02/us-malaysia-petronas-idUSBRE86105420120702</a:t>
            </a:r>
            <a:r>
              <a:rPr lang="en-US" altLang="en-US" sz="1000">
                <a:latin typeface="Book Antiqua" pitchFamily="18" charset="0"/>
              </a:rPr>
              <a:t> </a:t>
            </a:r>
          </a:p>
        </p:txBody>
      </p:sp>
      <p:sp>
        <p:nvSpPr>
          <p:cNvPr id="3" name="Title 2"/>
          <p:cNvSpPr>
            <a:spLocks noGrp="1"/>
          </p:cNvSpPr>
          <p:nvPr>
            <p:ph type="title"/>
          </p:nvPr>
        </p:nvSpPr>
        <p:spPr/>
        <p:txBody>
          <a:bodyPr>
            <a:normAutofit/>
          </a:bodyPr>
          <a:lstStyle/>
          <a:p>
            <a:r>
              <a:rPr lang="en-US" sz="2400" dirty="0" smtClean="0"/>
              <a:t>NOCs need </a:t>
            </a:r>
            <a:r>
              <a:rPr lang="en-US" sz="2400" dirty="0" smtClean="0"/>
              <a:t>stable access </a:t>
            </a:r>
            <a:r>
              <a:rPr lang="en-US" sz="2400" dirty="0" smtClean="0"/>
              <a:t>to </a:t>
            </a:r>
            <a:r>
              <a:rPr lang="en-US" sz="2400" dirty="0" smtClean="0"/>
              <a:t>adequate capital</a:t>
            </a:r>
            <a:r>
              <a:rPr lang="en-US" sz="2400" dirty="0" smtClean="0"/>
              <a:t>…..</a:t>
            </a:r>
            <a:endParaRPr lang="en-US" sz="2400" dirty="0"/>
          </a:p>
        </p:txBody>
      </p:sp>
    </p:spTree>
    <p:extLst>
      <p:ext uri="{BB962C8B-B14F-4D97-AF65-F5344CB8AC3E}">
        <p14:creationId xmlns:p14="http://schemas.microsoft.com/office/powerpoint/2010/main" val="2550217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4800" y="274638"/>
            <a:ext cx="8534400" cy="1143000"/>
          </a:xfrm>
        </p:spPr>
        <p:txBody>
          <a:bodyPr>
            <a:normAutofit/>
          </a:bodyPr>
          <a:lstStyle/>
          <a:p>
            <a:pPr eaLnBrk="1" hangingPunct="1"/>
            <a:r>
              <a:rPr lang="en-US" altLang="en-US" sz="2400" dirty="0" smtClean="0"/>
              <a:t>…but </a:t>
            </a:r>
            <a:r>
              <a:rPr lang="en-US" altLang="en-US" sz="2400" dirty="0" smtClean="0"/>
              <a:t>too much autonomy over revenue flows risk creating parallel treasuries </a:t>
            </a:r>
          </a:p>
        </p:txBody>
      </p:sp>
      <p:pic>
        <p:nvPicPr>
          <p:cNvPr id="522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850" y="2063750"/>
            <a:ext cx="7292975"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TextBox 3"/>
          <p:cNvSpPr txBox="1">
            <a:spLocks noChangeArrowheads="1"/>
          </p:cNvSpPr>
          <p:nvPr/>
        </p:nvSpPr>
        <p:spPr bwMode="auto">
          <a:xfrm>
            <a:off x="831850" y="1458913"/>
            <a:ext cx="741203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algn="ctr" eaLnBrk="1" hangingPunct="1">
              <a:spcBef>
                <a:spcPct val="0"/>
              </a:spcBef>
              <a:buFontTx/>
              <a:buNone/>
            </a:pPr>
            <a:r>
              <a:rPr lang="en-US" altLang="en-US" sz="1800" dirty="0">
                <a:latin typeface="Book Antiqua" pitchFamily="18" charset="0"/>
              </a:rPr>
              <a:t>NOC Exports as a share of total government revenue, 2010</a:t>
            </a:r>
          </a:p>
        </p:txBody>
      </p:sp>
      <p:sp>
        <p:nvSpPr>
          <p:cNvPr id="52229" name="TextBox 4"/>
          <p:cNvSpPr txBox="1">
            <a:spLocks noChangeArrowheads="1"/>
          </p:cNvSpPr>
          <p:nvPr/>
        </p:nvSpPr>
        <p:spPr bwMode="auto">
          <a:xfrm>
            <a:off x="990600" y="5934075"/>
            <a:ext cx="50292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eaLnBrk="1" hangingPunct="1">
              <a:spcBef>
                <a:spcPct val="0"/>
              </a:spcBef>
              <a:buFontTx/>
              <a:buNone/>
            </a:pPr>
            <a:r>
              <a:rPr lang="en-US" altLang="en-US" sz="1000">
                <a:latin typeface="Book Antiqua" pitchFamily="18" charset="0"/>
              </a:rPr>
              <a:t>Source: </a:t>
            </a:r>
            <a:r>
              <a:rPr lang="en-US" altLang="en-US" sz="1000">
                <a:latin typeface="Book Antiqua" pitchFamily="18" charset="0"/>
                <a:hlinkClick r:id="rId4"/>
              </a:rPr>
              <a:t>http://www.resourcegovernance.org/sites/default/files/OilSales-Transparency.pdf</a:t>
            </a:r>
            <a:r>
              <a:rPr lang="en-US" altLang="en-US" sz="1000">
                <a:latin typeface="Book Antiqua" pitchFamily="18" charset="0"/>
              </a:rPr>
              <a:t> </a:t>
            </a:r>
          </a:p>
        </p:txBody>
      </p:sp>
    </p:spTree>
    <p:extLst>
      <p:ext uri="{BB962C8B-B14F-4D97-AF65-F5344CB8AC3E}">
        <p14:creationId xmlns:p14="http://schemas.microsoft.com/office/powerpoint/2010/main" val="19850478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500" i="1" dirty="0" smtClean="0"/>
              <a:t> 	</a:t>
            </a:r>
            <a:endParaRPr lang="en-US" sz="2500" i="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84633"/>
            <a:ext cx="9140974" cy="4777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51999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3276600" y="685800"/>
            <a:ext cx="5181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F497D"/>
                </a:solidFill>
                <a:latin typeface="+mj-lt"/>
                <a:ea typeface="ＭＳ Ｐゴシック" charset="0"/>
                <a:cs typeface="+mj-cs"/>
              </a:defRPr>
            </a:lvl1pPr>
            <a:lvl2pPr algn="l" rtl="0" eaLnBrk="0" fontAlgn="base" hangingPunct="0">
              <a:spcBef>
                <a:spcPct val="0"/>
              </a:spcBef>
              <a:spcAft>
                <a:spcPct val="0"/>
              </a:spcAft>
              <a:defRPr sz="4000" b="1">
                <a:solidFill>
                  <a:srgbClr val="1F497D"/>
                </a:solidFill>
                <a:latin typeface="Calibri" pitchFamily="34" charset="0"/>
                <a:ea typeface="ＭＳ Ｐゴシック" charset="0"/>
              </a:defRPr>
            </a:lvl2pPr>
            <a:lvl3pPr algn="l" rtl="0" eaLnBrk="0" fontAlgn="base" hangingPunct="0">
              <a:spcBef>
                <a:spcPct val="0"/>
              </a:spcBef>
              <a:spcAft>
                <a:spcPct val="0"/>
              </a:spcAft>
              <a:defRPr sz="4000" b="1">
                <a:solidFill>
                  <a:srgbClr val="1F497D"/>
                </a:solidFill>
                <a:latin typeface="Calibri" pitchFamily="34" charset="0"/>
                <a:ea typeface="ＭＳ Ｐゴシック" charset="0"/>
              </a:defRPr>
            </a:lvl3pPr>
            <a:lvl4pPr algn="l" rtl="0" eaLnBrk="0" fontAlgn="base" hangingPunct="0">
              <a:spcBef>
                <a:spcPct val="0"/>
              </a:spcBef>
              <a:spcAft>
                <a:spcPct val="0"/>
              </a:spcAft>
              <a:defRPr sz="4000" b="1">
                <a:solidFill>
                  <a:srgbClr val="1F497D"/>
                </a:solidFill>
                <a:latin typeface="Calibri" pitchFamily="34" charset="0"/>
                <a:ea typeface="ＭＳ Ｐゴシック" charset="0"/>
              </a:defRPr>
            </a:lvl4pPr>
            <a:lvl5pPr algn="l" rtl="0" eaLnBrk="0" fontAlgn="base" hangingPunct="0">
              <a:spcBef>
                <a:spcPct val="0"/>
              </a:spcBef>
              <a:spcAft>
                <a:spcPct val="0"/>
              </a:spcAft>
              <a:defRPr sz="4000" b="1">
                <a:solidFill>
                  <a:srgbClr val="1F497D"/>
                </a:solidFill>
                <a:latin typeface="Calibri" pitchFamily="34" charset="0"/>
                <a:ea typeface="ＭＳ Ｐゴシック" charset="0"/>
              </a:defRPr>
            </a:lvl5pPr>
            <a:lvl6pPr marL="457200" algn="l" rtl="0" fontAlgn="base">
              <a:spcBef>
                <a:spcPct val="0"/>
              </a:spcBef>
              <a:spcAft>
                <a:spcPct val="0"/>
              </a:spcAft>
              <a:defRPr sz="4000" b="1">
                <a:solidFill>
                  <a:srgbClr val="1F497D"/>
                </a:solidFill>
                <a:latin typeface="Calibri" pitchFamily="34" charset="0"/>
              </a:defRPr>
            </a:lvl6pPr>
            <a:lvl7pPr marL="914400" algn="l" rtl="0" fontAlgn="base">
              <a:spcBef>
                <a:spcPct val="0"/>
              </a:spcBef>
              <a:spcAft>
                <a:spcPct val="0"/>
              </a:spcAft>
              <a:defRPr sz="4000" b="1">
                <a:solidFill>
                  <a:srgbClr val="1F497D"/>
                </a:solidFill>
                <a:latin typeface="Calibri" pitchFamily="34" charset="0"/>
              </a:defRPr>
            </a:lvl7pPr>
            <a:lvl8pPr marL="1371600" algn="l" rtl="0" fontAlgn="base">
              <a:spcBef>
                <a:spcPct val="0"/>
              </a:spcBef>
              <a:spcAft>
                <a:spcPct val="0"/>
              </a:spcAft>
              <a:defRPr sz="4000" b="1">
                <a:solidFill>
                  <a:srgbClr val="1F497D"/>
                </a:solidFill>
                <a:latin typeface="Calibri" pitchFamily="34" charset="0"/>
              </a:defRPr>
            </a:lvl8pPr>
            <a:lvl9pPr marL="1828800" algn="l" rtl="0" fontAlgn="base">
              <a:spcBef>
                <a:spcPct val="0"/>
              </a:spcBef>
              <a:spcAft>
                <a:spcPct val="0"/>
              </a:spcAft>
              <a:defRPr sz="4000" b="1">
                <a:solidFill>
                  <a:srgbClr val="1F497D"/>
                </a:solidFill>
                <a:latin typeface="Calibri" pitchFamily="34" charset="0"/>
              </a:defRPr>
            </a:lvl9pPr>
          </a:lstStyle>
          <a:p>
            <a:pPr lvl="0" defTabSz="457200" eaLnBrk="1" hangingPunct="1">
              <a:spcBef>
                <a:spcPts val="1500"/>
              </a:spcBef>
              <a:buClr>
                <a:srgbClr val="000000"/>
              </a:buClr>
            </a:pPr>
            <a:endParaRPr lang="en-GB" sz="3600" kern="0" dirty="0" smtClean="0">
              <a:ea typeface="ＭＳ Ｐゴシック" pitchFamily="34" charset="-128"/>
            </a:endParaRPr>
          </a:p>
          <a:p>
            <a:r>
              <a:rPr lang="en-US" sz="3600" kern="0" dirty="0" smtClean="0">
                <a:ea typeface="ＭＳ Ｐゴシック" pitchFamily="34" charset="-128"/>
              </a:rPr>
              <a:t>3.6(a) Disclose the rules and practices regarding financial relationship between government and SOE </a:t>
            </a:r>
          </a:p>
        </p:txBody>
      </p:sp>
      <p:pic>
        <p:nvPicPr>
          <p:cNvPr id="7170" name="Picture 2" descr="http://eiti.org/files/document_img/eiti-standard-200p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1905000"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5613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Outline</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SOE functions and governance risks</a:t>
            </a:r>
          </a:p>
          <a:p>
            <a:pPr marL="514350" indent="-514350">
              <a:buFont typeface="+mj-lt"/>
              <a:buAutoNum type="arabicPeriod"/>
            </a:pPr>
            <a:r>
              <a:rPr lang="en-US" dirty="0" smtClean="0"/>
              <a:t>Governance risks with SOE </a:t>
            </a:r>
            <a:r>
              <a:rPr lang="en-US" dirty="0" smtClean="0"/>
              <a:t>participation</a:t>
            </a:r>
          </a:p>
          <a:p>
            <a:pPr marL="914400" lvl="1" indent="-514350">
              <a:buFont typeface="+mj-lt"/>
              <a:buAutoNum type="alphaLcPeriod"/>
            </a:pPr>
            <a:r>
              <a:rPr lang="en-US" sz="2400" dirty="0" smtClean="0"/>
              <a:t>Inefficient project development </a:t>
            </a:r>
            <a:endParaRPr lang="en-US" sz="2400" dirty="0" smtClean="0"/>
          </a:p>
          <a:p>
            <a:pPr marL="914400" lvl="1" indent="-514350">
              <a:buFont typeface="+mj-lt"/>
              <a:buAutoNum type="alphaLcPeriod"/>
            </a:pPr>
            <a:r>
              <a:rPr lang="en-US" sz="2400" dirty="0" smtClean="0"/>
              <a:t>Receipt and sale of i</a:t>
            </a:r>
            <a:r>
              <a:rPr lang="en-US" sz="2400" dirty="0" smtClean="0"/>
              <a:t>n-kind revenues</a:t>
            </a:r>
            <a:endParaRPr lang="en-US" sz="2400" dirty="0" smtClean="0"/>
          </a:p>
          <a:p>
            <a:pPr marL="914400" lvl="1" indent="-514350">
              <a:buFont typeface="+mj-lt"/>
              <a:buAutoNum type="alphaLcPeriod"/>
            </a:pPr>
            <a:r>
              <a:rPr lang="en-US" sz="2400" dirty="0" smtClean="0"/>
              <a:t>Spending by SOEs</a:t>
            </a:r>
            <a:endParaRPr lang="en-US" sz="2400" dirty="0" smtClean="0"/>
          </a:p>
          <a:p>
            <a:pPr marL="914400" lvl="1" indent="-514350">
              <a:buFont typeface="+mj-lt"/>
              <a:buAutoNum type="alphaLcPeriod"/>
            </a:pPr>
            <a:r>
              <a:rPr lang="en-US" sz="2400" dirty="0" smtClean="0"/>
              <a:t>Governance and accountability structures</a:t>
            </a:r>
            <a:endParaRPr lang="en-US" sz="2400" dirty="0" smtClean="0"/>
          </a:p>
          <a:p>
            <a:pPr marL="514350" indent="-514350">
              <a:buFont typeface="+mj-lt"/>
              <a:buAutoNum type="arabicPeriod"/>
            </a:pPr>
            <a:r>
              <a:rPr lang="en-US" dirty="0" smtClean="0"/>
              <a:t>What works? Recommendations for NOC reform</a:t>
            </a:r>
          </a:p>
        </p:txBody>
      </p:sp>
    </p:spTree>
    <p:extLst>
      <p:ext uri="{BB962C8B-B14F-4D97-AF65-F5344CB8AC3E}">
        <p14:creationId xmlns:p14="http://schemas.microsoft.com/office/powerpoint/2010/main" val="11301910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https://encrypted-tbn1.gstatic.com/images?q=tbn:ANd9GcS4AS5tLp9b_kVE4qzRJ8G1nviCVcBGjwk7ZrQnoOqwM0gOq_6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106405" y="3924300"/>
            <a:ext cx="1016850" cy="78249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gillies\AppData\Local\Microsoft\Windows\Temporary Internet Files\Content.IE5\VJHXTNLC\MC90023962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69200" y="1641646"/>
            <a:ext cx="774459" cy="580844"/>
          </a:xfrm>
          <a:prstGeom prst="rect">
            <a:avLst/>
          </a:prstGeom>
          <a:noFill/>
          <a:extLst>
            <a:ext uri="{909E8E84-426E-40DD-AFC4-6F175D3DCCD1}">
              <a14:hiddenFill xmlns:a14="http://schemas.microsoft.com/office/drawing/2010/main">
                <a:solidFill>
                  <a:srgbClr val="FFFFFF"/>
                </a:solidFill>
              </a14:hiddenFill>
            </a:ext>
          </a:extLst>
        </p:spPr>
      </p:pic>
      <p:grpSp>
        <p:nvGrpSpPr>
          <p:cNvPr id="138242" name="Group 1"/>
          <p:cNvGrpSpPr>
            <a:grpSpLocks/>
          </p:cNvGrpSpPr>
          <p:nvPr/>
        </p:nvGrpSpPr>
        <p:grpSpPr bwMode="auto">
          <a:xfrm>
            <a:off x="3608388" y="2209800"/>
            <a:ext cx="2135187" cy="1549400"/>
            <a:chOff x="3946131" y="2104028"/>
            <a:chExt cx="2759469" cy="1839646"/>
          </a:xfrm>
        </p:grpSpPr>
        <p:pic>
          <p:nvPicPr>
            <p:cNvPr id="138275" name="Picture 2" descr="Flag of Myanmar.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6131" y="2104028"/>
              <a:ext cx="2759469" cy="18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6" name="Picture 2"/>
            <p:cNvPicPr>
              <a:picLocks noChangeAspect="1" noChangeArrowheads="1"/>
            </p:cNvPicPr>
            <p:nvPr/>
          </p:nvPicPr>
          <p:blipFill>
            <a:blip r:embed="rId6">
              <a:extLst>
                <a:ext uri="{28A0092B-C50C-407E-A947-70E740481C1C}">
                  <a14:useLocalDpi xmlns:a14="http://schemas.microsoft.com/office/drawing/2010/main" val="0"/>
                </a:ext>
              </a:extLst>
            </a:blip>
            <a:srcRect l="11172" t="42590" r="76286" b="45084"/>
            <a:stretch>
              <a:fillRect/>
            </a:stretch>
          </p:blipFill>
          <p:spPr bwMode="auto">
            <a:xfrm>
              <a:off x="4956453" y="2639472"/>
              <a:ext cx="714104" cy="76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8243" name="Picture 5"/>
          <p:cNvPicPr>
            <a:picLocks noChangeAspect="1" noChangeArrowheads="1"/>
          </p:cNvPicPr>
          <p:nvPr/>
        </p:nvPicPr>
        <p:blipFill>
          <a:blip r:embed="rId7">
            <a:extLst>
              <a:ext uri="{28A0092B-C50C-407E-A947-70E740481C1C}">
                <a14:useLocalDpi xmlns:a14="http://schemas.microsoft.com/office/drawing/2010/main" val="0"/>
              </a:ext>
            </a:extLst>
          </a:blip>
          <a:srcRect l="20181" t="6760" r="23215" b="65144"/>
          <a:stretch>
            <a:fillRect/>
          </a:stretch>
        </p:blipFill>
        <p:spPr bwMode="auto">
          <a:xfrm>
            <a:off x="0" y="2625725"/>
            <a:ext cx="1887538"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p:cNvCxnSpPr/>
          <p:nvPr/>
        </p:nvCxnSpPr>
        <p:spPr>
          <a:xfrm flipV="1">
            <a:off x="5872163" y="1212850"/>
            <a:ext cx="1084262" cy="969963"/>
          </a:xfrm>
          <a:prstGeom prst="straightConnector1">
            <a:avLst/>
          </a:prstGeom>
          <a:ln w="206375" cmpd="sng">
            <a:solidFill>
              <a:srgbClr val="00B05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38265" name="Group 6159"/>
          <p:cNvGrpSpPr>
            <a:grpSpLocks/>
          </p:cNvGrpSpPr>
          <p:nvPr/>
        </p:nvGrpSpPr>
        <p:grpSpPr bwMode="auto">
          <a:xfrm>
            <a:off x="3587487" y="3759200"/>
            <a:ext cx="1970350" cy="2438400"/>
            <a:chOff x="3587187" y="3758975"/>
            <a:chExt cx="1970236" cy="2439244"/>
          </a:xfrm>
        </p:grpSpPr>
        <p:cxnSp>
          <p:nvCxnSpPr>
            <p:cNvPr id="37" name="Straight Arrow Connector 36"/>
            <p:cNvCxnSpPr/>
            <p:nvPr/>
          </p:nvCxnSpPr>
          <p:spPr>
            <a:xfrm>
              <a:off x="4630377" y="3758975"/>
              <a:ext cx="0" cy="1205330"/>
            </a:xfrm>
            <a:prstGeom prst="straightConnector1">
              <a:avLst/>
            </a:prstGeom>
            <a:ln w="206375" cmpd="sng">
              <a:solidFill>
                <a:srgbClr val="0070C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38268" name="Group 6157"/>
            <p:cNvGrpSpPr>
              <a:grpSpLocks/>
            </p:cNvGrpSpPr>
            <p:nvPr/>
          </p:nvGrpSpPr>
          <p:grpSpPr bwMode="auto">
            <a:xfrm>
              <a:off x="3587187" y="4375481"/>
              <a:ext cx="1970236" cy="1822738"/>
              <a:chOff x="3587187" y="4375481"/>
              <a:chExt cx="1970236" cy="1822738"/>
            </a:xfrm>
          </p:grpSpPr>
          <p:pic>
            <p:nvPicPr>
              <p:cNvPr id="43" name="Picture 4" descr="http://www.clker.com/cliparts/4/d/d/e/12065720581190164033johnny_automatic_NPS_map_pictographs_part_60.svg.med.png"/>
              <p:cNvPicPr>
                <a:picLocks noChangeAspect="1" noChangeArrowheads="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30258" y="5507115"/>
                <a:ext cx="691104" cy="691104"/>
              </a:xfrm>
              <a:prstGeom prst="rect">
                <a:avLst/>
              </a:prstGeom>
              <a:noFill/>
              <a:extLst>
                <a:ext uri="{909E8E84-426E-40DD-AFC4-6F175D3DCCD1}">
                  <a14:hiddenFill xmlns:a14="http://schemas.microsoft.com/office/drawing/2010/main">
                    <a:solidFill>
                      <a:srgbClr val="FFFFFF"/>
                    </a:solidFill>
                  </a14:hiddenFill>
                </a:ext>
              </a:extLst>
            </p:spPr>
          </p:pic>
          <p:grpSp>
            <p:nvGrpSpPr>
              <p:cNvPr id="138270" name="Group 6153"/>
              <p:cNvGrpSpPr>
                <a:grpSpLocks/>
              </p:cNvGrpSpPr>
              <p:nvPr/>
            </p:nvGrpSpPr>
            <p:grpSpPr bwMode="auto">
              <a:xfrm>
                <a:off x="3587187" y="4508142"/>
                <a:ext cx="772307" cy="913503"/>
                <a:chOff x="3587187" y="4508142"/>
                <a:chExt cx="772307" cy="913503"/>
              </a:xfrm>
            </p:grpSpPr>
            <p:pic>
              <p:nvPicPr>
                <p:cNvPr id="45" name="Picture 2"/>
                <p:cNvPicPr>
                  <a:picLocks noChangeAspect="1" noChangeArrowheads="1"/>
                </p:cNvPicPr>
                <p:nvPr/>
              </p:nvPicPr>
              <p:blipFill rotWithShape="1">
                <a:blip r:embed="rId9">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3858151" y="4573780"/>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rotWithShape="1">
                <a:blip r:embed="rId9">
                  <a:duotone>
                    <a:schemeClr val="accent3">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4050666" y="4508142"/>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9">
                  <a:duotone>
                    <a:schemeClr val="accent2">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3587187" y="4540961"/>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8" name="Picture 5"/>
              <p:cNvPicPr>
                <a:picLocks noChangeAspect="1" noChangeArrowheads="1"/>
              </p:cNvPicPr>
              <p:nvPr/>
            </p:nvPicPr>
            <p:blipFill rotWithShape="1">
              <a:blip r:embed="rId10">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4942568" y="4375481"/>
                <a:ext cx="614855" cy="102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8" name="Picture 14" descr="http://vector.me/files/images/1/6/165709/coal_mine_clip_art.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94475" y="95250"/>
            <a:ext cx="1485900"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1" name="Picture 6" descr="115076-magic-marker-icon-business-oil-well">
            <a:hlinkClick r:id="" action="ppaction://noaction">
              <a:snd r:embed="rId12" name="applause.wav"/>
            </a:hlinkClick>
          </p:cNvPr>
          <p:cNvPicPr>
            <a:picLocks noChangeAspect="1" noChangeArrowheads="1"/>
          </p:cNvPicPr>
          <p:nvPr/>
        </p:nvPicPr>
        <p:blipFill>
          <a:blip r:embed="rId13">
            <a:extLst>
              <a:ext uri="{28A0092B-C50C-407E-A947-70E740481C1C}">
                <a14:useLocalDpi xmlns:a14="http://schemas.microsoft.com/office/drawing/2010/main" val="0"/>
              </a:ext>
            </a:extLst>
          </a:blip>
          <a:srcRect l="27141" t="12215" r="22456" b="15202"/>
          <a:stretch>
            <a:fillRect/>
          </a:stretch>
        </p:blipFill>
        <p:spPr bwMode="auto">
          <a:xfrm>
            <a:off x="7667461" y="147638"/>
            <a:ext cx="719138" cy="1065212"/>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9" name="Group 28"/>
          <p:cNvGrpSpPr>
            <a:grpSpLocks/>
          </p:cNvGrpSpPr>
          <p:nvPr/>
        </p:nvGrpSpPr>
        <p:grpSpPr bwMode="auto">
          <a:xfrm>
            <a:off x="5768977" y="1401771"/>
            <a:ext cx="1828467" cy="1522637"/>
            <a:chOff x="5779233" y="1481009"/>
            <a:chExt cx="1828277" cy="1522672"/>
          </a:xfrm>
        </p:grpSpPr>
        <p:pic>
          <p:nvPicPr>
            <p:cNvPr id="138256" name="Picture 8" descr="http://sr.photos3.fotosearch.com/bthumb/CSP/CSP558/k5584953.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21723" y="1481009"/>
              <a:ext cx="585787" cy="809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bwMode="auto">
            <a:xfrm flipV="1">
              <a:off x="5779233" y="1915767"/>
              <a:ext cx="1164480" cy="1087914"/>
            </a:xfrm>
            <a:prstGeom prst="straightConnector1">
              <a:avLst/>
            </a:prstGeom>
            <a:ln w="206375" cmpd="sng">
              <a:solidFill>
                <a:srgbClr val="00B050"/>
              </a:solidFill>
              <a:prstDash val="solid"/>
              <a:headEnd type="triangle"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6146"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41910" y="1823077"/>
            <a:ext cx="1815927" cy="206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6950" y="2693253"/>
            <a:ext cx="762000" cy="830997"/>
          </a:xfrm>
          <a:prstGeom prst="rect">
            <a:avLst/>
          </a:prstGeom>
          <a:noFill/>
        </p:spPr>
        <p:txBody>
          <a:bodyPr wrap="square" rtlCol="0">
            <a:spAutoFit/>
          </a:bodyPr>
          <a:lstStyle/>
          <a:p>
            <a:r>
              <a:rPr lang="en-US" sz="4800" b="1" dirty="0" smtClean="0">
                <a:latin typeface="Arial Black" panose="020B0A04020102020204" pitchFamily="34" charset="0"/>
              </a:rPr>
              <a:t>$</a:t>
            </a:r>
            <a:endParaRPr lang="en-US" sz="4800" b="1" dirty="0">
              <a:latin typeface="Arial Black" panose="020B0A04020102020204" pitchFamily="34" charset="0"/>
            </a:endParaRPr>
          </a:p>
        </p:txBody>
      </p:sp>
      <p:sp>
        <p:nvSpPr>
          <p:cNvPr id="39" name="TextBox 38"/>
          <p:cNvSpPr txBox="1"/>
          <p:nvPr/>
        </p:nvSpPr>
        <p:spPr>
          <a:xfrm>
            <a:off x="5903119" y="1481812"/>
            <a:ext cx="511175" cy="646331"/>
          </a:xfrm>
          <a:prstGeom prst="rect">
            <a:avLst/>
          </a:prstGeom>
          <a:noFill/>
        </p:spPr>
        <p:txBody>
          <a:bodyPr wrap="square" rtlCol="0">
            <a:spAutoFit/>
          </a:bodyPr>
          <a:lstStyle/>
          <a:p>
            <a:r>
              <a:rPr lang="en-US" sz="3600" b="1" dirty="0" smtClean="0">
                <a:latin typeface="Arial Black" panose="020B0A04020102020204" pitchFamily="34" charset="0"/>
              </a:rPr>
              <a:t>$</a:t>
            </a:r>
            <a:endParaRPr lang="en-US" sz="3600" b="1" dirty="0">
              <a:latin typeface="Arial Black" panose="020B0A04020102020204" pitchFamily="34" charset="0"/>
            </a:endParaRPr>
          </a:p>
        </p:txBody>
      </p:sp>
      <p:pic>
        <p:nvPicPr>
          <p:cNvPr id="6148" name="Picture 4" descr="C:\Users\agillies\AppData\Local\Microsoft\Windows\Temporary Internet Files\Content.IE5\X22GWLHK\MC900281764[1].wmf"/>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flipH="1">
            <a:off x="8027030" y="4537792"/>
            <a:ext cx="914400" cy="919434"/>
          </a:xfrm>
          <a:prstGeom prst="rect">
            <a:avLst/>
          </a:prstGeom>
          <a:noFill/>
          <a:extLst>
            <a:ext uri="{909E8E84-426E-40DD-AFC4-6F175D3DCCD1}">
              <a14:hiddenFill xmlns:a14="http://schemas.microsoft.com/office/drawing/2010/main">
                <a:solidFill>
                  <a:srgbClr val="FFFFFF"/>
                </a:solidFill>
              </a14:hiddenFill>
            </a:ext>
          </a:extLst>
        </p:spPr>
      </p:pic>
      <p:cxnSp>
        <p:nvCxnSpPr>
          <p:cNvPr id="49" name="Straight Arrow Connector 48"/>
          <p:cNvCxnSpPr/>
          <p:nvPr/>
        </p:nvCxnSpPr>
        <p:spPr>
          <a:xfrm>
            <a:off x="5872160" y="3745752"/>
            <a:ext cx="2122836" cy="762356"/>
          </a:xfrm>
          <a:prstGeom prst="straightConnector1">
            <a:avLst/>
          </a:prstGeom>
          <a:ln w="206375" cmpd="sng">
            <a:solidFill>
              <a:srgbClr val="FFC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pic>
        <p:nvPicPr>
          <p:cNvPr id="36" name="Picture 8" descr="http://sr.photos3.fotosearch.com/bthumb/CSP/CSP558/k5584953.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99078" y="3745752"/>
            <a:ext cx="445681" cy="61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Straight Arrow Connector 49"/>
          <p:cNvCxnSpPr/>
          <p:nvPr/>
        </p:nvCxnSpPr>
        <p:spPr>
          <a:xfrm flipV="1">
            <a:off x="1597025" y="2693253"/>
            <a:ext cx="1940207" cy="1"/>
          </a:xfrm>
          <a:prstGeom prst="straightConnector1">
            <a:avLst/>
          </a:prstGeom>
          <a:ln w="206375" cmpd="sng">
            <a:solidFill>
              <a:srgbClr val="FF0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1752600" y="3524249"/>
            <a:ext cx="1784632" cy="1"/>
          </a:xfrm>
          <a:prstGeom prst="straightConnector1">
            <a:avLst/>
          </a:prstGeom>
          <a:ln w="206375" cmpd="sng">
            <a:solidFill>
              <a:srgbClr val="FF0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7529185" y="1899324"/>
            <a:ext cx="511175" cy="646331"/>
          </a:xfrm>
          <a:prstGeom prst="rect">
            <a:avLst/>
          </a:prstGeom>
          <a:noFill/>
        </p:spPr>
        <p:txBody>
          <a:bodyPr wrap="square" rtlCol="0">
            <a:spAutoFit/>
          </a:bodyPr>
          <a:lstStyle/>
          <a:p>
            <a:r>
              <a:rPr lang="en-US" sz="3600" b="1" dirty="0" smtClean="0">
                <a:latin typeface="Arial Black" panose="020B0A04020102020204" pitchFamily="34" charset="0"/>
              </a:rPr>
              <a:t>$</a:t>
            </a:r>
            <a:endParaRPr lang="en-US" sz="3600" b="1" dirty="0">
              <a:latin typeface="Arial Black" panose="020B0A04020102020204" pitchFamily="34" charset="0"/>
            </a:endParaRPr>
          </a:p>
        </p:txBody>
      </p:sp>
      <p:sp>
        <p:nvSpPr>
          <p:cNvPr id="53" name="TextBox 52"/>
          <p:cNvSpPr txBox="1"/>
          <p:nvPr/>
        </p:nvSpPr>
        <p:spPr>
          <a:xfrm>
            <a:off x="4454256" y="4061995"/>
            <a:ext cx="255587" cy="523220"/>
          </a:xfrm>
          <a:prstGeom prst="rect">
            <a:avLst/>
          </a:prstGeom>
          <a:noFill/>
        </p:spPr>
        <p:txBody>
          <a:bodyPr wrap="square" rtlCol="0">
            <a:spAutoFit/>
          </a:bodyPr>
          <a:lstStyle/>
          <a:p>
            <a:r>
              <a:rPr lang="en-US" sz="2800" b="1" dirty="0" smtClean="0">
                <a:latin typeface="Arial Black" panose="020B0A04020102020204" pitchFamily="34" charset="0"/>
              </a:rPr>
              <a:t>$</a:t>
            </a:r>
            <a:endParaRPr lang="en-US" sz="2800" b="1" dirty="0">
              <a:latin typeface="Arial Black" panose="020B0A04020102020204" pitchFamily="34" charset="0"/>
            </a:endParaRPr>
          </a:p>
        </p:txBody>
      </p:sp>
      <p:cxnSp>
        <p:nvCxnSpPr>
          <p:cNvPr id="54" name="Straight Arrow Connector 53"/>
          <p:cNvCxnSpPr/>
          <p:nvPr/>
        </p:nvCxnSpPr>
        <p:spPr>
          <a:xfrm flipH="1" flipV="1">
            <a:off x="5467041" y="3997054"/>
            <a:ext cx="2460342" cy="910410"/>
          </a:xfrm>
          <a:prstGeom prst="straightConnector1">
            <a:avLst/>
          </a:prstGeom>
          <a:ln w="206375" cmpd="sng">
            <a:solidFill>
              <a:srgbClr val="FFC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828631" y="4351234"/>
            <a:ext cx="255587" cy="523220"/>
          </a:xfrm>
          <a:prstGeom prst="rect">
            <a:avLst/>
          </a:prstGeom>
          <a:noFill/>
        </p:spPr>
        <p:txBody>
          <a:bodyPr wrap="square" rtlCol="0">
            <a:spAutoFit/>
          </a:bodyPr>
          <a:lstStyle/>
          <a:p>
            <a:r>
              <a:rPr lang="en-US" sz="2800" b="1" dirty="0" smtClean="0">
                <a:latin typeface="Arial Black" panose="020B0A04020102020204" pitchFamily="34" charset="0"/>
              </a:rPr>
              <a:t>$</a:t>
            </a:r>
            <a:endParaRPr lang="en-US" sz="2800" b="1" dirty="0">
              <a:latin typeface="Arial Black" panose="020B0A04020102020204" pitchFamily="34" charset="0"/>
            </a:endParaRPr>
          </a:p>
        </p:txBody>
      </p:sp>
    </p:spTree>
    <p:extLst>
      <p:ext uri="{BB962C8B-B14F-4D97-AF65-F5344CB8AC3E}">
        <p14:creationId xmlns:p14="http://schemas.microsoft.com/office/powerpoint/2010/main" val="3121516019"/>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encrypted-tbn3.gstatic.com/images?q=tbn:ANd9GcTifmI7TIVkzG_1uLWXXi8OG4FBja5cHvEvxi5iFPXezxzn8y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33400"/>
            <a:ext cx="3276600" cy="338038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4038600" y="2256929"/>
            <a:ext cx="48768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F497D"/>
                </a:solidFill>
                <a:latin typeface="+mj-lt"/>
                <a:ea typeface="ＭＳ Ｐゴシック" charset="0"/>
                <a:cs typeface="+mj-cs"/>
              </a:defRPr>
            </a:lvl1pPr>
            <a:lvl2pPr algn="l" rtl="0" eaLnBrk="0" fontAlgn="base" hangingPunct="0">
              <a:spcBef>
                <a:spcPct val="0"/>
              </a:spcBef>
              <a:spcAft>
                <a:spcPct val="0"/>
              </a:spcAft>
              <a:defRPr sz="4000" b="1">
                <a:solidFill>
                  <a:srgbClr val="1F497D"/>
                </a:solidFill>
                <a:latin typeface="Calibri" pitchFamily="34" charset="0"/>
                <a:ea typeface="ＭＳ Ｐゴシック" charset="0"/>
              </a:defRPr>
            </a:lvl2pPr>
            <a:lvl3pPr algn="l" rtl="0" eaLnBrk="0" fontAlgn="base" hangingPunct="0">
              <a:spcBef>
                <a:spcPct val="0"/>
              </a:spcBef>
              <a:spcAft>
                <a:spcPct val="0"/>
              </a:spcAft>
              <a:defRPr sz="4000" b="1">
                <a:solidFill>
                  <a:srgbClr val="1F497D"/>
                </a:solidFill>
                <a:latin typeface="Calibri" pitchFamily="34" charset="0"/>
                <a:ea typeface="ＭＳ Ｐゴシック" charset="0"/>
              </a:defRPr>
            </a:lvl3pPr>
            <a:lvl4pPr algn="l" rtl="0" eaLnBrk="0" fontAlgn="base" hangingPunct="0">
              <a:spcBef>
                <a:spcPct val="0"/>
              </a:spcBef>
              <a:spcAft>
                <a:spcPct val="0"/>
              </a:spcAft>
              <a:defRPr sz="4000" b="1">
                <a:solidFill>
                  <a:srgbClr val="1F497D"/>
                </a:solidFill>
                <a:latin typeface="Calibri" pitchFamily="34" charset="0"/>
                <a:ea typeface="ＭＳ Ｐゴシック" charset="0"/>
              </a:defRPr>
            </a:lvl4pPr>
            <a:lvl5pPr algn="l" rtl="0" eaLnBrk="0" fontAlgn="base" hangingPunct="0">
              <a:spcBef>
                <a:spcPct val="0"/>
              </a:spcBef>
              <a:spcAft>
                <a:spcPct val="0"/>
              </a:spcAft>
              <a:defRPr sz="4000" b="1">
                <a:solidFill>
                  <a:srgbClr val="1F497D"/>
                </a:solidFill>
                <a:latin typeface="Calibri" pitchFamily="34" charset="0"/>
                <a:ea typeface="ＭＳ Ｐゴシック" charset="0"/>
              </a:defRPr>
            </a:lvl5pPr>
            <a:lvl6pPr marL="457200" algn="l" rtl="0" fontAlgn="base">
              <a:spcBef>
                <a:spcPct val="0"/>
              </a:spcBef>
              <a:spcAft>
                <a:spcPct val="0"/>
              </a:spcAft>
              <a:defRPr sz="4000" b="1">
                <a:solidFill>
                  <a:srgbClr val="1F497D"/>
                </a:solidFill>
                <a:latin typeface="Calibri" pitchFamily="34" charset="0"/>
              </a:defRPr>
            </a:lvl6pPr>
            <a:lvl7pPr marL="914400" algn="l" rtl="0" fontAlgn="base">
              <a:spcBef>
                <a:spcPct val="0"/>
              </a:spcBef>
              <a:spcAft>
                <a:spcPct val="0"/>
              </a:spcAft>
              <a:defRPr sz="4000" b="1">
                <a:solidFill>
                  <a:srgbClr val="1F497D"/>
                </a:solidFill>
                <a:latin typeface="Calibri" pitchFamily="34" charset="0"/>
              </a:defRPr>
            </a:lvl7pPr>
            <a:lvl8pPr marL="1371600" algn="l" rtl="0" fontAlgn="base">
              <a:spcBef>
                <a:spcPct val="0"/>
              </a:spcBef>
              <a:spcAft>
                <a:spcPct val="0"/>
              </a:spcAft>
              <a:defRPr sz="4000" b="1">
                <a:solidFill>
                  <a:srgbClr val="1F497D"/>
                </a:solidFill>
                <a:latin typeface="Calibri" pitchFamily="34" charset="0"/>
              </a:defRPr>
            </a:lvl8pPr>
            <a:lvl9pPr marL="1828800" algn="l" rtl="0" fontAlgn="base">
              <a:spcBef>
                <a:spcPct val="0"/>
              </a:spcBef>
              <a:spcAft>
                <a:spcPct val="0"/>
              </a:spcAft>
              <a:defRPr sz="4000" b="1">
                <a:solidFill>
                  <a:srgbClr val="1F497D"/>
                </a:solidFill>
                <a:latin typeface="Calibri" pitchFamily="34" charset="0"/>
              </a:defRPr>
            </a:lvl9pPr>
          </a:lstStyle>
          <a:p>
            <a:pPr lvl="0" defTabSz="457200" eaLnBrk="1" hangingPunct="1">
              <a:spcBef>
                <a:spcPts val="1500"/>
              </a:spcBef>
              <a:buClr>
                <a:srgbClr val="000000"/>
              </a:buClr>
            </a:pPr>
            <a:endParaRPr lang="en-GB" sz="7200" kern="0" dirty="0" smtClean="0">
              <a:ea typeface="ＭＳ Ｐゴシック" pitchFamily="34" charset="-128"/>
            </a:endParaRPr>
          </a:p>
          <a:p>
            <a:r>
              <a:rPr lang="en-US" sz="7200" kern="0" dirty="0" smtClean="0">
                <a:ea typeface="ＭＳ Ｐゴシック" pitchFamily="34" charset="-128"/>
              </a:rPr>
              <a:t>$32 billion</a:t>
            </a:r>
          </a:p>
          <a:p>
            <a:r>
              <a:rPr lang="en-US" sz="7200" kern="0" dirty="0" smtClean="0">
                <a:ea typeface="ＭＳ Ｐゴシック" pitchFamily="34" charset="-128"/>
              </a:rPr>
              <a:t>discrepancy</a:t>
            </a:r>
          </a:p>
        </p:txBody>
      </p:sp>
    </p:spTree>
    <p:extLst>
      <p:ext uri="{BB962C8B-B14F-4D97-AF65-F5344CB8AC3E}">
        <p14:creationId xmlns:p14="http://schemas.microsoft.com/office/powerpoint/2010/main" val="35366604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a:t>3</a:t>
            </a:r>
            <a:r>
              <a:rPr lang="en-US" sz="2900" i="1" dirty="0" smtClean="0"/>
              <a:t>. </a:t>
            </a:r>
            <a:r>
              <a:rPr lang="en-US" sz="2900" i="1" dirty="0" smtClean="0"/>
              <a:t>How is corporate governance?</a:t>
            </a:r>
            <a:endParaRPr lang="en-US" sz="2900" i="1" dirty="0"/>
          </a:p>
        </p:txBody>
      </p:sp>
      <p:graphicFrame>
        <p:nvGraphicFramePr>
          <p:cNvPr id="5" name="Content Placeholder 3"/>
          <p:cNvGraphicFramePr>
            <a:graphicFrameLocks/>
          </p:cNvGraphicFramePr>
          <p:nvPr>
            <p:extLst>
              <p:ext uri="{D42A27DB-BD31-4B8C-83A1-F6EECF244321}">
                <p14:modId xmlns:p14="http://schemas.microsoft.com/office/powerpoint/2010/main" val="1577081401"/>
              </p:ext>
            </p:extLst>
          </p:nvPr>
        </p:nvGraphicFramePr>
        <p:xfrm>
          <a:off x="554182" y="1546412"/>
          <a:ext cx="8243455"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bwMode="auto">
          <a:xfrm>
            <a:off x="831273" y="5311588"/>
            <a:ext cx="346364" cy="268941"/>
          </a:xfrm>
          <a:prstGeom prst="rect">
            <a:avLst/>
          </a:prstGeom>
          <a:solidFill>
            <a:schemeClr val="tx1"/>
          </a:solidFill>
          <a:ln w="9525" cap="flat" cmpd="sng" algn="ctr">
            <a:solidFill>
              <a:srgbClr val="000000"/>
            </a:solidFill>
            <a:prstDash val="solid"/>
            <a:round/>
            <a:headEnd type="none" w="med" len="med"/>
            <a:tailEnd type="none" w="med" len="med"/>
          </a:ln>
          <a:effectLst/>
        </p:spPr>
        <p:txBody>
          <a:bodyPr vert="horz" wrap="square" lIns="82058" tIns="41029" rIns="82058" bIns="41029" numCol="1" rtlCol="0" anchor="ctr" anchorCtr="0" compatLnSpc="1">
            <a:prstTxWarp prst="textNoShape">
              <a:avLst/>
            </a:prstTxWarp>
          </a:bodyPr>
          <a:lstStyle/>
          <a:p>
            <a:pPr defTabSz="410291" fontAlgn="base">
              <a:spcBef>
                <a:spcPct val="0"/>
              </a:spcBef>
              <a:spcAft>
                <a:spcPct val="0"/>
              </a:spcAft>
            </a:pPr>
            <a:endParaRPr lang="en-US" sz="3600">
              <a:latin typeface="Arial" pitchFamily="34" charset="0"/>
            </a:endParaRPr>
          </a:p>
        </p:txBody>
      </p:sp>
      <p:sp>
        <p:nvSpPr>
          <p:cNvPr id="3" name="TextBox 2"/>
          <p:cNvSpPr txBox="1"/>
          <p:nvPr/>
        </p:nvSpPr>
        <p:spPr>
          <a:xfrm>
            <a:off x="152400" y="5780782"/>
            <a:ext cx="6934200" cy="1077218"/>
          </a:xfrm>
          <a:prstGeom prst="rect">
            <a:avLst/>
          </a:prstGeom>
          <a:noFill/>
        </p:spPr>
        <p:txBody>
          <a:bodyPr wrap="square" rtlCol="0">
            <a:spAutoFit/>
          </a:bodyPr>
          <a:lstStyle/>
          <a:p>
            <a:pPr marL="342900" indent="-342900">
              <a:buFont typeface="Arial" panose="020B0604020202020204" pitchFamily="34" charset="0"/>
              <a:buChar char="•"/>
            </a:pPr>
            <a:r>
              <a:rPr lang="en-US" sz="3200" b="1" i="1" dirty="0"/>
              <a:t>Publicly </a:t>
            </a:r>
            <a:r>
              <a:rPr lang="en-US" sz="3200" b="1" i="1" dirty="0" smtClean="0"/>
              <a:t>listing </a:t>
            </a:r>
            <a:r>
              <a:rPr lang="en-US" sz="3200" b="1" i="1" dirty="0"/>
              <a:t>SOE shares </a:t>
            </a:r>
            <a:r>
              <a:rPr lang="en-US" sz="3200" b="1" i="1" dirty="0" smtClean="0"/>
              <a:t>can help in some cases</a:t>
            </a:r>
            <a:endParaRPr lang="en-US" sz="3200" b="1" dirty="0"/>
          </a:p>
        </p:txBody>
      </p:sp>
    </p:spTree>
    <p:extLst>
      <p:ext uri="{BB962C8B-B14F-4D97-AF65-F5344CB8AC3E}">
        <p14:creationId xmlns:p14="http://schemas.microsoft.com/office/powerpoint/2010/main" val="21430159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i="1" dirty="0"/>
              <a:t>3. How is corporate governance?</a:t>
            </a:r>
            <a:endParaRPr lang="en-US" sz="2500" i="1" dirty="0"/>
          </a:p>
        </p:txBody>
      </p:sp>
      <p:sp>
        <p:nvSpPr>
          <p:cNvPr id="3" name="Content Placeholder 2"/>
          <p:cNvSpPr>
            <a:spLocks noGrp="1"/>
          </p:cNvSpPr>
          <p:nvPr>
            <p:ph idx="1"/>
          </p:nvPr>
        </p:nvSpPr>
        <p:spPr/>
        <p:txBody>
          <a:bodyPr/>
          <a:lstStyle/>
          <a:p>
            <a:pPr marL="0" indent="0">
              <a:buNone/>
            </a:pPr>
            <a:r>
              <a:rPr lang="en-US" sz="2500" dirty="0" smtClean="0"/>
              <a:t>Is there a clear </a:t>
            </a:r>
            <a:r>
              <a:rPr lang="en-US" sz="2500" dirty="0"/>
              <a:t>definition of </a:t>
            </a:r>
            <a:r>
              <a:rPr lang="en-US" sz="2500" u="sng" dirty="0"/>
              <a:t>who</a:t>
            </a:r>
            <a:r>
              <a:rPr lang="en-US" sz="2500" dirty="0"/>
              <a:t> in government constitutes shareholders of </a:t>
            </a:r>
            <a:r>
              <a:rPr lang="en-US" sz="2500" dirty="0" smtClean="0"/>
              <a:t>NOC?  Usually a </a:t>
            </a:r>
            <a:r>
              <a:rPr lang="en-US" sz="2500" dirty="0"/>
              <a:t>single shareholder or small </a:t>
            </a:r>
            <a:r>
              <a:rPr lang="en-US" sz="2500" dirty="0" smtClean="0"/>
              <a:t>group is best.</a:t>
            </a:r>
            <a:endParaRPr lang="en-US" sz="2500" dirty="0"/>
          </a:p>
          <a:p>
            <a:pPr marL="0" indent="0">
              <a:buNone/>
            </a:pPr>
            <a:endParaRPr lang="en-US" sz="2200" dirty="0"/>
          </a:p>
          <a:p>
            <a:pPr marL="0" indent="0">
              <a:buNone/>
            </a:pPr>
            <a:r>
              <a:rPr lang="en-US" sz="2200" dirty="0"/>
              <a:t>Examples:</a:t>
            </a:r>
          </a:p>
          <a:p>
            <a:pPr marL="0" indent="0">
              <a:buNone/>
            </a:pPr>
            <a:endParaRPr lang="en-US" sz="22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080" y="3697942"/>
            <a:ext cx="2203739" cy="1068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1818" y="3611096"/>
            <a:ext cx="1905000" cy="1229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92727" y="4975412"/>
            <a:ext cx="2909455" cy="814703"/>
          </a:xfrm>
          <a:prstGeom prst="rect">
            <a:avLst/>
          </a:prstGeom>
          <a:noFill/>
        </p:spPr>
        <p:txBody>
          <a:bodyPr wrap="square" lIns="82058" tIns="41029" rIns="82058" bIns="41029" rtlCol="0">
            <a:spAutoFit/>
          </a:bodyPr>
          <a:lstStyle/>
          <a:p>
            <a:pPr algn="ctr"/>
            <a:r>
              <a:rPr lang="en-US" sz="1600" u="sng" dirty="0"/>
              <a:t>Malaysia</a:t>
            </a:r>
          </a:p>
          <a:p>
            <a:pPr algn="ctr"/>
            <a:r>
              <a:rPr lang="en-US" sz="1600" dirty="0"/>
              <a:t>Prime Minister is sole shareholder</a:t>
            </a:r>
          </a:p>
        </p:txBody>
      </p:sp>
      <p:sp>
        <p:nvSpPr>
          <p:cNvPr id="7" name="TextBox 6"/>
          <p:cNvSpPr txBox="1"/>
          <p:nvPr/>
        </p:nvSpPr>
        <p:spPr>
          <a:xfrm>
            <a:off x="5126182" y="4975412"/>
            <a:ext cx="2909455" cy="814703"/>
          </a:xfrm>
          <a:prstGeom prst="rect">
            <a:avLst/>
          </a:prstGeom>
          <a:noFill/>
        </p:spPr>
        <p:txBody>
          <a:bodyPr wrap="square" lIns="82058" tIns="41029" rIns="82058" bIns="41029" rtlCol="0">
            <a:spAutoFit/>
          </a:bodyPr>
          <a:lstStyle/>
          <a:p>
            <a:pPr algn="ctr"/>
            <a:r>
              <a:rPr lang="en-US" sz="1600" u="sng" dirty="0"/>
              <a:t>Kazakhstan</a:t>
            </a:r>
          </a:p>
          <a:p>
            <a:pPr algn="ctr"/>
            <a:r>
              <a:rPr lang="en-US" sz="1600" dirty="0"/>
              <a:t>State wealth fund is sole shareholder</a:t>
            </a:r>
          </a:p>
        </p:txBody>
      </p:sp>
    </p:spTree>
    <p:extLst>
      <p:ext uri="{BB962C8B-B14F-4D97-AF65-F5344CB8AC3E}">
        <p14:creationId xmlns:p14="http://schemas.microsoft.com/office/powerpoint/2010/main" val="14364710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a:t>3. How is corporate governance?</a:t>
            </a:r>
            <a:endParaRPr lang="en-US" sz="2900" i="1" dirty="0"/>
          </a:p>
        </p:txBody>
      </p:sp>
      <p:sp>
        <p:nvSpPr>
          <p:cNvPr id="3" name="Content Placeholder 2"/>
          <p:cNvSpPr>
            <a:spLocks noGrp="1"/>
          </p:cNvSpPr>
          <p:nvPr>
            <p:ph idx="1"/>
          </p:nvPr>
        </p:nvSpPr>
        <p:spPr/>
        <p:txBody>
          <a:bodyPr/>
          <a:lstStyle/>
          <a:p>
            <a:pPr marL="0" indent="0">
              <a:buNone/>
            </a:pPr>
            <a:r>
              <a:rPr lang="en-US" sz="2500" dirty="0"/>
              <a:t>Independent and professional boards, for both NOC and regulator, selected based on technical skills rather than political patronage.</a:t>
            </a:r>
          </a:p>
          <a:p>
            <a:pPr marL="0" indent="0">
              <a:buNone/>
            </a:pPr>
            <a:endParaRPr lang="en-US" sz="2500" dirty="0"/>
          </a:p>
          <a:p>
            <a:pPr marL="0" indent="0">
              <a:buNone/>
            </a:pPr>
            <a:r>
              <a:rPr lang="en-US" sz="2200" dirty="0" smtClean="0"/>
              <a:t>Examples</a:t>
            </a:r>
            <a:r>
              <a:rPr lang="en-US" sz="2200" dirty="0"/>
              <a:t>:</a:t>
            </a:r>
          </a:p>
          <a:p>
            <a:pPr marL="0" indent="0">
              <a:buNone/>
            </a:pPr>
            <a:endParaRPr lang="en-US" sz="22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205" y="3832412"/>
            <a:ext cx="1815523" cy="1291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325091" y="5223488"/>
            <a:ext cx="2909455" cy="814703"/>
          </a:xfrm>
          <a:prstGeom prst="rect">
            <a:avLst/>
          </a:prstGeom>
          <a:noFill/>
        </p:spPr>
        <p:txBody>
          <a:bodyPr wrap="square" lIns="82058" tIns="41029" rIns="82058" bIns="41029" rtlCol="0">
            <a:spAutoFit/>
          </a:bodyPr>
          <a:lstStyle/>
          <a:p>
            <a:pPr algn="ctr"/>
            <a:r>
              <a:rPr lang="en-US" sz="1600" u="sng" dirty="0"/>
              <a:t>Brazil, Norway</a:t>
            </a:r>
          </a:p>
          <a:p>
            <a:pPr algn="ctr"/>
            <a:r>
              <a:rPr lang="en-US" sz="1600" dirty="0"/>
              <a:t>Highly-skilled and professional boards</a:t>
            </a: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3273" y="3866029"/>
            <a:ext cx="1995921" cy="1176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34767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52400" y="22225"/>
            <a:ext cx="9034463" cy="1143000"/>
          </a:xfrm>
        </p:spPr>
        <p:txBody>
          <a:bodyPr/>
          <a:lstStyle/>
          <a:p>
            <a:r>
              <a:rPr lang="en-GB" dirty="0" smtClean="0">
                <a:ea typeface="ＭＳ Ｐゴシック" pitchFamily="34" charset="-128"/>
              </a:rPr>
              <a:t>Board models</a:t>
            </a:r>
            <a:endParaRPr lang="en-US" dirty="0" smtClean="0">
              <a:ea typeface="ＭＳ Ｐゴシック" pitchFamily="34" charset="-128"/>
            </a:endParaRPr>
          </a:p>
        </p:txBody>
      </p:sp>
      <p:pic>
        <p:nvPicPr>
          <p:cNvPr id="21506" name="Picture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109663"/>
            <a:ext cx="6651625" cy="51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Box 21"/>
          <p:cNvSpPr txBox="1">
            <a:spLocks noChangeArrowheads="1"/>
          </p:cNvSpPr>
          <p:nvPr/>
        </p:nvSpPr>
        <p:spPr bwMode="auto">
          <a:xfrm>
            <a:off x="7185025" y="2601913"/>
            <a:ext cx="1905000" cy="25542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r>
              <a:rPr lang="en-GB" sz="2000"/>
              <a:t>Range of Practice</a:t>
            </a:r>
          </a:p>
          <a:p>
            <a:pPr eaLnBrk="1" hangingPunct="1"/>
            <a:endParaRPr lang="en-GB" sz="2000"/>
          </a:p>
          <a:p>
            <a:pPr eaLnBrk="1" hangingPunct="1"/>
            <a:r>
              <a:rPr lang="en-GB" sz="2000"/>
              <a:t>Who is on the board?</a:t>
            </a:r>
          </a:p>
          <a:p>
            <a:pPr eaLnBrk="1" hangingPunct="1"/>
            <a:endParaRPr lang="en-GB" sz="2000"/>
          </a:p>
          <a:p>
            <a:pPr eaLnBrk="1" hangingPunct="1"/>
            <a:r>
              <a:rPr lang="en-GB" sz="2000"/>
              <a:t>How are they appointed?</a:t>
            </a:r>
            <a:endParaRPr lang="en-US" sz="2000"/>
          </a:p>
        </p:txBody>
      </p:sp>
    </p:spTree>
    <p:extLst>
      <p:ext uri="{BB962C8B-B14F-4D97-AF65-F5344CB8AC3E}">
        <p14:creationId xmlns:p14="http://schemas.microsoft.com/office/powerpoint/2010/main" val="3297648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https://encrypted-tbn1.gstatic.com/images?q=tbn:ANd9GcS4AS5tLp9b_kVE4qzRJ8G1nviCVcBGjwk7ZrQnoOqwM0gOq_6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106405" y="3924300"/>
            <a:ext cx="1016850" cy="78249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gillies\AppData\Local\Microsoft\Windows\Temporary Internet Files\Content.IE5\VJHXTNLC\MC90023962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69200" y="1641646"/>
            <a:ext cx="774459" cy="580844"/>
          </a:xfrm>
          <a:prstGeom prst="rect">
            <a:avLst/>
          </a:prstGeom>
          <a:noFill/>
          <a:extLst>
            <a:ext uri="{909E8E84-426E-40DD-AFC4-6F175D3DCCD1}">
              <a14:hiddenFill xmlns:a14="http://schemas.microsoft.com/office/drawing/2010/main">
                <a:solidFill>
                  <a:srgbClr val="FFFFFF"/>
                </a:solidFill>
              </a14:hiddenFill>
            </a:ext>
          </a:extLst>
        </p:spPr>
      </p:pic>
      <p:grpSp>
        <p:nvGrpSpPr>
          <p:cNvPr id="138242" name="Group 1"/>
          <p:cNvGrpSpPr>
            <a:grpSpLocks/>
          </p:cNvGrpSpPr>
          <p:nvPr/>
        </p:nvGrpSpPr>
        <p:grpSpPr bwMode="auto">
          <a:xfrm>
            <a:off x="3608388" y="2209800"/>
            <a:ext cx="2135187" cy="1549400"/>
            <a:chOff x="3946131" y="2104028"/>
            <a:chExt cx="2759469" cy="1839646"/>
          </a:xfrm>
        </p:grpSpPr>
        <p:pic>
          <p:nvPicPr>
            <p:cNvPr id="138275" name="Picture 2" descr="Flag of Myanmar.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6131" y="2104028"/>
              <a:ext cx="2759469" cy="18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6" name="Picture 2"/>
            <p:cNvPicPr>
              <a:picLocks noChangeAspect="1" noChangeArrowheads="1"/>
            </p:cNvPicPr>
            <p:nvPr/>
          </p:nvPicPr>
          <p:blipFill>
            <a:blip r:embed="rId6">
              <a:extLst>
                <a:ext uri="{28A0092B-C50C-407E-A947-70E740481C1C}">
                  <a14:useLocalDpi xmlns:a14="http://schemas.microsoft.com/office/drawing/2010/main" val="0"/>
                </a:ext>
              </a:extLst>
            </a:blip>
            <a:srcRect l="11172" t="42590" r="76286" b="45084"/>
            <a:stretch>
              <a:fillRect/>
            </a:stretch>
          </p:blipFill>
          <p:spPr bwMode="auto">
            <a:xfrm>
              <a:off x="4956453" y="2639472"/>
              <a:ext cx="714104" cy="76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8243" name="Picture 5"/>
          <p:cNvPicPr>
            <a:picLocks noChangeAspect="1" noChangeArrowheads="1"/>
          </p:cNvPicPr>
          <p:nvPr/>
        </p:nvPicPr>
        <p:blipFill>
          <a:blip r:embed="rId7">
            <a:extLst>
              <a:ext uri="{28A0092B-C50C-407E-A947-70E740481C1C}">
                <a14:useLocalDpi xmlns:a14="http://schemas.microsoft.com/office/drawing/2010/main" val="0"/>
              </a:ext>
            </a:extLst>
          </a:blip>
          <a:srcRect l="20181" t="6760" r="23215" b="65144"/>
          <a:stretch>
            <a:fillRect/>
          </a:stretch>
        </p:blipFill>
        <p:spPr bwMode="auto">
          <a:xfrm>
            <a:off x="0" y="2625725"/>
            <a:ext cx="1887538"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p:cNvCxnSpPr/>
          <p:nvPr/>
        </p:nvCxnSpPr>
        <p:spPr>
          <a:xfrm flipV="1">
            <a:off x="5872163" y="1212850"/>
            <a:ext cx="1084262" cy="969963"/>
          </a:xfrm>
          <a:prstGeom prst="straightConnector1">
            <a:avLst/>
          </a:prstGeom>
          <a:ln w="206375" cmpd="sng">
            <a:solidFill>
              <a:srgbClr val="00B05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38265" name="Group 6159"/>
          <p:cNvGrpSpPr>
            <a:grpSpLocks/>
          </p:cNvGrpSpPr>
          <p:nvPr/>
        </p:nvGrpSpPr>
        <p:grpSpPr bwMode="auto">
          <a:xfrm>
            <a:off x="3587487" y="3759200"/>
            <a:ext cx="1970350" cy="2438400"/>
            <a:chOff x="3587187" y="3758975"/>
            <a:chExt cx="1970236" cy="2439244"/>
          </a:xfrm>
        </p:grpSpPr>
        <p:cxnSp>
          <p:nvCxnSpPr>
            <p:cNvPr id="37" name="Straight Arrow Connector 36"/>
            <p:cNvCxnSpPr/>
            <p:nvPr/>
          </p:nvCxnSpPr>
          <p:spPr>
            <a:xfrm>
              <a:off x="4630377" y="3758975"/>
              <a:ext cx="0" cy="1205330"/>
            </a:xfrm>
            <a:prstGeom prst="straightConnector1">
              <a:avLst/>
            </a:prstGeom>
            <a:ln w="206375" cmpd="sng">
              <a:solidFill>
                <a:srgbClr val="0070C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38268" name="Group 6157"/>
            <p:cNvGrpSpPr>
              <a:grpSpLocks/>
            </p:cNvGrpSpPr>
            <p:nvPr/>
          </p:nvGrpSpPr>
          <p:grpSpPr bwMode="auto">
            <a:xfrm>
              <a:off x="3587187" y="4375481"/>
              <a:ext cx="1970236" cy="1822738"/>
              <a:chOff x="3587187" y="4375481"/>
              <a:chExt cx="1970236" cy="1822738"/>
            </a:xfrm>
          </p:grpSpPr>
          <p:pic>
            <p:nvPicPr>
              <p:cNvPr id="43" name="Picture 4" descr="http://www.clker.com/cliparts/4/d/d/e/12065720581190164033johnny_automatic_NPS_map_pictographs_part_60.svg.med.png"/>
              <p:cNvPicPr>
                <a:picLocks noChangeAspect="1" noChangeArrowheads="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30258" y="5507115"/>
                <a:ext cx="691104" cy="691104"/>
              </a:xfrm>
              <a:prstGeom prst="rect">
                <a:avLst/>
              </a:prstGeom>
              <a:noFill/>
              <a:extLst>
                <a:ext uri="{909E8E84-426E-40DD-AFC4-6F175D3DCCD1}">
                  <a14:hiddenFill xmlns:a14="http://schemas.microsoft.com/office/drawing/2010/main">
                    <a:solidFill>
                      <a:srgbClr val="FFFFFF"/>
                    </a:solidFill>
                  </a14:hiddenFill>
                </a:ext>
              </a:extLst>
            </p:spPr>
          </p:pic>
          <p:grpSp>
            <p:nvGrpSpPr>
              <p:cNvPr id="138270" name="Group 6153"/>
              <p:cNvGrpSpPr>
                <a:grpSpLocks/>
              </p:cNvGrpSpPr>
              <p:nvPr/>
            </p:nvGrpSpPr>
            <p:grpSpPr bwMode="auto">
              <a:xfrm>
                <a:off x="3587187" y="4508142"/>
                <a:ext cx="772307" cy="913503"/>
                <a:chOff x="3587187" y="4508142"/>
                <a:chExt cx="772307" cy="913503"/>
              </a:xfrm>
            </p:grpSpPr>
            <p:pic>
              <p:nvPicPr>
                <p:cNvPr id="45" name="Picture 2"/>
                <p:cNvPicPr>
                  <a:picLocks noChangeAspect="1" noChangeArrowheads="1"/>
                </p:cNvPicPr>
                <p:nvPr/>
              </p:nvPicPr>
              <p:blipFill rotWithShape="1">
                <a:blip r:embed="rId9">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3858151" y="4573780"/>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rotWithShape="1">
                <a:blip r:embed="rId9">
                  <a:duotone>
                    <a:schemeClr val="accent3">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4050666" y="4508142"/>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9">
                  <a:duotone>
                    <a:schemeClr val="accent2">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3587187" y="4540961"/>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8" name="Picture 5"/>
              <p:cNvPicPr>
                <a:picLocks noChangeAspect="1" noChangeArrowheads="1"/>
              </p:cNvPicPr>
              <p:nvPr/>
            </p:nvPicPr>
            <p:blipFill rotWithShape="1">
              <a:blip r:embed="rId10">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4942568" y="4375481"/>
                <a:ext cx="614855" cy="102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8" name="Picture 14" descr="http://vector.me/files/images/1/6/165709/coal_mine_clip_art.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94475" y="95250"/>
            <a:ext cx="1485900"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1" name="Picture 6" descr="115076-magic-marker-icon-business-oil-well">
            <a:hlinkClick r:id="" action="ppaction://noaction">
              <a:snd r:embed="rId12" name="applause.wav"/>
            </a:hlinkClick>
          </p:cNvPr>
          <p:cNvPicPr>
            <a:picLocks noChangeAspect="1" noChangeArrowheads="1"/>
          </p:cNvPicPr>
          <p:nvPr/>
        </p:nvPicPr>
        <p:blipFill>
          <a:blip r:embed="rId13">
            <a:extLst>
              <a:ext uri="{28A0092B-C50C-407E-A947-70E740481C1C}">
                <a14:useLocalDpi xmlns:a14="http://schemas.microsoft.com/office/drawing/2010/main" val="0"/>
              </a:ext>
            </a:extLst>
          </a:blip>
          <a:srcRect l="27141" t="12215" r="22456" b="15202"/>
          <a:stretch>
            <a:fillRect/>
          </a:stretch>
        </p:blipFill>
        <p:spPr bwMode="auto">
          <a:xfrm>
            <a:off x="7667461" y="147638"/>
            <a:ext cx="719138" cy="1065212"/>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9" name="Group 28"/>
          <p:cNvGrpSpPr>
            <a:grpSpLocks/>
          </p:cNvGrpSpPr>
          <p:nvPr/>
        </p:nvGrpSpPr>
        <p:grpSpPr bwMode="auto">
          <a:xfrm>
            <a:off x="5768977" y="1401771"/>
            <a:ext cx="1828467" cy="1522637"/>
            <a:chOff x="5779233" y="1481009"/>
            <a:chExt cx="1828277" cy="1522672"/>
          </a:xfrm>
        </p:grpSpPr>
        <p:pic>
          <p:nvPicPr>
            <p:cNvPr id="138256" name="Picture 8" descr="http://sr.photos3.fotosearch.com/bthumb/CSP/CSP558/k5584953.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21723" y="1481009"/>
              <a:ext cx="585787" cy="809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bwMode="auto">
            <a:xfrm flipV="1">
              <a:off x="5779233" y="1915767"/>
              <a:ext cx="1164480" cy="1087914"/>
            </a:xfrm>
            <a:prstGeom prst="straightConnector1">
              <a:avLst/>
            </a:prstGeom>
            <a:ln w="206375" cmpd="sng">
              <a:solidFill>
                <a:srgbClr val="00B050"/>
              </a:solidFill>
              <a:prstDash val="solid"/>
              <a:headEnd type="triangle"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6146"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41910" y="1823077"/>
            <a:ext cx="1815927" cy="206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6950" y="2693253"/>
            <a:ext cx="762000" cy="830997"/>
          </a:xfrm>
          <a:prstGeom prst="rect">
            <a:avLst/>
          </a:prstGeom>
          <a:noFill/>
        </p:spPr>
        <p:txBody>
          <a:bodyPr wrap="square" rtlCol="0">
            <a:spAutoFit/>
          </a:bodyPr>
          <a:lstStyle/>
          <a:p>
            <a:r>
              <a:rPr lang="en-US" sz="4800" b="1" dirty="0" smtClean="0">
                <a:latin typeface="Arial Black" panose="020B0A04020102020204" pitchFamily="34" charset="0"/>
              </a:rPr>
              <a:t>$</a:t>
            </a:r>
            <a:endParaRPr lang="en-US" sz="4800" b="1" dirty="0">
              <a:latin typeface="Arial Black" panose="020B0A04020102020204" pitchFamily="34" charset="0"/>
            </a:endParaRPr>
          </a:p>
        </p:txBody>
      </p:sp>
      <p:sp>
        <p:nvSpPr>
          <p:cNvPr id="39" name="TextBox 38"/>
          <p:cNvSpPr txBox="1"/>
          <p:nvPr/>
        </p:nvSpPr>
        <p:spPr>
          <a:xfrm>
            <a:off x="5903119" y="1481812"/>
            <a:ext cx="511175" cy="646331"/>
          </a:xfrm>
          <a:prstGeom prst="rect">
            <a:avLst/>
          </a:prstGeom>
          <a:noFill/>
        </p:spPr>
        <p:txBody>
          <a:bodyPr wrap="square" rtlCol="0">
            <a:spAutoFit/>
          </a:bodyPr>
          <a:lstStyle/>
          <a:p>
            <a:r>
              <a:rPr lang="en-US" sz="3600" b="1" dirty="0" smtClean="0">
                <a:latin typeface="Arial Black" panose="020B0A04020102020204" pitchFamily="34" charset="0"/>
              </a:rPr>
              <a:t>$</a:t>
            </a:r>
            <a:endParaRPr lang="en-US" sz="3600" b="1" dirty="0">
              <a:latin typeface="Arial Black" panose="020B0A04020102020204" pitchFamily="34" charset="0"/>
            </a:endParaRPr>
          </a:p>
        </p:txBody>
      </p:sp>
      <p:pic>
        <p:nvPicPr>
          <p:cNvPr id="6148" name="Picture 4" descr="C:\Users\agillies\AppData\Local\Microsoft\Windows\Temporary Internet Files\Content.IE5\X22GWLHK\MC900281764[1].wmf"/>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flipH="1">
            <a:off x="8027030" y="4537792"/>
            <a:ext cx="914400" cy="919434"/>
          </a:xfrm>
          <a:prstGeom prst="rect">
            <a:avLst/>
          </a:prstGeom>
          <a:noFill/>
          <a:extLst>
            <a:ext uri="{909E8E84-426E-40DD-AFC4-6F175D3DCCD1}">
              <a14:hiddenFill xmlns:a14="http://schemas.microsoft.com/office/drawing/2010/main">
                <a:solidFill>
                  <a:srgbClr val="FFFFFF"/>
                </a:solidFill>
              </a14:hiddenFill>
            </a:ext>
          </a:extLst>
        </p:spPr>
      </p:pic>
      <p:cxnSp>
        <p:nvCxnSpPr>
          <p:cNvPr id="49" name="Straight Arrow Connector 48"/>
          <p:cNvCxnSpPr/>
          <p:nvPr/>
        </p:nvCxnSpPr>
        <p:spPr>
          <a:xfrm>
            <a:off x="5872160" y="3745752"/>
            <a:ext cx="2122836" cy="762356"/>
          </a:xfrm>
          <a:prstGeom prst="straightConnector1">
            <a:avLst/>
          </a:prstGeom>
          <a:ln w="206375" cmpd="sng">
            <a:solidFill>
              <a:srgbClr val="FFC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pic>
        <p:nvPicPr>
          <p:cNvPr id="36" name="Picture 8" descr="http://sr.photos3.fotosearch.com/bthumb/CSP/CSP558/k5584953.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99078" y="3745752"/>
            <a:ext cx="445681" cy="61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Straight Arrow Connector 49"/>
          <p:cNvCxnSpPr/>
          <p:nvPr/>
        </p:nvCxnSpPr>
        <p:spPr>
          <a:xfrm flipV="1">
            <a:off x="1597025" y="2693253"/>
            <a:ext cx="1940207" cy="1"/>
          </a:xfrm>
          <a:prstGeom prst="straightConnector1">
            <a:avLst/>
          </a:prstGeom>
          <a:ln w="206375" cmpd="sng">
            <a:solidFill>
              <a:srgbClr val="FF0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1752600" y="3524249"/>
            <a:ext cx="1784632" cy="1"/>
          </a:xfrm>
          <a:prstGeom prst="straightConnector1">
            <a:avLst/>
          </a:prstGeom>
          <a:ln w="206375" cmpd="sng">
            <a:solidFill>
              <a:srgbClr val="FF0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7529185" y="1899324"/>
            <a:ext cx="511175" cy="646331"/>
          </a:xfrm>
          <a:prstGeom prst="rect">
            <a:avLst/>
          </a:prstGeom>
          <a:noFill/>
        </p:spPr>
        <p:txBody>
          <a:bodyPr wrap="square" rtlCol="0">
            <a:spAutoFit/>
          </a:bodyPr>
          <a:lstStyle/>
          <a:p>
            <a:r>
              <a:rPr lang="en-US" sz="3600" b="1" dirty="0" smtClean="0">
                <a:latin typeface="Arial Black" panose="020B0A04020102020204" pitchFamily="34" charset="0"/>
              </a:rPr>
              <a:t>$</a:t>
            </a:r>
            <a:endParaRPr lang="en-US" sz="3600" b="1" dirty="0">
              <a:latin typeface="Arial Black" panose="020B0A04020102020204" pitchFamily="34" charset="0"/>
            </a:endParaRPr>
          </a:p>
        </p:txBody>
      </p:sp>
      <p:sp>
        <p:nvSpPr>
          <p:cNvPr id="53" name="TextBox 52"/>
          <p:cNvSpPr txBox="1"/>
          <p:nvPr/>
        </p:nvSpPr>
        <p:spPr>
          <a:xfrm>
            <a:off x="4454256" y="4061995"/>
            <a:ext cx="255587" cy="523220"/>
          </a:xfrm>
          <a:prstGeom prst="rect">
            <a:avLst/>
          </a:prstGeom>
          <a:noFill/>
        </p:spPr>
        <p:txBody>
          <a:bodyPr wrap="square" rtlCol="0">
            <a:spAutoFit/>
          </a:bodyPr>
          <a:lstStyle/>
          <a:p>
            <a:r>
              <a:rPr lang="en-US" sz="2800" b="1" dirty="0" smtClean="0">
                <a:latin typeface="Arial Black" panose="020B0A04020102020204" pitchFamily="34" charset="0"/>
              </a:rPr>
              <a:t>$</a:t>
            </a:r>
            <a:endParaRPr lang="en-US" sz="2800" b="1" dirty="0">
              <a:latin typeface="Arial Black" panose="020B0A04020102020204" pitchFamily="34" charset="0"/>
            </a:endParaRPr>
          </a:p>
        </p:txBody>
      </p:sp>
      <p:cxnSp>
        <p:nvCxnSpPr>
          <p:cNvPr id="54" name="Straight Arrow Connector 53"/>
          <p:cNvCxnSpPr/>
          <p:nvPr/>
        </p:nvCxnSpPr>
        <p:spPr>
          <a:xfrm flipH="1" flipV="1">
            <a:off x="5467041" y="3997054"/>
            <a:ext cx="2460342" cy="910410"/>
          </a:xfrm>
          <a:prstGeom prst="straightConnector1">
            <a:avLst/>
          </a:prstGeom>
          <a:ln w="206375" cmpd="sng">
            <a:solidFill>
              <a:srgbClr val="FFC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828631" y="4351234"/>
            <a:ext cx="255587" cy="523220"/>
          </a:xfrm>
          <a:prstGeom prst="rect">
            <a:avLst/>
          </a:prstGeom>
          <a:noFill/>
        </p:spPr>
        <p:txBody>
          <a:bodyPr wrap="square" rtlCol="0">
            <a:spAutoFit/>
          </a:bodyPr>
          <a:lstStyle/>
          <a:p>
            <a:r>
              <a:rPr lang="en-US" sz="2800" b="1" dirty="0" smtClean="0">
                <a:latin typeface="Arial Black" panose="020B0A04020102020204" pitchFamily="34" charset="0"/>
              </a:rPr>
              <a:t>$</a:t>
            </a:r>
            <a:endParaRPr lang="en-US" sz="2800" b="1" dirty="0">
              <a:latin typeface="Arial Black" panose="020B0A04020102020204" pitchFamily="34" charset="0"/>
            </a:endParaRPr>
          </a:p>
        </p:txBody>
      </p:sp>
      <p:sp>
        <p:nvSpPr>
          <p:cNvPr id="35" name="Title 1"/>
          <p:cNvSpPr txBox="1">
            <a:spLocks/>
          </p:cNvSpPr>
          <p:nvPr/>
        </p:nvSpPr>
        <p:spPr>
          <a:xfrm>
            <a:off x="457200" y="274637"/>
            <a:ext cx="4793191" cy="1530339"/>
          </a:xfrm>
          <a:prstGeom prst="rect">
            <a:avLst/>
          </a:prstGeom>
        </p:spPr>
        <p:txBody>
          <a:bodyPr/>
          <a:lstStyle>
            <a:lvl1pPr algn="ctr" defTabSz="914400" rtl="0" eaLnBrk="1" latinLnBrk="0" hangingPunct="1">
              <a:spcBef>
                <a:spcPct val="0"/>
              </a:spcBef>
              <a:buNone/>
              <a:defRPr sz="4400" b="0" kern="1200">
                <a:solidFill>
                  <a:srgbClr val="FF6F4C"/>
                </a:solidFill>
                <a:latin typeface="Lucida Sans" panose="020B0602030504020204" pitchFamily="34" charset="0"/>
                <a:ea typeface="+mj-ea"/>
                <a:cs typeface="+mj-cs"/>
              </a:defRPr>
            </a:lvl1pPr>
          </a:lstStyle>
          <a:p>
            <a:r>
              <a:rPr lang="en-US" sz="2900" i="1" dirty="0" smtClean="0"/>
              <a:t>4. Are </a:t>
            </a:r>
            <a:r>
              <a:rPr lang="en-US" sz="2900" b="1" i="1" dirty="0" smtClean="0"/>
              <a:t>Quasi-Fiscal Expenditures </a:t>
            </a:r>
            <a:r>
              <a:rPr lang="en-US" sz="2900" i="1" dirty="0" smtClean="0"/>
              <a:t>logical and subject to oversight?</a:t>
            </a:r>
            <a:endParaRPr lang="en-US" sz="2900" b="1" i="1" dirty="0"/>
          </a:p>
        </p:txBody>
      </p:sp>
    </p:spTree>
    <p:extLst>
      <p:ext uri="{BB962C8B-B14F-4D97-AF65-F5344CB8AC3E}">
        <p14:creationId xmlns:p14="http://schemas.microsoft.com/office/powerpoint/2010/main" val="3076525465"/>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dirty="0" smtClean="0"/>
              <a:t>PDVSA Spending, $ billions, 2012</a:t>
            </a:r>
            <a:endParaRPr lang="en-US" sz="2900" dirty="0"/>
          </a:p>
        </p:txBody>
      </p:sp>
      <p:graphicFrame>
        <p:nvGraphicFramePr>
          <p:cNvPr id="4" name="Chart 3"/>
          <p:cNvGraphicFramePr>
            <a:graphicFrameLocks/>
          </p:cNvGraphicFramePr>
          <p:nvPr>
            <p:extLst>
              <p:ext uri="{D42A27DB-BD31-4B8C-83A1-F6EECF244321}">
                <p14:modId xmlns:p14="http://schemas.microsoft.com/office/powerpoint/2010/main" val="2609726658"/>
              </p:ext>
            </p:extLst>
          </p:nvPr>
        </p:nvGraphicFramePr>
        <p:xfrm>
          <a:off x="1828800" y="1371600"/>
          <a:ext cx="5486400" cy="431427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71600" y="6324600"/>
            <a:ext cx="3810000" cy="282914"/>
          </a:xfrm>
          <a:prstGeom prst="rect">
            <a:avLst/>
          </a:prstGeom>
          <a:noFill/>
        </p:spPr>
        <p:txBody>
          <a:bodyPr wrap="square" lIns="82058" tIns="41029" rIns="82058" bIns="41029" rtlCol="0">
            <a:spAutoFit/>
          </a:bodyPr>
          <a:lstStyle/>
          <a:p>
            <a:r>
              <a:rPr lang="en-US" sz="1300" dirty="0"/>
              <a:t>Source: Latin American Herald Tribune</a:t>
            </a:r>
          </a:p>
        </p:txBody>
      </p:sp>
      <p:sp>
        <p:nvSpPr>
          <p:cNvPr id="8" name="AutoShape 2" descr="data:image/jpeg;base64,/9j/4AAQSkZJRgABAQAAAQABAAD/2wCEAAkGBwgHBgkIBwgKCgkLDRYPDQwMDRsUFRAWIB0iIiAdHx8kKDQsJCYxJx8fLT0tMTU3Ojo6Iys/RD84QzQ5OjcBCgoKDQwNGg8PGjclHyU3Nzc3Nzc3Nzc3Nzc3Nzc3Nzc3Nzc3Nzc3Nzc3Nzc3Nzc3Nzc3Nzc3Nzc3Nzc3Nzc3N//AABEIAFoAWgMBIgACEQEDEQH/xAAbAAEAAwEBAQEAAAAAAAAAAAAABAYHBQMCAf/EADIQAAEEAgAFAgUCBQUAAAAAAAEAAgMEBREGEiExQRNRFCJCYYEHMiRSkZLRFSNDYnH/xAAaAQEAAwEBAQAAAAAAAAAAAAAAAQIDBAUG/8QAKhEAAgIBAwMCBQUAAAAAAAAAAAECEQMEEiEFMUEU8BNRgeHxQnGRscH/2gAMAwEAAhEDEQA/ANxREQBERAEREAREQBERAEREAREQBERAEREAREQBERAEREBQuLeLbEdmalgnRvmpu3bY5p5nt1s8h+31EdR3HYqmNs5GSpKYM1bbiJXiSeSSXmkicPoPXmLu2tHTtA9NHUeWxPYpOyd6V0NyGX+FtA6fK4H5mH3Df5vH7euwB7CjTnuwOtRNivyxOkdjx8jJJPoBd/x8+yeX8dOYa4JTc3Z9pg0uLTY9tfu6vlcv7Pw+GWbhnjKeqY3ZeQsxkxEVT1XGSY6Oi9zvLfdx89B2K0iWWOCF8sz2sjY0uc5x0GgdyVhUViZ8dvJH/cycLuUsLOX4WMdOdrPsfl19Hc+CNUEss/6emWwSZX4ol5Pcn0lthyNppnk9U0UITjKKq3T9/wC+XyT4+JsDI8MjzFBzj0AFhv8Ale13N4uhK2K9kKteRzeZrZZQ0ke/XwsUx1b4zCzVq2Cs27j5hyXIg4iMabtpAGj57/zbXTyWNmr5jhjHZVvM/wBCFk0ZO9NMzvl2PYHX4UeolV0az6Ngjk273544vhXa+5rUWZxk1WS1DkKsleIbklZK0tYPufC/WZbHSUXX2Xq7qjN804kBYNHR69lmEmOo0/1GZi8UNVLDDDPE15cNOjdzt2fAGjrwVxnXrGPwGR4aka505vtGgP3a6ED/ANcxn9yl52u6/JnHo8MlfDk+dr5X6Xw/4Nik4hw0VRluTJ1BXkJayT1RpxHcD30pGPyVHJwmbH24bMYOi6J4do/dZjxFwzNUtYmHHvpW569ZkbqEsrQ5ztlzjyEjmDiSe++i9+DctjsVeyzp8U/H3Yaz5ZWNmcWODSDy8p/adka79ypWWW6pIyl03FLA8mGTk/p865Xf6o0WPL42W+aEd6u640kGASAvGup6d1NWB0rhoWaWedajku/GvkngafnDehJ1/wBtvH9FvET2yxMkjcHMe0Oa4eQeyviyfEs5+paD0bjtdp/2u5mXGeCt4/LnJ1YJLrp3hlRojBZUP3HbuSW7HLsknZ71F5xzS+tO507nnc+RaXP5ZDv9o+tvfZPV3UjsN765jXAhzQQRog+VC/0TFfDS1hjanoSvD5IvRbyucOxI136LOeC3aZ16XrPw4KOSLdeU6918uzfczDAYS/m8jE6b1ILNRzHHJR/MyzF7c3ZzuXs7rsdHDotVs04rOPlpOHJDJEYiGdOVpGun4XtFFHDG2OGNscbRprWDQH4X2tYY1FHn6zWz1M1KqS7L37Xg5XDuAqcPU5KtF8zo3yGQmVwJ3oDwB7KFxDwdjeILjLV6SwHtjEYEbwBrZPkH3ViRWcItVXBjHU5o5HlUnufk4GA4Pw+AmM9GF5nLeX1JX8xA9h4H4C+LPBmKs54ZmT1viPUbKWBw5C5oGjrX2HlWJE2RqqJ9Xn3ue921Td+Cv8RcIYviCWOe2JYrMbQ0TQu07QOwDsEHqoUH6e4aGjYrCS2XWOUSzOkHOQHc2u2gNgE9OulbUUPHBu2i0dbqIQUIzdIrEvAeAkxzaYqBjmgfxLABMde7tefKnVuH2Va0VeHIXhHEwMYOdvQAaH0rsopUIrsistXnkqlJvzyERFY5wiIgCIiAIiIAiIgCIiAIiIAiIgCIiAIiIAiIgCIiA//Z"/>
          <p:cNvSpPr>
            <a:spLocks noChangeAspect="1" noChangeArrowheads="1"/>
          </p:cNvSpPr>
          <p:nvPr/>
        </p:nvSpPr>
        <p:spPr bwMode="auto">
          <a:xfrm>
            <a:off x="0" y="-392206"/>
            <a:ext cx="779318" cy="75639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spTree>
    <p:extLst>
      <p:ext uri="{BB962C8B-B14F-4D97-AF65-F5344CB8AC3E}">
        <p14:creationId xmlns:p14="http://schemas.microsoft.com/office/powerpoint/2010/main" val="6318207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8991600" cy="1020763"/>
          </a:xfrm>
        </p:spPr>
        <p:txBody>
          <a:bodyPr>
            <a:normAutofit/>
          </a:bodyPr>
          <a:lstStyle/>
          <a:p>
            <a:r>
              <a:rPr lang="en-US" sz="2800" dirty="0" smtClean="0"/>
              <a:t>Cost of fuel subsidies</a:t>
            </a:r>
            <a:endParaRPr lang="en-US" sz="2800" dirty="0"/>
          </a:p>
        </p:txBody>
      </p:sp>
      <p:pic>
        <p:nvPicPr>
          <p:cNvPr id="4" name="Picture 2" descr="http://energypolicyinfo.com/wp-content/uploads/2010/12/12-29-2010-8-37-18-AM-edi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838201"/>
            <a:ext cx="81534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08308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2" y="1123949"/>
            <a:ext cx="9102248" cy="4648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bwMode="auto">
          <a:xfrm>
            <a:off x="117952" y="833437"/>
            <a:ext cx="8949848" cy="5029200"/>
          </a:xfrm>
          <a:prstGeom prst="rect">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761473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basic choice</a:t>
            </a:r>
            <a:endParaRPr lang="en-US" dirty="0"/>
          </a:p>
        </p:txBody>
      </p:sp>
      <p:sp>
        <p:nvSpPr>
          <p:cNvPr id="5" name="Down Arrow 4"/>
          <p:cNvSpPr/>
          <p:nvPr/>
        </p:nvSpPr>
        <p:spPr>
          <a:xfrm rot="2483907">
            <a:off x="3506820" y="1207702"/>
            <a:ext cx="512697" cy="9536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rot="19678923">
            <a:off x="4680244" y="1211384"/>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62000" y="2211744"/>
            <a:ext cx="2819400" cy="2308324"/>
          </a:xfrm>
          <a:prstGeom prst="rect">
            <a:avLst/>
          </a:prstGeom>
          <a:noFill/>
          <a:ln>
            <a:solidFill>
              <a:schemeClr val="tx1"/>
            </a:solidFill>
          </a:ln>
        </p:spPr>
        <p:txBody>
          <a:bodyPr wrap="square" rtlCol="0">
            <a:spAutoFit/>
          </a:bodyPr>
          <a:lstStyle/>
          <a:p>
            <a:pPr marL="285750" indent="-285750">
              <a:buFont typeface="Arial" panose="020B0604020202020204" pitchFamily="34" charset="0"/>
              <a:buChar char="•"/>
            </a:pPr>
            <a:r>
              <a:rPr lang="en-US" dirty="0" smtClean="0"/>
              <a:t>Give licenses to private companies.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Regulate the activities of the companies.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Collect taxes from the companies.</a:t>
            </a:r>
          </a:p>
        </p:txBody>
      </p:sp>
      <p:sp>
        <p:nvSpPr>
          <p:cNvPr id="8" name="TextBox 7"/>
          <p:cNvSpPr txBox="1"/>
          <p:nvPr/>
        </p:nvSpPr>
        <p:spPr>
          <a:xfrm>
            <a:off x="4800600" y="2245793"/>
            <a:ext cx="3048000" cy="3469208"/>
          </a:xfrm>
          <a:prstGeom prst="rect">
            <a:avLst/>
          </a:prstGeom>
          <a:noFill/>
          <a:ln>
            <a:solidFill>
              <a:schemeClr val="tx1"/>
            </a:solidFill>
          </a:ln>
        </p:spPr>
        <p:txBody>
          <a:bodyPr wrap="square" rtlCol="0">
            <a:spAutoFit/>
          </a:bodyPr>
          <a:lstStyle/>
          <a:p>
            <a:pPr marL="285750" indent="-285750">
              <a:buFont typeface="Arial" panose="020B0604020202020204" pitchFamily="34" charset="0"/>
              <a:buChar char="•"/>
            </a:pPr>
            <a:r>
              <a:rPr lang="en-US" dirty="0" smtClean="0"/>
              <a:t>Create a SOE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Allocate licenses and funds to that SOE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Regulate the activities of the SOE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A portion of the SOE’s earnings go to the state, a portion go to fund the SOE’s business</a:t>
            </a:r>
          </a:p>
        </p:txBody>
      </p:sp>
      <p:sp>
        <p:nvSpPr>
          <p:cNvPr id="9" name="TextBox 8"/>
          <p:cNvSpPr txBox="1"/>
          <p:nvPr/>
        </p:nvSpPr>
        <p:spPr>
          <a:xfrm>
            <a:off x="715168" y="5123396"/>
            <a:ext cx="3048000" cy="369332"/>
          </a:xfrm>
          <a:prstGeom prst="rect">
            <a:avLst/>
          </a:prstGeom>
          <a:noFill/>
          <a:ln>
            <a:solidFill>
              <a:schemeClr val="bg1"/>
            </a:solidFill>
          </a:ln>
        </p:spPr>
        <p:txBody>
          <a:bodyPr wrap="square" rtlCol="0">
            <a:spAutoFit/>
          </a:bodyPr>
          <a:lstStyle/>
          <a:p>
            <a:r>
              <a:rPr lang="en-US" b="1" i="1" dirty="0" smtClean="0">
                <a:solidFill>
                  <a:srgbClr val="FF6F4C"/>
                </a:solidFill>
              </a:rPr>
              <a:t>Lots of middle ground….</a:t>
            </a:r>
          </a:p>
        </p:txBody>
      </p:sp>
    </p:spTree>
    <p:extLst>
      <p:ext uri="{BB962C8B-B14F-4D97-AF65-F5344CB8AC3E}">
        <p14:creationId xmlns:p14="http://schemas.microsoft.com/office/powerpoint/2010/main" val="40916631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smtClean="0"/>
              <a:t>4. Oversight and Purpose of </a:t>
            </a:r>
            <a:r>
              <a:rPr lang="en-US" sz="2900" b="1" i="1" dirty="0" smtClean="0"/>
              <a:t>Quasi-Fiscal Expenditures</a:t>
            </a:r>
            <a:endParaRPr lang="en-US" sz="2900" b="1" i="1" dirty="0"/>
          </a:p>
        </p:txBody>
      </p:sp>
      <p:sp>
        <p:nvSpPr>
          <p:cNvPr id="4" name="AutoShape 2" descr="data:image/jpeg;base64,/9j/4AAQSkZJRgABAQAAAQABAAD/2wCEAAkGBhQSERUUExQUFBUWGBgXGRgXGBwdGxwYHxgXFxccHBoZHCYeGBojHBcXHy8gJCcpLCwsGB8xNTAqNSYrLCoBCQoKDgwOGg8PGiwkHyQsLCwsLCwsLCktLCwsLCwsLCwsLCksLCwsLCwsLCwsLCwsLCksLCwsLCwpLCwsLCwsLP/AABEIALcBFAMBIgACEQEDEQH/xAAcAAABBQEBAQAAAAAAAAAAAAAEAAIDBQYBBwj/xABBEAABAgMFBAgEBAUDBAMAAAABAhEAAyEEEjFBUQUiYXEGEzKBkaGx8EJSwdEHcqLhFCMzYvEVgpIWQ7LCY5Py/8QAGgEAAwEBAQEAAAAAAAAAAAAAAgMEAQUABv/EADARAAICAQIEAwgCAwEBAAAAAAABAgMRITEEEkFREyIyYXGBkaGx0fDB4QUU8UIj/9oADAMBAAIRAxEAPwDyBa615/aG5xIlB965+UdMqkTZKyAxxQ9++flE1yJE2Uq4QUU5PCPNpbgITD7sWcrZqRi58oKkyQHupwxYYczl3xVHh5PfQS7ktimRYFqqARzpBkjZYBdR8PuYuJVgWoEpSSAHJagGZJwArBv/AE+E/wBWbLQReF0G8p0m6xApiDnlxEUKmuO+ol2yYHYFJl/05aCo4Ehz4nCJVbAWtBUQysfbQemdZpR3JSprF700sDusxQniScXoIHt3SlRDMKJCQwYMAw5w6Ka9CwKbzuZnq9YQESrWpZ1iaVs9Rh7ko7hLLB0iJJcsnAPFnZ9k8PGLSRszhEtnG1wGKqTKOTs5Rx8osrNsgaRZTerlf1FJTwz8BWNF0e2CqcAtSTLlmovdtQ1CfhHEl/7c4hnxls1mC079Bvhwj6mUFl2SSQACScAA5PICDJ34S2ieoKT1ckHtdYS76hKQS50LR6fs6xIlBpaQniMTzOJiwQYk80nmTMdqXpR59sr8EbMhjPnTZpzCQJaf/ZXmI1Wz+gdhkNcsslxmsdYrxmFUXgMOhiSFOcnuxqUgBgwGgoPARww+OGDFjCI4Y6VcYYqaI9lI9hnCIaRDVT4hXPgHZFBcjYFt3Z3WIvDtJ8xmPrHi3TzYd1fXoDJUWW2Ssj3sx4jjHuCp8ZLpJs1KrwIeXMBBH29RyjncRNRsV0fc/ajpcLlxdUvgeISpdRxiSaKHlBe0tnqkzTLVik0Oqcj3iA1ijcDFqkpYaBxjRjp6KA8/v9YaJZaCCAUju9IScPfKMya0BKlFzSI1jhrBU1FYiWPfhDExbQIpMKCECOQfMZgPI9++6OGEBDVB4QMOJHCOSJrKuvjUfX3xhxSWiOZJJqBUVHvlDqbOSeRdkeZYLJE5iDQsXY1B4EZiNkduWe416ZMSQWkoSmWgAgMlTAJUU6hBrV8IydhsiVISsqDGv3iefId7ppwjqT5JYbZDh9A+dtRpQBmlgLtwKoxN40GLn3SK1G0BiAY7K2Zw8YOlbN4QqfE1Q2GxpkyuUpajSg84fJ2W+NecXH8MlAdRCRqSB6wNN27JR2QZh4UHia+UTf7dtulUc/vcd4MYepjpGzOEGGzIQHWpKRxLeGsUdo6QzVdlpY/tFfE18GgBKyVP21PnUngcyIOPB3Wa2Sx7tf6+4LthH0rJo1baQ92UhU1XAED0KvIRFOnTiAZkxMhCnYJ7ThwxSDfHZIrRwBnHAu1rBEmzzJaTlJkrD44qCXOJzgWzbCnKmpTMlzUXi6itChTFVVDGKK+Fpr1ePjq/x9BUrpy0NR0U6PyC026pdXSZgAdviuZVwcmPQLNMjN7PDMBQDKL6xrjn22OcssEuZKoLlmK2XPiUWmESsUQ4wbLILEcM6K/+Jjip/v7xPLicDlQHKtEQKtEQpQtWCT74mHDZ6jiQPM/bzgVZZPZMLkhHdiXaYhVaIIGzkjFRPJh94cbPLTkP91fUwXh2vfCB561sAGe5pWHCSs/Ce+nrB4nfKD3Cn2ik2504s9lcLVeWP+2g3ld7bqf9yhDYcLzvGW/cv+gu5rZBo2crNQHKv2jk3ZCFJIVeV5ezGf2H+IiLTQoMtQJdIIO7koON7jg0Xc3a0rUq1LKIHN92PThTVJwno13f7k1eNLDj9DzTp3sAlBU38yS+HxS8S3LtD/dHnk0eYj6H21s0TEXkNeTg2Y0+o/ePE+lGxepmOj+mtyngcSn7cOUIrXgz8J7bx/HwLObxo8636lWgvLHIekNSKe/esdly3QMvZENUpjm8Ugs5OgZZNIKWae9TA60M3MCDiAyK6co5Eq5ihgzY5woLUHIUT4xxIjpDmHJTrChg1RqPecSITUZj6xHdLk+ETJLcvpGMwK2WneMs0+IDgcfA+sXXUJQHWQkakt64xVWXYlqmkKs8paiMFMya0O8pk4VjVbP/AA0WsBVombxxZV48qfeHQXiLzSwvqJlJQexRTdtyk9gFf6R4mvlAw2raJyrspJf5ZaSpXjU+DR6Ps/8AD2xy8UGaf/kUW/4pYeLxpbJZky03ZaEoT8qEhI8AIcvAh6Y5fd/jYTK2b6/I8msH4cW2cbywJT5zVb3/ABF5Xi0anZ34RyUsZ06ZMOiAEJ8TeUfKNwkRKkQUuKseiePcLKew9CLFK7NmlqOsx1n9ZI8ovLNJSiiEpQNEJCR+loQhxmAEBwCcBrE8pt+pmolJJzMQW6zX5ak6hxzFRE6TDgYA0wYSxg2TaYZt+V1c0gYGo5GK6VaK++UKssxohtdeS/RaPfv3nBMi8s7oJ9O84feArNISlN+aq6BqfVsTwH3EWVlti1FNxASgGt4MojgkMEPqovwhKplPWWiGuyMdI6hsjZvzHuH3OPhByJaUYAD186wN1jYluCcfv4NEpWEpJYihJ1pVucPjXGCyl8RDnKWjZMZmgPfT9/KI1KOoHIP5/tFKvbKlfElA5Oc81U8BAdqmqIBIXNvP1YUWClDFIJ3QrQNVizxPHi3a+WpOX0/58R74bkWZvH1LmftCWnFfdefyR9orLV0qkygSASdAln7/ANoxds2xNJIUFSxmhII/5HE48oprbtV6DGO1w3ATl5rWvcv5f4XxJLLI7QT97/BY9JOmc+c6Uq6tBoUoLPzVifIcIyZs7xYSpN6pgyXYuHv6R264RgsRRJKeCqsshSFBSSUkVBGIjYbN2yFp3g6wHMu9dfQuymSeVH5E5+1z0oACTUm6CA5KvlQPiVh45OFAzZOwJgUJkwlJFQhJ/wDNQ7Zr2Ru1zNY5vH8JXxUcaZWz/h+x/wDB9HFul5ez6dfgaron0y62cbPMliSQHli8ouA5UklVSoYhgAQ+giPpp0bC0q+VZx+VeIPf9xnFPtjZCjdmSjcmpIUhQpvCoBr4E5OI2mwdrJtlnvFLGqJiM0rDXhWoyUOBGhjjSgroOGOWUenZ9PgymucqLObPNGXXuvb7UeELkKl30KDKSSCOR+oPnAwrHoP4gdHSl5gFUdpvil5K7vTlHnhOjhqQqmfOtdH195bLHTYlWKaQJNToOMFAE8qQyaKw6LwLkgKYusKCFSXhQzmQOCws9hXMICEKV+UExeWToNapjOlMsarU3kHPlHpUpAAYAAaAADwESCB5BLvfQx9i/DSXjOmqUdEC6PEufIRo9ndGbNJYokocfEoXleKnbuaLERIkR7CFOcnux4iRIhqUxEq0KvJupoTV9MzQ+uMDKajuejFy2C3YVpzjq5oTjwo9alh5mIZ+8lgWwryIP0iNFlQMn/8A1fyxr6QudjTxEZCCayyUbTGhZl447pCcuekJU2YvK6Lqw3H4TWrcoSVgYMOQb2Y718Tym36pfIdGKWyHqkKLussQwbLsvzFG5Ew9FnQGzu4ZZ3suMDrtDByQBqaDxyikt3Tqxyu1aEEjKW6z+gEeJheYt6LL+YzEsavBq+vjhnx5xa/xckj+lJmr4qKUD/2MVFq/Fi0HsSpKOd9R/wDIDyhvJdLoDiC6noHSmqArSh5ZRQ2K0BACiLyjRCaOfGgo5JyEYtf4k2pZCZplGWSAoCWxuuHYvjGs2dO3r2Jwbv8AIYeA0ENrpnF5mDZOOMRNNZJAKhMmlz8Iru8EJyPHtHhFxKmnABv7U46i8RRHnFJYZrkVcnMYkZhPyp4vFgLQlKHJASKuxuUqWbemKZz3HCKUiVlnKVTddsTdLJ03phqrurFbtnppZ7IClSr8xgRLlgu/EmiRxNdAYx3SbpjOXLSqzEplKcGYaTAoEpKbuEpqVFajeEYe6Xq7nXE8a+sW1cLzLMjyR6ujaUq3SD1akyFrVuKQWurArLmjEpxIUKKpR2Bz1m6aCwzDZLWgrBU0xDuEGjKBdwT2gBUZ4hs5aNomxyzcKkzJiSCgmhDulRbJJAI1P+6JuiPRKVtCWozJq0Wm8SgKAuTMCXUd5SyS7vnC/LB8tawgpa+o2HSTYaZiQsFM5CgRJnKdnOCZqgoEEZHPDhGN2dsopeXNdcz4EdYApmU6gFEmjDdHaJDVNL6w7c/06Z/DzjeQt0rlKcuPmq4TjrjTBiZ9pdFJAmLtctRmSpoACnvGWWAuqSXcYZjHHAQ2MuTzRen7+/YXvoyp/wBN6re6xCpVQmZUAlnulJF5K8RdIxhqFrnK6uUnPeeiRmL6hhqEJqeTKBFr2SZhBWUhTUN57xGIUnAqup7eIYuDQpms1p6sES0gg7yGAvJSAb7hAJZzVr1S7pxjZf5JSWmwK4Tr1HWLY3Urqlc0kpvTOrIKACFXQA4CKFTJrq+MaHrpYlhYIUk4HLuJint22etuXASqq2S5DlJSSElTXSHYuEH53iXZomTCyULBVUgJJBcuVMWI1vMmrVWADHOt/wAg3oh8OCW7OWi1qXUBhx+1HPh/uifYM8In30qACtyaMiQ9wnRacH+UkFsrqx9EA384kp+RJamiiMv7RSLibs+X1XV3UplgYBgE6EaEawmNN834mzXfr7H7BkrqYrw919vavaB7ZsImy3YEgGmLj4knX3rHhXSDZPUT1J+A7yD/AGnLmGaPabFazIX1U07h/prZgfflyIjNfiL0cvovIFQb6Ofxo7xUd0DKS5vGWnSS7dn/AH2G1Zj/APJ++L7nlcs5c45MDsYlKd4GGLV5Q4Ibd4QoQVzhRph7euYwc4cwPUx2VaAUhSQVP3erQHJQlIA0zz8cR3RImaBC3ayZVoJs01Tm8zPTXj3d0ECdAAnwNbttypI/mzZcv8ygD/x7R8IV4zWiG+FnUuOthdfGGt34nWZH9MTJx4C6nxVX9MZ+2/iZaV0lplyhq19Xird/THlC2ey+ZuIRPWOu96RVW/pfZZPbny3+VJvq8EOR3x47bdrz5/8AVmzF8FKLdyeyPCBRKhq4Rv1S+R7xEtkek2/8V5QfqZUyZxWQgeAvE+UZy3fiRbJnZUiSP7Euf+S7x8GjOiRBMnZi19lCjxaniaQ+PDVx6Z94DskyC126bOLzZi5h/vUVeppEQRFqjYqh2ilPe58BDjs9IGJPvQVh6SWiA1KwIh4RBps2ifT1MRTJBD0ZvY5x40AnJjbdGbd1klD1I3DVnKaVPEXT3xkJsrn7956xbdE1LQpQbdVUE4OKHnQjwjyi5aIyWx6FN2yiTLK11dmGBWcicwnQaA6xiZ3Sy0KtSLQV70tToT8ITgpITgyg4OoNYK2msMpa6nAD68/tGeTWOjTRGC7sWmb2RIInXmlps1oU6Sk3mpulQKRxBAwD6iHbVsaVNOUm4uXRY+EhroIwcF8mqDg7ij2FPExAkLMw746tKFEOokbqm+AgEkmg7mNmvaBE1SJhCrhbAvdBIAJus90sS70akTTXh5WdtAs5K2xIe0pmpvXyb8pcwApVdDCWEgMyWa6Hp3A6radmHVm02ZAQEkdfISw6tbUXLyuF8qUd8Yo7ROlkmUoXkggobtIVSozS6QHQHOdAxF9ZbYuW0wkApDKchinMKcsQci+WL0iCV0YbhqDZJbpMvaUpJmpa0S0m6shusRoTSoxY0NcQ8VuxNp/w6+qvhSV/y1ADdChhgLt7VCRSpus5gm3SlylhUoPJvFQbGp3gRS6+LBnJBuzDQOnWOXOlhQRvHcWQA76KDEFL/CUlipykEFubZxUm9ymFSSD5OxUzBfStKULADgJUSHwq4CTpwoMICn7MUFhASfyoBK1HI3iSoFsHwyUnCL3YfRWcxvLXJQaUUTMOuL3HbMqU2BApGn2fsuXITdlICdTiSdSo1Jg6uHstWdkBO+FftZmNjdCbu9N3TiwLqBOJfBKjmqqjmTGns9mRLF1CQkcPqc4lXNxA3jwy5nAevCIVS37VeGXh8Xf4R0aqIVehZff9/ghstnZ6np2Gqmv2a8cvHPu8RDDKzJc+Q5DLnjxidURqMUqPcRnsC2+xJmoKVdxzB1EUKVmtltBr/wBuZkfl+3iI0pgDaezkzkXVUORzB+3CE3U83mjv912Y+i7l8stvs+6/ldTxrpbsYyZpLMFEuNFZjvxHOKNYx95R6ft7Z5moVKnBpgDBeSgOwrmMHzHER5raJJSVJIYihHHD6Rzqp7w7HVmuvcHMuFEaUPV2hRQLN/benFllf9zrDpLF7zonzjP278T1YSZIHGYXPglm8TGEhyQ+EHHhYLfUn8V9C4t/S+1TqKnKAPwo3B4JZ++KxKXPGLDZ3RmfNa6hhqosPv5Rrtk/h2inWzif7ZSf/Yv6CHJRjsjG29zFIkxYWHZEyaWly1r/ACpJ88BHqmy+ilklB0ykqIzXvn9VPARcFbBhQcMu4CPc4J5avoHaky1LKEpui9dKheIzAAo7akRBszo+bRZVTEuFFwgO7gYlkgl3oASNY9TnBLKdIIbMu4zxckQJfQwCQEgfCARwoQAK6AZGMczUZjYeyjLky70kCYaqUsJdyTShoAO/hBNplU3yQ+gVWrBkiprwi9/06Ythcu571HBGGL55A5xBN2RJQkibNDvVKN5Tkcd4d6WppAeKm8LV+zUPlxuZa02cDskuasTdDMx19IjkbOmTN2WhS6kAoS+eO78OPvHX9HLbYFzDLAKTQPM3iSMKElI8Im6SbZtNinAKRK/hldlaUq/ULzDuAhihdLSMfmweeCeGzM2ToDapgF4S5SXc3lPWvwywTpiU/WLqw/hZKDdbOmr4JZCT37xPiILl9K1qO51ZLdgu/AoWFV5FwdRAsz8T0yXE6SoEEA3ad5BevlxzKLK71v8AQKM4PYn2vsSwWCTf/h5alk3ZYmXlEqZ33iRdAqWAyGYjAyrcSolwK5MBm9BQB9Mhxh/TLpMbXPKxSWBdkjRGaixa8o1OjAfDGeRbN6OjwdHhxzLdi7JcxcbRtF4JHeYGs8sqLAEnhAS7QVKpyHoIuwvqpd1DKUoqSSMAE41fEF8SzVLMxtstVUcsBRb0LSw2IoBuF1lIcggBAJZRrQkOlscSKQfb2WoTKKmKBBbE3cwHF163i43gCSMDVpQopSVODLc3SWBY1o6brCh7Jo6igG6b1AAU4L8AFJLBxdoBW7vUqKH+WHUfnb+MlN5ZZClAKLEN1VWJuEMHOBu3GfBQZJSXxCD2xeLs4YLQ90uQ5cg/FvXq/mvA476agj2XZhVNuSk9Y+CWDXTi+QQa4sk43ZxqN5sToomWAZpExbu1boPfVZ4k8mFBDFTuk1EZOUa1llHsXYc6cDS7LVW8Scc7oPaBzokfmck6zZWwZMjsJdWajjwAySkZAUEWClACuHv20MJUrVI/V4fD315R0KeGhW8vWX78iGy+U/YhLmAcToMf2HE0iKYKOo3RoD6q+gbvjnWiolh8XV8IPE4qPJ4gTvVTvn5lUSn8oz5jxizDe5M3jYnlqBFAQMqN4cISoGFd5O+W7auyBndA+njEyJoUHDkas3eNRxhiQtnDEaokMRmCQIxRiNUPVEaoIwC2jYUzUsaEYHT9uEeXdNdgqSozAmoosDQYLGob0EetKMAbS2eJqWwUMD9DqDEXE8M5PxK/Uvqu34LOG4jk8k9vseCgwo1O1ehf8w3CJY+VQJY8G+HSFEH+xX1eDp+HLoYGRZHNYv8AZcgDIJ9fDHygOx7LmzVESpUxe8QSEkgV8G741ez+htoxJlygca3jlgE7viYvlZFbskjHsFbN5VOAxehPBvGL6Raiwajcmb/PrHLF0ZSlry1rzySDngKqHC9FvZrChPZSkdznxO8PGJ5Xrog+XuQ2dalByM+PjeweCU2cswLDIMP8HxghKM/P9/vEhSACTQCp/wAGnhCueyWiPYigWXs9L5nvNO4MR5wv9SkJJHXSUkY/zEg+Ix5ERTbWslqtF1Kl/wAPJmOgJSXXePYvqFQFM10HEgF4z0/8K1IllRnJKhgkJp3kmkUw4Zy1mwHatkb2R0gsycZ1mPBSw3g7eUTJtFkmgtKsi+KbvqnCPDZmzlpUUlBfCLfZ9ttMhCkSxjmCDxyNYthCMdNhMk31PR9obGs5qlCh+SY48FEwNYNtBINktgK5CqJUoVGj8RA+w+kiChAtIVeSXvKBe8xc7oLoUDdI+9K/pGqTON5E5SLooEEgFsLyFgJUcnBBrDlJIU10YJ0m6MTLGbyHmSFVQsfC+FcuUUc/al9NyeOsDbswUUKVrr/aXEO29MtX8tKFro6UqCgAtBqxF4ggKBpXExWWSSqYFBRTfGKQCCwzY5jlBynCemdfv/YcYyRBabB1aCyitLulWDOKpUMUk8aHLGKcKjSq2eyCUnmwqBoUnEcnHKkUNqshStqMagiohFd3/lj+VhWyrKZitAMTGyTakIKUBLMyXrg6Q2DkuRQVcsN7s0OzGQimLP39wPDyat2LuWAtL0c1amLEEVNXSlT1ahD3Qoqk43ic+UdVXrkLsVmuFtDugczdqni7AZvdc3pkX/R/o+uep6JlihUwZsSlIwVrmkGv8xW+HdGujhnNMmUlYgYFffjdYAEsCpmokBMbC0W4oAlyEpKuzlcQAASVaMCC3HPCOZVw7sfNLb7jLblDyx3D9nWGXITclgOzly6lVYqJNTXOC+uqyanyHM/TGKjZuzrpK1KKlq7Sy4J4JB/po8+UHJtAZkslIHbyH5fm54R0orCxHRHPk9cvVhRpUgqPD6B2AiGaSWvVOPVpPdvKzFc2HOHBRUG3k5PRyNRz5RFgGqhJ0qtZ9QeVeUNikhTeRKS5ZW8QxuCiQHoSc8P2hs1Tlu2QeyKITpe1b64QlKugAuhL7qE1Wrm2HtzDVlgArdGUtGJ5kUby4wwBiXU131D/AIILZvicNTyiVEou6jeVwoO4fdzEKsGUAKUlJIqMA5z8hzhs+hap0lppxdR08ucGgGTiaDgQcu+GExH11WJ3m7Cagcy1NKsIkVBIEYoxEqHqhhgjCNURKiQiIlGNMIJtmQoupKSeIhQ4mOwDrg9Wl8hinJbNmfsiXQnMMPfCC0S/8/vn3wLsXekSzqkHyEWSURx1WdKU8aDUS/f7faJko9+6iOpEUm0OkyDMNnkrBmVBUGYEVIBNLwz054MVYHOyfbHSSXZzdurmLzSkgMP7lGg5YxVnpVaptJUqVLH+6YfK6mG2XY6QXLEu7mp8VfaObRsZnSLSEKUkgNLIUQykbyi/FTpOTJiiNfKC2mOXKtM0NOtC7vyoupFC47IJoQM4cvY0oC8sKXqVqUo/qP0jOWLptOmKkXSVGapKVgyrspIcBbLKt4hxgw3o9DnSftBo89DG2nb0mUq6iSlx+UeQDx20bdWliESwCwFCWVx3sGgfbGy5yJhRLli694LDJSEn4SzFShvCuRBeObOsikoKZl0g5B8DxPGuAGQBgJWcgyMOYK2baLVaJoCQkpcum6gXQMXWxFOb4UrGlndG9whSryiXcBgkHKjEjiW5xD0amJlXklgVEbzNhRIxpmGDNoBGgXMpy98G/TzMR/7Le491YeiPO9o9HpiEqZQVUEgpAcDKtNPlwxiqXYb7EOFjLPvCmL/3AsdY9Lm2JUwslJUeA/w3e3Mxyz/h+CSZigkGpSkA+u6DxA74WpTn6EMzCC87MBN2KsJCiEv/AGlx4EMDyMU9v2S7sGzY689Y9tkdFpCA1wq/Oonydo6vYNnZuolf/Wn7RUqLZa5wIfFVrTDZ4BITvMcR7yr4V0rcjd9Edi9bvLH8pJoGG8aOKfCLodqEgAbqQ910g6BSVqC5aerUCHu4FOYbI6EYeBFlLk3ZV2XdSwADuABR+zV2duLQEqW5ecLx1yeTclnbQKiZUo3W7a2ogYADVRqKVHmLCyWZMtLlhUEuzlXzKbFROWAJpANis6JSBkMnqSTRy2Kz5YDOCrxcEh1Hsp+FP9x4s30h6WfcSvQMVOJIKnAyQO0fzacsNTlDg5OAUoMyB2U6E6nj4CIEzHdjQAhS8GNMAaNTkGhxupS1Up0B3lv5ufHlBigpFSSCFLFCog3U44Zeb6mJwQreSwPZvEGgGLA/45wE+AUGFLspLYPirUcMOcTJnEKqbyvkT2QNST6nuEEgWO62lDdGcxTOfyg+uHAxxKgASN1JNVKxUG8QcPoIlnqNGSFF8yKGtf8AERS1l8StWZ+FJ5PrzMMQDG0TUMlGai5UqniDzrwiNIYGnVo1rfJ118XMOSp6paYoFrxoA9T4aCuphstQKnAK1ChXkPy4+A8YNAMYsMDjLRwqtR55Prjyh0h/luJ0Pa5nTzMSS5V1ySpROZP0wEJRgwGcVESocowxUEYMXESzD1KiJRjcGZIyYUcaFGnjPdFpj2WV+UDyEXKYz3Qlb2RHAkecV/SnpeP5kiQrfSCFrHw6pSfm1OXPDlQi5JJHTn6mSdIumqU2gWSWS6qTJg+FxQJOupy54ef2ScZE0HOVMY/lJY+T+MRzp+7LWMWunmkuPJQibbKgZiVjszkB/wA3+Yeloe2PQlbZBAEkpVqp88YyP/UJly7RZCo76wJaswhar0wk8Be8Yzf+szJSbiGSKklqknjARKlXSd7QcO7J4NtYMUTd22aLPaJtjkIC5U0oWgVdCwkXrrGrhjG26ObeFollD/zJYAXzqAxwJpXQmPOrHs+bPQoFKb0hImFwSpVAlKAwdriSXzy1jV7DtcmUtJkslE0byflOnJJJTQgYjExLO3GiHRryaG2JiqmWatPevvxOUWs5Xv3/AI0eHWLZSpxpRIxUR7c8IissctEVQiorLALDLUohKQSTgAH8hl4DnjGz2ZsNQSDNNflSfVWvEV4wTs3Z6JKWQKnFRxPMwWqe1MToPdBxg6+GS81giziXLywJZcoJDJAA0AiMzQey6uWHecPUxwihKyG0enec/ThHBOKhu7oDVIo2bD6xcs9NCN466jJgLOpQSOFP1H7CBFKQeylUzixUPFVIPQpKg4qNcj44jjAc9Cnb+Yt2wISkDn9obFIW2+gLaEAO8tAHFSR9IqpiWW/w6ODXV39Yt5gCSR/LTV2CbyvDHGBpsl8lnnLA+xgpQUkZGbTIFqwIDqyOQ1J4R1ODXt3NT1Wo5AvQZeQiBCqlJfSriJCd4NVXwpySMCot7yEJ2HbhF4bu7Vt2XQAaktSnllWCEzN6lVAVVknhzqcNA8BheO8wHbmUc6gN7ESldN4EJdgnEq5+rcHJjQWTy14sWTW9MVieR9jSJBMpnLRr8avqH8TwiATHIvMVUZAqlOh/fwiWzgOSpQUseCeA054xoLC5IyYBDMEtXxiOegAAHsYBCXrwP28Y4bQSSE40qcADpryhWa0OGBKgB2mo/vug0AxpWwZYDGiZaQ5bu/wNY6uz3qKLJ+RNB3kY8qCHypQTqScSak+9IcTDExbOGGEwiYaTBoBjSYjUY6ow0mDQIxcRKMSKiFRgjxx4URqVCjx48ltXSKZIsFyUoJUtagS++EM7pHHC94RltiTmWRqDHbQCpySS+sB2ZV2YOcSeH4WEdR66lqayVDNCwe47p8wmGKmXpDZy1OORjtlLrWn50qHezjzAgOR201IehbjArRmCtEq+kEYv6xtNi9GUJkFK7ilqBCiGN1xQPwjMWKR2ka0+o/Yd5pGm2PKqiYVJ3wUskXAFAuNLzgdpqvpE1k8aDowG7HSpCJoKqqvJWkg44Ak0KnYjjgGAeC7NZrq1y0gqLOmt1qB6Mey7PQJZkgl45bkXFlWSxWh7WAoMzQZqNBRjGn6PbAF1EyaCVdreNSohnUBQACgTlEbTm8Ip5lCPMw/o5sxSpaTMJauNCqtGqSA2ZJLeMayQyQAAwFABFemdxaHy5pXwT5n7D1iqFarWm5FZY7Hl7FiJ5NE4Zqy7tT5RImaE0TVWLPU8SYrUWu+GRRIoVZBshE5VixCE0KlZnkR6w1LqxLfRBRUXDi+sVbBKX18OcODvV5i8RklOX31MQy5jgVKEVDHEvhjUesPSlmAN1IwSGdxXHPDKCBHonb3xLUAxAogeNPUxJPlhWpH7ajL7xAuYW3nQk4JT2ieLYd3jD5e6MEoS2Gb5wSYLBF7lHRLGISgOo6+2MNEgFyoL5rV9AaQbPlkuxCT8zOWiv6t3ZBX/AHTDTuH7Q6LFtAdtlIbdUlxhvP3YxDKmXgzkatjFnMnpZseCA48hFZbJV030ggZhm8oGyHVBVz6M7eLgkOfgRy+JXH05xOmYcAQVUvKOCc6fbvOMDguHDAK7ReoAGXhDeuBTVwjACpKtO6mGcKHBaVBjdUycVLzOVD9fCHJWLtRcl5VLqfzr4wN1tRfAJcFKE5Nn58tIeJ283bX+lH29TGgtBKiGSC6U4BAxJ0LenjEhmYXmr2UDhqRjyw5wKF4hJdealYBxl4YDvh8peN0v8yyQffpGoFh0ua9CwVoDDiYAQPkz7Szj5+kEInhQccYYhTRITDSqGlcNJhqFs6pVYYTCUYjJhiBOKMRLMQ7R2giSkrmKCRx+keXdKvxKVNeXZ91Oatfv6c8YCdijp1G11OfuN1bul9mlLuKWH4FP1IhR4VNJUSSSonEnEmFE/iz7r5f2V+DX2fz/AKDJggWcjODI4bMc6Bn7outScdQ0Ns05piSOH3gifZ7q1Aa076p/xmzmggaWhlM3L7RaWhDhKsXDa/5cNTPkI5VkxsYjZYqFDNuOPq7f7mcskRaWWU5JQN4soF6AfEaYvSri82SRAEoOPZx/8n/UzBkiNhsDY90CZMG9ilJy4nVXplEjTnLCKMquOWWuy9nDdXMFRVKSMC2J0NTSL3r2Dk01isNpappDpU1zeVgMBpxPH0iqMFBYRDKbm8ss5aypiqgxA+p+3sFLnBnJYCsUa7QFByWl+auHLhnB0ic7XgAcQNGw74NRwA2HqnBgVUTkhqk5U+kFLmYEgqIO6kYPqePGKlE4hVN6Yc8kj6D1giyrqUhyT2l8eGvKNMLBKzedr6/0pHCJ3qSggqcVNbo4Zd0V6Zzp3VMhqqPaLGuPrEsqfR3uSxrir9vMx4wskzSzJIUoUKjgMa0xPARyVibu+vArOA1Ab0ECJm7tXRLGCczzzrpjE6lAp3nSgfCMToC3HIRpgRKnA0BvEYqaj91O6Ip1kCi6nPB93wjiJZU2KEjBIxbJyMOQidRgkwWiEhg2AgWehxBMxUVlu2qiXRSgDpirwGHeYN2RgsyYKrlJ4igBQuKumoPtolXNrujeI4sA+bRW2zbqFUur509HiWRaApONDmKRMra5vyPJS65wS50Eoo4SfzTDjTT2waHdaGLEoQMVOxVr464wKpQaoZIolGvP7d5h1+ovMVfCnIcf3g0CwgzBd3nRLaiRQl9Rj4RMVUF43U0ZA9C2PIQKF7wwUtqaDidIIkIzUXVrpyGUEgGThBV26JySPrrywgm/A/WQ+/BIBkl6GlUMeILXa0S0la1BCRiTT2YYmLaCCqMt0q6eyLICkHrJvyjAHj9oyHS38UFLeVZXSnArzPLQR56tZUXJJJzMY7H0HQp6yLTbnSWda13pii3y5RWEUjqU1gqXZ6h4Q3gqSGS5VI7B6EhsxChfOFyk8qzAd2Z8uXn3QSuwlW6GYVJ44c+TVx3hChQziLJfvw/IUIoDm2KlMQSG9fXDxKonkqvSidHf0VxIw0fCghQojbyh8UaXo7sVgJszE1SMW4nIq8hgI0ROMKFFNaSjlEVsnKbyRIL7xwxA+p4+kOMx6l7orzz8oUKGIBjkTC4Uqp+FOQH3giXMIOLrNSo4MDh54QoUaCGX8GLVD0xGkJFoDO92WMABX/Dx2FGHgr+JBAUoMMk6nJ2ghKz21BzRk5DjxPGFCjx4l626oE70wuEjBIHvPGCUTCD80wjkG+w8YUKPGBUmWxcm8o5/QDIQ9do4sHZzrkKRyFATlhGxWWRT6pU1CQUvocBGFIEskKTeWCQxw58YUKOf/kFhRkdDgNXKIRN2fMUi/NUmXLFcH8kvFbs/bVnv9XLnlZJoDLUmvAt6woUXVcNCGJLfvkht4mcm46YztguVKOIAvMwJyhiF7xSntfEo5Dh9BgIUKHA9CaSp91BYAspRqSdK58YOSqFCjxjJAqHhcchQSBZVdJOlEuxy7y3JPZSMzxOAEeOdI+ls+2rdamR8KBgIUKBzkdCKSyUYEOQh47CjGMQdLs4Da0gsIciFCieTGIKRKAEKFChOWHg//9k="/>
          <p:cNvSpPr>
            <a:spLocks noChangeAspect="1" noChangeArrowheads="1"/>
          </p:cNvSpPr>
          <p:nvPr/>
        </p:nvSpPr>
        <p:spPr bwMode="auto">
          <a:xfrm>
            <a:off x="0" y="-137272"/>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sp>
        <p:nvSpPr>
          <p:cNvPr id="7" name="Title 1"/>
          <p:cNvSpPr txBox="1">
            <a:spLocks noGrp="1"/>
          </p:cNvSpPr>
          <p:nvPr>
            <p:ph idx="1"/>
          </p:nvPr>
        </p:nvSpPr>
        <p:spPr bwMode="auto">
          <a:xfrm>
            <a:off x="3505200" y="1600201"/>
            <a:ext cx="5257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F497D"/>
                </a:solidFill>
                <a:latin typeface="+mj-lt"/>
                <a:ea typeface="ＭＳ Ｐゴシック" charset="0"/>
                <a:cs typeface="+mj-cs"/>
              </a:defRPr>
            </a:lvl1pPr>
            <a:lvl2pPr algn="l" rtl="0" eaLnBrk="0" fontAlgn="base" hangingPunct="0">
              <a:spcBef>
                <a:spcPct val="0"/>
              </a:spcBef>
              <a:spcAft>
                <a:spcPct val="0"/>
              </a:spcAft>
              <a:defRPr sz="4000" b="1">
                <a:solidFill>
                  <a:srgbClr val="1F497D"/>
                </a:solidFill>
                <a:latin typeface="Calibri" pitchFamily="34" charset="0"/>
                <a:ea typeface="ＭＳ Ｐゴシック" charset="0"/>
              </a:defRPr>
            </a:lvl2pPr>
            <a:lvl3pPr algn="l" rtl="0" eaLnBrk="0" fontAlgn="base" hangingPunct="0">
              <a:spcBef>
                <a:spcPct val="0"/>
              </a:spcBef>
              <a:spcAft>
                <a:spcPct val="0"/>
              </a:spcAft>
              <a:defRPr sz="4000" b="1">
                <a:solidFill>
                  <a:srgbClr val="1F497D"/>
                </a:solidFill>
                <a:latin typeface="Calibri" pitchFamily="34" charset="0"/>
                <a:ea typeface="ＭＳ Ｐゴシック" charset="0"/>
              </a:defRPr>
            </a:lvl3pPr>
            <a:lvl4pPr algn="l" rtl="0" eaLnBrk="0" fontAlgn="base" hangingPunct="0">
              <a:spcBef>
                <a:spcPct val="0"/>
              </a:spcBef>
              <a:spcAft>
                <a:spcPct val="0"/>
              </a:spcAft>
              <a:defRPr sz="4000" b="1">
                <a:solidFill>
                  <a:srgbClr val="1F497D"/>
                </a:solidFill>
                <a:latin typeface="Calibri" pitchFamily="34" charset="0"/>
                <a:ea typeface="ＭＳ Ｐゴシック" charset="0"/>
              </a:defRPr>
            </a:lvl4pPr>
            <a:lvl5pPr algn="l" rtl="0" eaLnBrk="0" fontAlgn="base" hangingPunct="0">
              <a:spcBef>
                <a:spcPct val="0"/>
              </a:spcBef>
              <a:spcAft>
                <a:spcPct val="0"/>
              </a:spcAft>
              <a:defRPr sz="4000" b="1">
                <a:solidFill>
                  <a:srgbClr val="1F497D"/>
                </a:solidFill>
                <a:latin typeface="Calibri" pitchFamily="34" charset="0"/>
                <a:ea typeface="ＭＳ Ｐゴシック" charset="0"/>
              </a:defRPr>
            </a:lvl5pPr>
            <a:lvl6pPr marL="457200" algn="l" rtl="0" fontAlgn="base">
              <a:spcBef>
                <a:spcPct val="0"/>
              </a:spcBef>
              <a:spcAft>
                <a:spcPct val="0"/>
              </a:spcAft>
              <a:defRPr sz="4000" b="1">
                <a:solidFill>
                  <a:srgbClr val="1F497D"/>
                </a:solidFill>
                <a:latin typeface="Calibri" pitchFamily="34" charset="0"/>
              </a:defRPr>
            </a:lvl6pPr>
            <a:lvl7pPr marL="914400" algn="l" rtl="0" fontAlgn="base">
              <a:spcBef>
                <a:spcPct val="0"/>
              </a:spcBef>
              <a:spcAft>
                <a:spcPct val="0"/>
              </a:spcAft>
              <a:defRPr sz="4000" b="1">
                <a:solidFill>
                  <a:srgbClr val="1F497D"/>
                </a:solidFill>
                <a:latin typeface="Calibri" pitchFamily="34" charset="0"/>
              </a:defRPr>
            </a:lvl7pPr>
            <a:lvl8pPr marL="1371600" algn="l" rtl="0" fontAlgn="base">
              <a:spcBef>
                <a:spcPct val="0"/>
              </a:spcBef>
              <a:spcAft>
                <a:spcPct val="0"/>
              </a:spcAft>
              <a:defRPr sz="4000" b="1">
                <a:solidFill>
                  <a:srgbClr val="1F497D"/>
                </a:solidFill>
                <a:latin typeface="Calibri" pitchFamily="34" charset="0"/>
              </a:defRPr>
            </a:lvl8pPr>
            <a:lvl9pPr marL="1828800" algn="l" rtl="0" fontAlgn="base">
              <a:spcBef>
                <a:spcPct val="0"/>
              </a:spcBef>
              <a:spcAft>
                <a:spcPct val="0"/>
              </a:spcAft>
              <a:defRPr sz="4000" b="1">
                <a:solidFill>
                  <a:srgbClr val="1F497D"/>
                </a:solidFill>
                <a:latin typeface="Calibri" pitchFamily="34" charset="0"/>
              </a:defRPr>
            </a:lvl9pPr>
          </a:lstStyle>
          <a:p>
            <a:pPr lvl="0" defTabSz="457200" eaLnBrk="1" hangingPunct="1">
              <a:spcBef>
                <a:spcPts val="1500"/>
              </a:spcBef>
              <a:buClr>
                <a:srgbClr val="000000"/>
              </a:buClr>
            </a:pPr>
            <a:endParaRPr lang="en-GB" sz="3600" kern="0" dirty="0" smtClean="0">
              <a:ea typeface="ＭＳ Ｐゴシック" pitchFamily="34" charset="-128"/>
            </a:endParaRPr>
          </a:p>
          <a:p>
            <a:pPr marL="0" indent="0">
              <a:buNone/>
            </a:pPr>
            <a:r>
              <a:rPr lang="en-US" sz="3600" kern="0" dirty="0" smtClean="0">
                <a:ea typeface="ＭＳ Ｐゴシック" pitchFamily="34" charset="-128"/>
              </a:rPr>
              <a:t>3.6(b) Disclosure of quasi-fiscal expenditures</a:t>
            </a:r>
          </a:p>
        </p:txBody>
      </p:sp>
      <p:pic>
        <p:nvPicPr>
          <p:cNvPr id="5" name="Picture 2" descr="http://eiti.org/files/document_img/eiti-standard-200p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1905000"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582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a:t>5</a:t>
            </a:r>
            <a:r>
              <a:rPr lang="en-US" sz="2900" i="1" dirty="0" smtClean="0"/>
              <a:t>. What does the SOE own, and with whom? </a:t>
            </a:r>
            <a:endParaRPr lang="en-US" sz="2900" b="1" i="1" dirty="0"/>
          </a:p>
        </p:txBody>
      </p:sp>
      <p:sp>
        <p:nvSpPr>
          <p:cNvPr id="4" name="AutoShape 2" descr="data:image/jpeg;base64,/9j/4AAQSkZJRgABAQAAAQABAAD/2wCEAAkGBhQSERUUExQUFBUWGBgXGRgXGBwdGxwYHxgXFxccHBoZHCYeGBojHBcXHy8gJCcpLCwsGB8xNTAqNSYrLCoBCQoKDgwOGg8PGiwkHyQsLCwsLCwsLCktLCwsLCwsLCwsLCksLCwsLCwsLCwsLCwsLCksLCwsLCwpLCwsLCwsLP/AABEIALcBFAMBIgACEQEDEQH/xAAcAAABBQEBAQAAAAAAAAAAAAAEAAIDBQYBBwj/xABBEAABAgMFBAgEBAUDBAMAAAABAhEAAyEEEjFBUQUiYXEGEzKBkaGx8EJSwdEHcqLhFCMzYvEVgpIWQ7LCY5Py/8QAGgEAAwEBAQEAAAAAAAAAAAAAAgMEAQUABv/EADARAAICAQIEAwgCAwEBAAAAAAABAgMRITEEEkFREyIyYXGBkaGx0fDB4QUU8UIj/9oADAMBAAIRAxEAPwDyBa615/aG5xIlB965+UdMqkTZKyAxxQ9++flE1yJE2Uq4QUU5PCPNpbgITD7sWcrZqRi58oKkyQHupwxYYczl3xVHh5PfQS7ktimRYFqqARzpBkjZYBdR8PuYuJVgWoEpSSAHJagGZJwArBv/AE+E/wBWbLQReF0G8p0m6xApiDnlxEUKmuO+ol2yYHYFJl/05aCo4Ehz4nCJVbAWtBUQysfbQemdZpR3JSprF700sDusxQniScXoIHt3SlRDMKJCQwYMAw5w6Ka9CwKbzuZnq9YQESrWpZ1iaVs9Rh7ko7hLLB0iJJcsnAPFnZ9k8PGLSRszhEtnG1wGKqTKOTs5Rx8osrNsgaRZTerlf1FJTwz8BWNF0e2CqcAtSTLlmovdtQ1CfhHEl/7c4hnxls1mC079Bvhwj6mUFl2SSQACScAA5PICDJ34S2ieoKT1ckHtdYS76hKQS50LR6fs6xIlBpaQniMTzOJiwQYk80nmTMdqXpR59sr8EbMhjPnTZpzCQJaf/ZXmI1Wz+gdhkNcsslxmsdYrxmFUXgMOhiSFOcnuxqUgBgwGgoPARww+OGDFjCI4Y6VcYYqaI9lI9hnCIaRDVT4hXPgHZFBcjYFt3Z3WIvDtJ8xmPrHi3TzYd1fXoDJUWW2Ssj3sx4jjHuCp8ZLpJs1KrwIeXMBBH29RyjncRNRsV0fc/ajpcLlxdUvgeISpdRxiSaKHlBe0tnqkzTLVik0Oqcj3iA1ijcDFqkpYaBxjRjp6KA8/v9YaJZaCCAUju9IScPfKMya0BKlFzSI1jhrBU1FYiWPfhDExbQIpMKCECOQfMZgPI9++6OGEBDVB4QMOJHCOSJrKuvjUfX3xhxSWiOZJJqBUVHvlDqbOSeRdkeZYLJE5iDQsXY1B4EZiNkduWe416ZMSQWkoSmWgAgMlTAJUU6hBrV8IydhsiVISsqDGv3iefId7ppwjqT5JYbZDh9A+dtRpQBmlgLtwKoxN40GLn3SK1G0BiAY7K2Zw8YOlbN4QqfE1Q2GxpkyuUpajSg84fJ2W+NecXH8MlAdRCRqSB6wNN27JR2QZh4UHia+UTf7dtulUc/vcd4MYepjpGzOEGGzIQHWpKRxLeGsUdo6QzVdlpY/tFfE18GgBKyVP21PnUngcyIOPB3Wa2Sx7tf6+4LthH0rJo1baQ92UhU1XAED0KvIRFOnTiAZkxMhCnYJ7ThwxSDfHZIrRwBnHAu1rBEmzzJaTlJkrD44qCXOJzgWzbCnKmpTMlzUXi6itChTFVVDGKK+Fpr1ePjq/x9BUrpy0NR0U6PyC026pdXSZgAdviuZVwcmPQLNMjN7PDMBQDKL6xrjn22OcssEuZKoLlmK2XPiUWmESsUQ4wbLILEcM6K/+Jjip/v7xPLicDlQHKtEQKtEQpQtWCT74mHDZ6jiQPM/bzgVZZPZMLkhHdiXaYhVaIIGzkjFRPJh94cbPLTkP91fUwXh2vfCB561sAGe5pWHCSs/Ce+nrB4nfKD3Cn2ik2504s9lcLVeWP+2g3ld7bqf9yhDYcLzvGW/cv+gu5rZBo2crNQHKv2jk3ZCFJIVeV5ezGf2H+IiLTQoMtQJdIIO7koON7jg0Xc3a0rUq1LKIHN92PThTVJwno13f7k1eNLDj9DzTp3sAlBU38yS+HxS8S3LtD/dHnk0eYj6H21s0TEXkNeTg2Y0+o/ePE+lGxepmOj+mtyngcSn7cOUIrXgz8J7bx/HwLObxo8636lWgvLHIekNSKe/esdly3QMvZENUpjm8Ugs5OgZZNIKWae9TA60M3MCDiAyK6co5Eq5ihgzY5woLUHIUT4xxIjpDmHJTrChg1RqPecSITUZj6xHdLk+ETJLcvpGMwK2WneMs0+IDgcfA+sXXUJQHWQkakt64xVWXYlqmkKs8paiMFMya0O8pk4VjVbP/AA0WsBVombxxZV48qfeHQXiLzSwvqJlJQexRTdtyk9gFf6R4mvlAw2raJyrspJf5ZaSpXjU+DR6Ps/8AD2xy8UGaf/kUW/4pYeLxpbJZky03ZaEoT8qEhI8AIcvAh6Y5fd/jYTK2b6/I8msH4cW2cbywJT5zVb3/ABF5Xi0anZ34RyUsZ06ZMOiAEJ8TeUfKNwkRKkQUuKseiePcLKew9CLFK7NmlqOsx1n9ZI8ovLNJSiiEpQNEJCR+loQhxmAEBwCcBrE8pt+pmolJJzMQW6zX5ak6hxzFRE6TDgYA0wYSxg2TaYZt+V1c0gYGo5GK6VaK++UKssxohtdeS/RaPfv3nBMi8s7oJ9O84feArNISlN+aq6BqfVsTwH3EWVlti1FNxASgGt4MojgkMEPqovwhKplPWWiGuyMdI6hsjZvzHuH3OPhByJaUYAD186wN1jYluCcfv4NEpWEpJYihJ1pVucPjXGCyl8RDnKWjZMZmgPfT9/KI1KOoHIP5/tFKvbKlfElA5Oc81U8BAdqmqIBIXNvP1YUWClDFIJ3QrQNVizxPHi3a+WpOX0/58R74bkWZvH1LmftCWnFfdefyR9orLV0qkygSASdAln7/ANoxds2xNJIUFSxmhII/5HE48oprbtV6DGO1w3ATl5rWvcv5f4XxJLLI7QT97/BY9JOmc+c6Uq6tBoUoLPzVifIcIyZs7xYSpN6pgyXYuHv6R264RgsRRJKeCqsshSFBSSUkVBGIjYbN2yFp3g6wHMu9dfQuymSeVH5E5+1z0oACTUm6CA5KvlQPiVh45OFAzZOwJgUJkwlJFQhJ/wDNQ7Zr2Ru1zNY5vH8JXxUcaZWz/h+x/wDB9HFul5ez6dfgaron0y62cbPMliSQHli8ouA5UklVSoYhgAQ+giPpp0bC0q+VZx+VeIPf9xnFPtjZCjdmSjcmpIUhQpvCoBr4E5OI2mwdrJtlnvFLGqJiM0rDXhWoyUOBGhjjSgroOGOWUenZ9PgymucqLObPNGXXuvb7UeELkKl30KDKSSCOR+oPnAwrHoP4gdHSl5gFUdpvil5K7vTlHnhOjhqQqmfOtdH195bLHTYlWKaQJNToOMFAE8qQyaKw6LwLkgKYusKCFSXhQzmQOCws9hXMICEKV+UExeWToNapjOlMsarU3kHPlHpUpAAYAAaAADwESCB5BLvfQx9i/DSXjOmqUdEC6PEufIRo9ndGbNJYokocfEoXleKnbuaLERIkR7CFOcnux4iRIhqUxEq0KvJupoTV9MzQ+uMDKajuejFy2C3YVpzjq5oTjwo9alh5mIZ+8lgWwryIP0iNFlQMn/8A1fyxr6QudjTxEZCCayyUbTGhZl447pCcuekJU2YvK6Lqw3H4TWrcoSVgYMOQb2Y718Tym36pfIdGKWyHqkKLussQwbLsvzFG5Ew9FnQGzu4ZZ3suMDrtDByQBqaDxyikt3Tqxyu1aEEjKW6z+gEeJheYt6LL+YzEsavBq+vjhnx5xa/xckj+lJmr4qKUD/2MVFq/Fi0HsSpKOd9R/wDIDyhvJdLoDiC6noHSmqArSh5ZRQ2K0BACiLyjRCaOfGgo5JyEYtf4k2pZCZplGWSAoCWxuuHYvjGs2dO3r2Jwbv8AIYeA0ENrpnF5mDZOOMRNNZJAKhMmlz8Iru8EJyPHtHhFxKmnABv7U46i8RRHnFJYZrkVcnMYkZhPyp4vFgLQlKHJASKuxuUqWbemKZz3HCKUiVlnKVTddsTdLJ03phqrurFbtnppZ7IClSr8xgRLlgu/EmiRxNdAYx3SbpjOXLSqzEplKcGYaTAoEpKbuEpqVFajeEYe6Xq7nXE8a+sW1cLzLMjyR6ujaUq3SD1akyFrVuKQWurArLmjEpxIUKKpR2Bz1m6aCwzDZLWgrBU0xDuEGjKBdwT2gBUZ4hs5aNomxyzcKkzJiSCgmhDulRbJJAI1P+6JuiPRKVtCWozJq0Wm8SgKAuTMCXUd5SyS7vnC/LB8tawgpa+o2HSTYaZiQsFM5CgRJnKdnOCZqgoEEZHPDhGN2dsopeXNdcz4EdYApmU6gFEmjDdHaJDVNL6w7c/06Z/DzjeQt0rlKcuPmq4TjrjTBiZ9pdFJAmLtctRmSpoACnvGWWAuqSXcYZjHHAQ2MuTzRen7+/YXvoyp/wBN6re6xCpVQmZUAlnulJF5K8RdIxhqFrnK6uUnPeeiRmL6hhqEJqeTKBFr2SZhBWUhTUN57xGIUnAqup7eIYuDQpms1p6sES0gg7yGAvJSAb7hAJZzVr1S7pxjZf5JSWmwK4Tr1HWLY3Urqlc0kpvTOrIKACFXQA4CKFTJrq+MaHrpYlhYIUk4HLuJint22etuXASqq2S5DlJSSElTXSHYuEH53iXZomTCyULBVUgJJBcuVMWI1vMmrVWADHOt/wAg3oh8OCW7OWi1qXUBhx+1HPh/uifYM8In30qACtyaMiQ9wnRacH+UkFsrqx9EA384kp+RJamiiMv7RSLibs+X1XV3UplgYBgE6EaEawmNN834mzXfr7H7BkrqYrw919vavaB7ZsImy3YEgGmLj4knX3rHhXSDZPUT1J+A7yD/AGnLmGaPabFazIX1U07h/prZgfflyIjNfiL0cvovIFQb6Ofxo7xUd0DKS5vGWnSS7dn/AH2G1Zj/APJ++L7nlcs5c45MDsYlKd4GGLV5Q4Ibd4QoQVzhRph7euYwc4cwPUx2VaAUhSQVP3erQHJQlIA0zz8cR3RImaBC3ayZVoJs01Tm8zPTXj3d0ECdAAnwNbttypI/mzZcv8ygD/x7R8IV4zWiG+FnUuOthdfGGt34nWZH9MTJx4C6nxVX9MZ+2/iZaV0lplyhq19Xird/THlC2ey+ZuIRPWOu96RVW/pfZZPbny3+VJvq8EOR3x47bdrz5/8AVmzF8FKLdyeyPCBRKhq4Rv1S+R7xEtkek2/8V5QfqZUyZxWQgeAvE+UZy3fiRbJnZUiSP7Euf+S7x8GjOiRBMnZi19lCjxaniaQ+PDVx6Z94DskyC126bOLzZi5h/vUVeppEQRFqjYqh2ilPe58BDjs9IGJPvQVh6SWiA1KwIh4RBps2ifT1MRTJBD0ZvY5x40AnJjbdGbd1klD1I3DVnKaVPEXT3xkJsrn7956xbdE1LQpQbdVUE4OKHnQjwjyi5aIyWx6FN2yiTLK11dmGBWcicwnQaA6xiZ3Sy0KtSLQV70tToT8ITgpITgyg4OoNYK2msMpa6nAD68/tGeTWOjTRGC7sWmb2RIInXmlps1oU6Sk3mpulQKRxBAwD6iHbVsaVNOUm4uXRY+EhroIwcF8mqDg7ij2FPExAkLMw746tKFEOokbqm+AgEkmg7mNmvaBE1SJhCrhbAvdBIAJus90sS70akTTXh5WdtAs5K2xIe0pmpvXyb8pcwApVdDCWEgMyWa6Hp3A6radmHVm02ZAQEkdfISw6tbUXLyuF8qUd8Yo7ROlkmUoXkggobtIVSozS6QHQHOdAxF9ZbYuW0wkApDKchinMKcsQci+WL0iCV0YbhqDZJbpMvaUpJmpa0S0m6shusRoTSoxY0NcQ8VuxNp/w6+qvhSV/y1ADdChhgLt7VCRSpus5gm3SlylhUoPJvFQbGp3gRS6+LBnJBuzDQOnWOXOlhQRvHcWQA76KDEFL/CUlipykEFubZxUm9ymFSSD5OxUzBfStKULADgJUSHwq4CTpwoMICn7MUFhASfyoBK1HI3iSoFsHwyUnCL3YfRWcxvLXJQaUUTMOuL3HbMqU2BApGn2fsuXITdlICdTiSdSo1Jg6uHstWdkBO+FftZmNjdCbu9N3TiwLqBOJfBKjmqqjmTGns9mRLF1CQkcPqc4lXNxA3jwy5nAevCIVS37VeGXh8Xf4R0aqIVehZff9/ghstnZ6np2Gqmv2a8cvHPu8RDDKzJc+Q5DLnjxidURqMUqPcRnsC2+xJmoKVdxzB1EUKVmtltBr/wBuZkfl+3iI0pgDaezkzkXVUORzB+3CE3U83mjv912Y+i7l8stvs+6/ldTxrpbsYyZpLMFEuNFZjvxHOKNYx95R6ft7Z5moVKnBpgDBeSgOwrmMHzHER5raJJSVJIYihHHD6Rzqp7w7HVmuvcHMuFEaUPV2hRQLN/benFllf9zrDpLF7zonzjP278T1YSZIHGYXPglm8TGEhyQ+EHHhYLfUn8V9C4t/S+1TqKnKAPwo3B4JZ++KxKXPGLDZ3RmfNa6hhqosPv5Rrtk/h2inWzif7ZSf/Yv6CHJRjsjG29zFIkxYWHZEyaWly1r/ACpJ88BHqmy+ilklB0ykqIzXvn9VPARcFbBhQcMu4CPc4J5avoHaky1LKEpui9dKheIzAAo7akRBszo+bRZVTEuFFwgO7gYlkgl3oASNY9TnBLKdIIbMu4zxckQJfQwCQEgfCARwoQAK6AZGMczUZjYeyjLky70kCYaqUsJdyTShoAO/hBNplU3yQ+gVWrBkiprwi9/06Ythcu571HBGGL55A5xBN2RJQkibNDvVKN5Tkcd4d6WppAeKm8LV+zUPlxuZa02cDskuasTdDMx19IjkbOmTN2WhS6kAoS+eO78OPvHX9HLbYFzDLAKTQPM3iSMKElI8Im6SbZtNinAKRK/hldlaUq/ULzDuAhihdLSMfmweeCeGzM2ToDapgF4S5SXc3lPWvwywTpiU/WLqw/hZKDdbOmr4JZCT37xPiILl9K1qO51ZLdgu/AoWFV5FwdRAsz8T0yXE6SoEEA3ad5BevlxzKLK71v8AQKM4PYn2vsSwWCTf/h5alk3ZYmXlEqZ33iRdAqWAyGYjAyrcSolwK5MBm9BQB9Mhxh/TLpMbXPKxSWBdkjRGaixa8o1OjAfDGeRbN6OjwdHhxzLdi7JcxcbRtF4JHeYGs8sqLAEnhAS7QVKpyHoIuwvqpd1DKUoqSSMAE41fEF8SzVLMxtstVUcsBRb0LSw2IoBuF1lIcggBAJZRrQkOlscSKQfb2WoTKKmKBBbE3cwHF163i43gCSMDVpQopSVODLc3SWBY1o6brCh7Jo6igG6b1AAU4L8AFJLBxdoBW7vUqKH+WHUfnb+MlN5ZZClAKLEN1VWJuEMHOBu3GfBQZJSXxCD2xeLs4YLQ90uQ5cg/FvXq/mvA476agj2XZhVNuSk9Y+CWDXTi+QQa4sk43ZxqN5sToomWAZpExbu1boPfVZ4k8mFBDFTuk1EZOUa1llHsXYc6cDS7LVW8Scc7oPaBzokfmck6zZWwZMjsJdWajjwAySkZAUEWClACuHv20MJUrVI/V4fD315R0KeGhW8vWX78iGy+U/YhLmAcToMf2HE0iKYKOo3RoD6q+gbvjnWiolh8XV8IPE4qPJ4gTvVTvn5lUSn8oz5jxizDe5M3jYnlqBFAQMqN4cISoGFd5O+W7auyBndA+njEyJoUHDkas3eNRxhiQtnDEaokMRmCQIxRiNUPVEaoIwC2jYUzUsaEYHT9uEeXdNdgqSozAmoosDQYLGob0EetKMAbS2eJqWwUMD9DqDEXE8M5PxK/Uvqu34LOG4jk8k9vseCgwo1O1ehf8w3CJY+VQJY8G+HSFEH+xX1eDp+HLoYGRZHNYv8AZcgDIJ9fDHygOx7LmzVESpUxe8QSEkgV8G741ez+htoxJlygca3jlgE7viYvlZFbskjHsFbN5VOAxehPBvGL6Raiwajcmb/PrHLF0ZSlry1rzySDngKqHC9FvZrChPZSkdznxO8PGJ5Xrog+XuQ2dalByM+PjeweCU2cswLDIMP8HxghKM/P9/vEhSACTQCp/wAGnhCueyWiPYigWXs9L5nvNO4MR5wv9SkJJHXSUkY/zEg+Ix5ERTbWslqtF1Kl/wAPJmOgJSXXePYvqFQFM10HEgF4z0/8K1IllRnJKhgkJp3kmkUw4Zy1mwHatkb2R0gsycZ1mPBSw3g7eUTJtFkmgtKsi+KbvqnCPDZmzlpUUlBfCLfZ9ttMhCkSxjmCDxyNYthCMdNhMk31PR9obGs5qlCh+SY48FEwNYNtBINktgK5CqJUoVGj8RA+w+kiChAtIVeSXvKBe8xc7oLoUDdI+9K/pGqTON5E5SLooEEgFsLyFgJUcnBBrDlJIU10YJ0m6MTLGbyHmSFVQsfC+FcuUUc/al9NyeOsDbswUUKVrr/aXEO29MtX8tKFro6UqCgAtBqxF4ggKBpXExWWSSqYFBRTfGKQCCwzY5jlBynCemdfv/YcYyRBabB1aCyitLulWDOKpUMUk8aHLGKcKjSq2eyCUnmwqBoUnEcnHKkUNqshStqMagiohFd3/lj+VhWyrKZitAMTGyTakIKUBLMyXrg6Q2DkuRQVcsN7s0OzGQimLP39wPDyat2LuWAtL0c1amLEEVNXSlT1ahD3Qoqk43ic+UdVXrkLsVmuFtDugczdqni7AZvdc3pkX/R/o+uep6JlihUwZsSlIwVrmkGv8xW+HdGujhnNMmUlYgYFffjdYAEsCpmokBMbC0W4oAlyEpKuzlcQAASVaMCC3HPCOZVw7sfNLb7jLblDyx3D9nWGXITclgOzly6lVYqJNTXOC+uqyanyHM/TGKjZuzrpK1KKlq7Sy4J4JB/po8+UHJtAZkslIHbyH5fm54R0orCxHRHPk9cvVhRpUgqPD6B2AiGaSWvVOPVpPdvKzFc2HOHBRUG3k5PRyNRz5RFgGqhJ0qtZ9QeVeUNikhTeRKS5ZW8QxuCiQHoSc8P2hs1Tlu2QeyKITpe1b64QlKugAuhL7qE1Wrm2HtzDVlgArdGUtGJ5kUby4wwBiXU131D/AIILZvicNTyiVEou6jeVwoO4fdzEKsGUAKUlJIqMA5z8hzhs+hap0lppxdR08ucGgGTiaDgQcu+GExH11WJ3m7Cagcy1NKsIkVBIEYoxEqHqhhgjCNURKiQiIlGNMIJtmQoupKSeIhQ4mOwDrg9Wl8hinJbNmfsiXQnMMPfCC0S/8/vn3wLsXekSzqkHyEWSURx1WdKU8aDUS/f7faJko9+6iOpEUm0OkyDMNnkrBmVBUGYEVIBNLwz054MVYHOyfbHSSXZzdurmLzSkgMP7lGg5YxVnpVaptJUqVLH+6YfK6mG2XY6QXLEu7mp8VfaObRsZnSLSEKUkgNLIUQykbyi/FTpOTJiiNfKC2mOXKtM0NOtC7vyoupFC47IJoQM4cvY0oC8sKXqVqUo/qP0jOWLptOmKkXSVGapKVgyrspIcBbLKt4hxgw3o9DnSftBo89DG2nb0mUq6iSlx+UeQDx20bdWliESwCwFCWVx3sGgfbGy5yJhRLli694LDJSEn4SzFShvCuRBeObOsikoKZl0g5B8DxPGuAGQBgJWcgyMOYK2baLVaJoCQkpcum6gXQMXWxFOb4UrGlndG9whSryiXcBgkHKjEjiW5xD0amJlXklgVEbzNhRIxpmGDNoBGgXMpy98G/TzMR/7Le491YeiPO9o9HpiEqZQVUEgpAcDKtNPlwxiqXYb7EOFjLPvCmL/3AsdY9Lm2JUwslJUeA/w3e3Mxyz/h+CSZigkGpSkA+u6DxA74WpTn6EMzCC87MBN2KsJCiEv/AGlx4EMDyMU9v2S7sGzY689Y9tkdFpCA1wq/Oonydo6vYNnZuolf/Wn7RUqLZa5wIfFVrTDZ4BITvMcR7yr4V0rcjd9Edi9bvLH8pJoGG8aOKfCLodqEgAbqQ910g6BSVqC5aerUCHu4FOYbI6EYeBFlLk3ZV2XdSwADuABR+zV2duLQEqW5ecLx1yeTclnbQKiZUo3W7a2ogYADVRqKVHmLCyWZMtLlhUEuzlXzKbFROWAJpANis6JSBkMnqSTRy2Kz5YDOCrxcEh1Hsp+FP9x4s30h6WfcSvQMVOJIKnAyQO0fzacsNTlDg5OAUoMyB2U6E6nj4CIEzHdjQAhS8GNMAaNTkGhxupS1Up0B3lv5ufHlBigpFSSCFLFCog3U44Zeb6mJwQreSwPZvEGgGLA/45wE+AUGFLspLYPirUcMOcTJnEKqbyvkT2QNST6nuEEgWO62lDdGcxTOfyg+uHAxxKgASN1JNVKxUG8QcPoIlnqNGSFF8yKGtf8AERS1l8StWZ+FJ5PrzMMQDG0TUMlGai5UqniDzrwiNIYGnVo1rfJ118XMOSp6paYoFrxoA9T4aCuphstQKnAK1ChXkPy4+A8YNAMYsMDjLRwqtR55Prjyh0h/luJ0Pa5nTzMSS5V1ySpROZP0wEJRgwGcVESocowxUEYMXESzD1KiJRjcGZIyYUcaFGnjPdFpj2WV+UDyEXKYz3Qlb2RHAkecV/SnpeP5kiQrfSCFrHw6pSfm1OXPDlQi5JJHTn6mSdIumqU2gWSWS6qTJg+FxQJOupy54ef2ScZE0HOVMY/lJY+T+MRzp+7LWMWunmkuPJQibbKgZiVjszkB/wA3+Yeloe2PQlbZBAEkpVqp88YyP/UJly7RZCo76wJaswhar0wk8Be8Yzf+szJSbiGSKklqknjARKlXSd7QcO7J4NtYMUTd22aLPaJtjkIC5U0oWgVdCwkXrrGrhjG26ObeFollD/zJYAXzqAxwJpXQmPOrHs+bPQoFKb0hImFwSpVAlKAwdriSXzy1jV7DtcmUtJkslE0byflOnJJJTQgYjExLO3GiHRryaG2JiqmWatPevvxOUWs5Xv3/AI0eHWLZSpxpRIxUR7c8IissctEVQiorLALDLUohKQSTgAH8hl4DnjGz2ZsNQSDNNflSfVWvEV4wTs3Z6JKWQKnFRxPMwWqe1MToPdBxg6+GS81giziXLywJZcoJDJAA0AiMzQey6uWHecPUxwihKyG0enec/ThHBOKhu7oDVIo2bD6xcs9NCN466jJgLOpQSOFP1H7CBFKQeylUzixUPFVIPQpKg4qNcj44jjAc9Cnb+Yt2wISkDn9obFIW2+gLaEAO8tAHFSR9IqpiWW/w6ODXV39Yt5gCSR/LTV2CbyvDHGBpsl8lnnLA+xgpQUkZGbTIFqwIDqyOQ1J4R1ODXt3NT1Wo5AvQZeQiBCqlJfSriJCd4NVXwpySMCot7yEJ2HbhF4bu7Vt2XQAaktSnllWCEzN6lVAVVknhzqcNA8BheO8wHbmUc6gN7ESldN4EJdgnEq5+rcHJjQWTy14sWTW9MVieR9jSJBMpnLRr8avqH8TwiATHIvMVUZAqlOh/fwiWzgOSpQUseCeA054xoLC5IyYBDMEtXxiOegAAHsYBCXrwP28Y4bQSSE40qcADpryhWa0OGBKgB2mo/vug0AxpWwZYDGiZaQ5bu/wNY6uz3qKLJ+RNB3kY8qCHypQTqScSak+9IcTDExbOGGEwiYaTBoBjSYjUY6ow0mDQIxcRKMSKiFRgjxx4URqVCjx48ltXSKZIsFyUoJUtagS++EM7pHHC94RltiTmWRqDHbQCpySS+sB2ZV2YOcSeH4WEdR66lqayVDNCwe47p8wmGKmXpDZy1OORjtlLrWn50qHezjzAgOR201IehbjArRmCtEq+kEYv6xtNi9GUJkFK7ilqBCiGN1xQPwjMWKR2ka0+o/Yd5pGm2PKqiYVJ3wUskXAFAuNLzgdpqvpE1k8aDowG7HSpCJoKqqvJWkg44Ak0KnYjjgGAeC7NZrq1y0gqLOmt1qB6Mey7PQJZkgl45bkXFlWSxWh7WAoMzQZqNBRjGn6PbAF1EyaCVdreNSohnUBQACgTlEbTm8Ip5lCPMw/o5sxSpaTMJauNCqtGqSA2ZJLeMayQyQAAwFABFemdxaHy5pXwT5n7D1iqFarWm5FZY7Hl7FiJ5NE4Zqy7tT5RImaE0TVWLPU8SYrUWu+GRRIoVZBshE5VixCE0KlZnkR6w1LqxLfRBRUXDi+sVbBKX18OcODvV5i8RklOX31MQy5jgVKEVDHEvhjUesPSlmAN1IwSGdxXHPDKCBHonb3xLUAxAogeNPUxJPlhWpH7ajL7xAuYW3nQk4JT2ieLYd3jD5e6MEoS2Gb5wSYLBF7lHRLGISgOo6+2MNEgFyoL5rV9AaQbPlkuxCT8zOWiv6t3ZBX/AHTDTuH7Q6LFtAdtlIbdUlxhvP3YxDKmXgzkatjFnMnpZseCA48hFZbJV030ggZhm8oGyHVBVz6M7eLgkOfgRy+JXH05xOmYcAQVUvKOCc6fbvOMDguHDAK7ReoAGXhDeuBTVwjACpKtO6mGcKHBaVBjdUycVLzOVD9fCHJWLtRcl5VLqfzr4wN1tRfAJcFKE5Nn58tIeJ283bX+lH29TGgtBKiGSC6U4BAxJ0LenjEhmYXmr2UDhqRjyw5wKF4hJdealYBxl4YDvh8peN0v8yyQffpGoFh0ua9CwVoDDiYAQPkz7Szj5+kEInhQccYYhTRITDSqGlcNJhqFs6pVYYTCUYjJhiBOKMRLMQ7R2giSkrmKCRx+keXdKvxKVNeXZ91Oatfv6c8YCdijp1G11OfuN1bul9mlLuKWH4FP1IhR4VNJUSSSonEnEmFE/iz7r5f2V+DX2fz/AKDJggWcjODI4bMc6Bn7outScdQ0Ns05piSOH3gifZ7q1Aa076p/xmzmggaWhlM3L7RaWhDhKsXDa/5cNTPkI5VkxsYjZYqFDNuOPq7f7mcskRaWWU5JQN4soF6AfEaYvSri82SRAEoOPZx/8n/UzBkiNhsDY90CZMG9ilJy4nVXplEjTnLCKMquOWWuy9nDdXMFRVKSMC2J0NTSL3r2Dk01isNpappDpU1zeVgMBpxPH0iqMFBYRDKbm8ss5aypiqgxA+p+3sFLnBnJYCsUa7QFByWl+auHLhnB0ic7XgAcQNGw74NRwA2HqnBgVUTkhqk5U+kFLmYEgqIO6kYPqePGKlE4hVN6Yc8kj6D1giyrqUhyT2l8eGvKNMLBKzedr6/0pHCJ3qSggqcVNbo4Zd0V6Zzp3VMhqqPaLGuPrEsqfR3uSxrir9vMx4wskzSzJIUoUKjgMa0xPARyVibu+vArOA1Ab0ECJm7tXRLGCczzzrpjE6lAp3nSgfCMToC3HIRpgRKnA0BvEYqaj91O6Ip1kCi6nPB93wjiJZU2KEjBIxbJyMOQidRgkwWiEhg2AgWehxBMxUVlu2qiXRSgDpirwGHeYN2RgsyYKrlJ4igBQuKumoPtolXNrujeI4sA+bRW2zbqFUur509HiWRaApONDmKRMra5vyPJS65wS50Eoo4SfzTDjTT2waHdaGLEoQMVOxVr464wKpQaoZIolGvP7d5h1+ovMVfCnIcf3g0CwgzBd3nRLaiRQl9Rj4RMVUF43U0ZA9C2PIQKF7wwUtqaDidIIkIzUXVrpyGUEgGThBV26JySPrrywgm/A/WQ+/BIBkl6GlUMeILXa0S0la1BCRiTT2YYmLaCCqMt0q6eyLICkHrJvyjAHj9oyHS38UFLeVZXSnArzPLQR56tZUXJJJzMY7H0HQp6yLTbnSWda13pii3y5RWEUjqU1gqXZ6h4Q3gqSGS5VI7B6EhsxChfOFyk8qzAd2Z8uXn3QSuwlW6GYVJ44c+TVx3hChQziLJfvw/IUIoDm2KlMQSG9fXDxKonkqvSidHf0VxIw0fCghQojbyh8UaXo7sVgJszE1SMW4nIq8hgI0ROMKFFNaSjlEVsnKbyRIL7xwxA+p4+kOMx6l7orzz8oUKGIBjkTC4Uqp+FOQH3giXMIOLrNSo4MDh54QoUaCGX8GLVD0xGkJFoDO92WMABX/Dx2FGHgr+JBAUoMMk6nJ2ghKz21BzRk5DjxPGFCjx4l626oE70wuEjBIHvPGCUTCD80wjkG+w8YUKPGBUmWxcm8o5/QDIQ9do4sHZzrkKRyFATlhGxWWRT6pU1CQUvocBGFIEskKTeWCQxw58YUKOf/kFhRkdDgNXKIRN2fMUi/NUmXLFcH8kvFbs/bVnv9XLnlZJoDLUmvAt6woUXVcNCGJLfvkht4mcm46YztguVKOIAvMwJyhiF7xSntfEo5Dh9BgIUKHA9CaSp91BYAspRqSdK58YOSqFCjxjJAqHhcchQSBZVdJOlEuxy7y3JPZSMzxOAEeOdI+ls+2rdamR8KBgIUKBzkdCKSyUYEOQh47CjGMQdLs4Da0gsIciFCieTGIKRKAEKFChOWHg//9k="/>
          <p:cNvSpPr>
            <a:spLocks noChangeAspect="1" noChangeArrowheads="1"/>
          </p:cNvSpPr>
          <p:nvPr/>
        </p:nvSpPr>
        <p:spPr bwMode="auto">
          <a:xfrm>
            <a:off x="0" y="-137272"/>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893855" y="-65054"/>
            <a:ext cx="5508689" cy="838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23348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lex\Desktop\Fig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7" y="1600200"/>
            <a:ext cx="8815758" cy="2982468"/>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Africa Progress Pan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0" y="152401"/>
            <a:ext cx="2995961" cy="99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4701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a:t>5</a:t>
            </a:r>
            <a:r>
              <a:rPr lang="en-US" sz="2900" i="1" dirty="0" smtClean="0"/>
              <a:t>. What does the SOE own, and with whom? </a:t>
            </a:r>
            <a:endParaRPr lang="en-US" sz="2900" b="1" i="1" dirty="0"/>
          </a:p>
        </p:txBody>
      </p:sp>
      <p:sp>
        <p:nvSpPr>
          <p:cNvPr id="4" name="AutoShape 2" descr="data:image/jpeg;base64,/9j/4AAQSkZJRgABAQAAAQABAAD/2wCEAAkGBhQSERUUExQUFBUWGBgXGRgXGBwdGxwYHxgXFxccHBoZHCYeGBojHBcXHy8gJCcpLCwsGB8xNTAqNSYrLCoBCQoKDgwOGg8PGiwkHyQsLCwsLCwsLCktLCwsLCwsLCwsLCksLCwsLCwsLCwsLCwsLCksLCwsLCwpLCwsLCwsLP/AABEIALcBFAMBIgACEQEDEQH/xAAcAAABBQEBAQAAAAAAAAAAAAAEAAIDBQYBBwj/xABBEAABAgMFBAgEBAUDBAMAAAABAhEAAyEEEjFBUQUiYXEGEzKBkaGx8EJSwdEHcqLhFCMzYvEVgpIWQ7LCY5Py/8QAGgEAAwEBAQEAAAAAAAAAAAAAAgMEAQUABv/EADARAAICAQIEAwgCAwEBAAAAAAABAgMRITEEEkFREyIyYXGBkaGx0fDB4QUU8UIj/9oADAMBAAIRAxEAPwDyBa615/aG5xIlB965+UdMqkTZKyAxxQ9++flE1yJE2Uq4QUU5PCPNpbgITD7sWcrZqRi58oKkyQHupwxYYczl3xVHh5PfQS7ktimRYFqqARzpBkjZYBdR8PuYuJVgWoEpSSAHJagGZJwArBv/AE+E/wBWbLQReF0G8p0m6xApiDnlxEUKmuO+ol2yYHYFJl/05aCo4Ehz4nCJVbAWtBUQysfbQemdZpR3JSprF700sDusxQniScXoIHt3SlRDMKJCQwYMAw5w6Ka9CwKbzuZnq9YQESrWpZ1iaVs9Rh7ko7hLLB0iJJcsnAPFnZ9k8PGLSRszhEtnG1wGKqTKOTs5Rx8osrNsgaRZTerlf1FJTwz8BWNF0e2CqcAtSTLlmovdtQ1CfhHEl/7c4hnxls1mC079Bvhwj6mUFl2SSQACScAA5PICDJ34S2ieoKT1ckHtdYS76hKQS50LR6fs6xIlBpaQniMTzOJiwQYk80nmTMdqXpR59sr8EbMhjPnTZpzCQJaf/ZXmI1Wz+gdhkNcsslxmsdYrxmFUXgMOhiSFOcnuxqUgBgwGgoPARww+OGDFjCI4Y6VcYYqaI9lI9hnCIaRDVT4hXPgHZFBcjYFt3Z3WIvDtJ8xmPrHi3TzYd1fXoDJUWW2Ssj3sx4jjHuCp8ZLpJs1KrwIeXMBBH29RyjncRNRsV0fc/ajpcLlxdUvgeISpdRxiSaKHlBe0tnqkzTLVik0Oqcj3iA1ijcDFqkpYaBxjRjp6KA8/v9YaJZaCCAUju9IScPfKMya0BKlFzSI1jhrBU1FYiWPfhDExbQIpMKCECOQfMZgPI9++6OGEBDVB4QMOJHCOSJrKuvjUfX3xhxSWiOZJJqBUVHvlDqbOSeRdkeZYLJE5iDQsXY1B4EZiNkduWe416ZMSQWkoSmWgAgMlTAJUU6hBrV8IydhsiVISsqDGv3iefId7ppwjqT5JYbZDh9A+dtRpQBmlgLtwKoxN40GLn3SK1G0BiAY7K2Zw8YOlbN4QqfE1Q2GxpkyuUpajSg84fJ2W+NecXH8MlAdRCRqSB6wNN27JR2QZh4UHia+UTf7dtulUc/vcd4MYepjpGzOEGGzIQHWpKRxLeGsUdo6QzVdlpY/tFfE18GgBKyVP21PnUngcyIOPB3Wa2Sx7tf6+4LthH0rJo1baQ92UhU1XAED0KvIRFOnTiAZkxMhCnYJ7ThwxSDfHZIrRwBnHAu1rBEmzzJaTlJkrD44qCXOJzgWzbCnKmpTMlzUXi6itChTFVVDGKK+Fpr1ePjq/x9BUrpy0NR0U6PyC026pdXSZgAdviuZVwcmPQLNMjN7PDMBQDKL6xrjn22OcssEuZKoLlmK2XPiUWmESsUQ4wbLILEcM6K/+Jjip/v7xPLicDlQHKtEQKtEQpQtWCT74mHDZ6jiQPM/bzgVZZPZMLkhHdiXaYhVaIIGzkjFRPJh94cbPLTkP91fUwXh2vfCB561sAGe5pWHCSs/Ce+nrB4nfKD3Cn2ik2504s9lcLVeWP+2g3ld7bqf9yhDYcLzvGW/cv+gu5rZBo2crNQHKv2jk3ZCFJIVeV5ezGf2H+IiLTQoMtQJdIIO7koON7jg0Xc3a0rUq1LKIHN92PThTVJwno13f7k1eNLDj9DzTp3sAlBU38yS+HxS8S3LtD/dHnk0eYj6H21s0TEXkNeTg2Y0+o/ePE+lGxepmOj+mtyngcSn7cOUIrXgz8J7bx/HwLObxo8636lWgvLHIekNSKe/esdly3QMvZENUpjm8Ugs5OgZZNIKWae9TA60M3MCDiAyK6co5Eq5ihgzY5woLUHIUT4xxIjpDmHJTrChg1RqPecSITUZj6xHdLk+ETJLcvpGMwK2WneMs0+IDgcfA+sXXUJQHWQkakt64xVWXYlqmkKs8paiMFMya0O8pk4VjVbP/AA0WsBVombxxZV48qfeHQXiLzSwvqJlJQexRTdtyk9gFf6R4mvlAw2raJyrspJf5ZaSpXjU+DR6Ps/8AD2xy8UGaf/kUW/4pYeLxpbJZky03ZaEoT8qEhI8AIcvAh6Y5fd/jYTK2b6/I8msH4cW2cbywJT5zVb3/ABF5Xi0anZ34RyUsZ06ZMOiAEJ8TeUfKNwkRKkQUuKseiePcLKew9CLFK7NmlqOsx1n9ZI8ovLNJSiiEpQNEJCR+loQhxmAEBwCcBrE8pt+pmolJJzMQW6zX5ak6hxzFRE6TDgYA0wYSxg2TaYZt+V1c0gYGo5GK6VaK++UKssxohtdeS/RaPfv3nBMi8s7oJ9O84feArNISlN+aq6BqfVsTwH3EWVlti1FNxASgGt4MojgkMEPqovwhKplPWWiGuyMdI6hsjZvzHuH3OPhByJaUYAD186wN1jYluCcfv4NEpWEpJYihJ1pVucPjXGCyl8RDnKWjZMZmgPfT9/KI1KOoHIP5/tFKvbKlfElA5Oc81U8BAdqmqIBIXNvP1YUWClDFIJ3QrQNVizxPHi3a+WpOX0/58R74bkWZvH1LmftCWnFfdefyR9orLV0qkygSASdAln7/ANoxds2xNJIUFSxmhII/5HE48oprbtV6DGO1w3ATl5rWvcv5f4XxJLLI7QT97/BY9JOmc+c6Uq6tBoUoLPzVifIcIyZs7xYSpN6pgyXYuHv6R264RgsRRJKeCqsshSFBSSUkVBGIjYbN2yFp3g6wHMu9dfQuymSeVH5E5+1z0oACTUm6CA5KvlQPiVh45OFAzZOwJgUJkwlJFQhJ/wDNQ7Zr2Ru1zNY5vH8JXxUcaZWz/h+x/wDB9HFul5ez6dfgaron0y62cbPMliSQHli8ouA5UklVSoYhgAQ+giPpp0bC0q+VZx+VeIPf9xnFPtjZCjdmSjcmpIUhQpvCoBr4E5OI2mwdrJtlnvFLGqJiM0rDXhWoyUOBGhjjSgroOGOWUenZ9PgymucqLObPNGXXuvb7UeELkKl30KDKSSCOR+oPnAwrHoP4gdHSl5gFUdpvil5K7vTlHnhOjhqQqmfOtdH195bLHTYlWKaQJNToOMFAE8qQyaKw6LwLkgKYusKCFSXhQzmQOCws9hXMICEKV+UExeWToNapjOlMsarU3kHPlHpUpAAYAAaAADwESCB5BLvfQx9i/DSXjOmqUdEC6PEufIRo9ndGbNJYokocfEoXleKnbuaLERIkR7CFOcnux4iRIhqUxEq0KvJupoTV9MzQ+uMDKajuejFy2C3YVpzjq5oTjwo9alh5mIZ+8lgWwryIP0iNFlQMn/8A1fyxr6QudjTxEZCCayyUbTGhZl447pCcuekJU2YvK6Lqw3H4TWrcoSVgYMOQb2Y718Tym36pfIdGKWyHqkKLussQwbLsvzFG5Ew9FnQGzu4ZZ3suMDrtDByQBqaDxyikt3Tqxyu1aEEjKW6z+gEeJheYt6LL+YzEsavBq+vjhnx5xa/xckj+lJmr4qKUD/2MVFq/Fi0HsSpKOd9R/wDIDyhvJdLoDiC6noHSmqArSh5ZRQ2K0BACiLyjRCaOfGgo5JyEYtf4k2pZCZplGWSAoCWxuuHYvjGs2dO3r2Jwbv8AIYeA0ENrpnF5mDZOOMRNNZJAKhMmlz8Iru8EJyPHtHhFxKmnABv7U46i8RRHnFJYZrkVcnMYkZhPyp4vFgLQlKHJASKuxuUqWbemKZz3HCKUiVlnKVTddsTdLJ03phqrurFbtnppZ7IClSr8xgRLlgu/EmiRxNdAYx3SbpjOXLSqzEplKcGYaTAoEpKbuEpqVFajeEYe6Xq7nXE8a+sW1cLzLMjyR6ujaUq3SD1akyFrVuKQWurArLmjEpxIUKKpR2Bz1m6aCwzDZLWgrBU0xDuEGjKBdwT2gBUZ4hs5aNomxyzcKkzJiSCgmhDulRbJJAI1P+6JuiPRKVtCWozJq0Wm8SgKAuTMCXUd5SyS7vnC/LB8tawgpa+o2HSTYaZiQsFM5CgRJnKdnOCZqgoEEZHPDhGN2dsopeXNdcz4EdYApmU6gFEmjDdHaJDVNL6w7c/06Z/DzjeQt0rlKcuPmq4TjrjTBiZ9pdFJAmLtctRmSpoACnvGWWAuqSXcYZjHHAQ2MuTzRen7+/YXvoyp/wBN6re6xCpVQmZUAlnulJF5K8RdIxhqFrnK6uUnPeeiRmL6hhqEJqeTKBFr2SZhBWUhTUN57xGIUnAqup7eIYuDQpms1p6sES0gg7yGAvJSAb7hAJZzVr1S7pxjZf5JSWmwK4Tr1HWLY3Urqlc0kpvTOrIKACFXQA4CKFTJrq+MaHrpYlhYIUk4HLuJint22etuXASqq2S5DlJSSElTXSHYuEH53iXZomTCyULBVUgJJBcuVMWI1vMmrVWADHOt/wAg3oh8OCW7OWi1qXUBhx+1HPh/uifYM8In30qACtyaMiQ9wnRacH+UkFsrqx9EA384kp+RJamiiMv7RSLibs+X1XV3UplgYBgE6EaEawmNN834mzXfr7H7BkrqYrw919vavaB7ZsImy3YEgGmLj4knX3rHhXSDZPUT1J+A7yD/AGnLmGaPabFazIX1U07h/prZgfflyIjNfiL0cvovIFQb6Ofxo7xUd0DKS5vGWnSS7dn/AH2G1Zj/APJ++L7nlcs5c45MDsYlKd4GGLV5Q4Ibd4QoQVzhRph7euYwc4cwPUx2VaAUhSQVP3erQHJQlIA0zz8cR3RImaBC3ayZVoJs01Tm8zPTXj3d0ECdAAnwNbttypI/mzZcv8ygD/x7R8IV4zWiG+FnUuOthdfGGt34nWZH9MTJx4C6nxVX9MZ+2/iZaV0lplyhq19Xird/THlC2ey+ZuIRPWOu96RVW/pfZZPbny3+VJvq8EOR3x47bdrz5/8AVmzF8FKLdyeyPCBRKhq4Rv1S+R7xEtkek2/8V5QfqZUyZxWQgeAvE+UZy3fiRbJnZUiSP7Euf+S7x8GjOiRBMnZi19lCjxaniaQ+PDVx6Z94DskyC126bOLzZi5h/vUVeppEQRFqjYqh2ilPe58BDjs9IGJPvQVh6SWiA1KwIh4RBps2ifT1MRTJBD0ZvY5x40AnJjbdGbd1klD1I3DVnKaVPEXT3xkJsrn7956xbdE1LQpQbdVUE4OKHnQjwjyi5aIyWx6FN2yiTLK11dmGBWcicwnQaA6xiZ3Sy0KtSLQV70tToT8ITgpITgyg4OoNYK2msMpa6nAD68/tGeTWOjTRGC7sWmb2RIInXmlps1oU6Sk3mpulQKRxBAwD6iHbVsaVNOUm4uXRY+EhroIwcF8mqDg7ij2FPExAkLMw746tKFEOokbqm+AgEkmg7mNmvaBE1SJhCrhbAvdBIAJus90sS70akTTXh5WdtAs5K2xIe0pmpvXyb8pcwApVdDCWEgMyWa6Hp3A6radmHVm02ZAQEkdfISw6tbUXLyuF8qUd8Yo7ROlkmUoXkggobtIVSozS6QHQHOdAxF9ZbYuW0wkApDKchinMKcsQci+WL0iCV0YbhqDZJbpMvaUpJmpa0S0m6shusRoTSoxY0NcQ8VuxNp/w6+qvhSV/y1ADdChhgLt7VCRSpus5gm3SlylhUoPJvFQbGp3gRS6+LBnJBuzDQOnWOXOlhQRvHcWQA76KDEFL/CUlipykEFubZxUm9ymFSSD5OxUzBfStKULADgJUSHwq4CTpwoMICn7MUFhASfyoBK1HI3iSoFsHwyUnCL3YfRWcxvLXJQaUUTMOuL3HbMqU2BApGn2fsuXITdlICdTiSdSo1Jg6uHstWdkBO+FftZmNjdCbu9N3TiwLqBOJfBKjmqqjmTGns9mRLF1CQkcPqc4lXNxA3jwy5nAevCIVS37VeGXh8Xf4R0aqIVehZff9/ghstnZ6np2Gqmv2a8cvHPu8RDDKzJc+Q5DLnjxidURqMUqPcRnsC2+xJmoKVdxzB1EUKVmtltBr/wBuZkfl+3iI0pgDaezkzkXVUORzB+3CE3U83mjv912Y+i7l8stvs+6/ldTxrpbsYyZpLMFEuNFZjvxHOKNYx95R6ft7Z5moVKnBpgDBeSgOwrmMHzHER5raJJSVJIYihHHD6Rzqp7w7HVmuvcHMuFEaUPV2hRQLN/benFllf9zrDpLF7zonzjP278T1YSZIHGYXPglm8TGEhyQ+EHHhYLfUn8V9C4t/S+1TqKnKAPwo3B4JZ++KxKXPGLDZ3RmfNa6hhqosPv5Rrtk/h2inWzif7ZSf/Yv6CHJRjsjG29zFIkxYWHZEyaWly1r/ACpJ88BHqmy+ilklB0ykqIzXvn9VPARcFbBhQcMu4CPc4J5avoHaky1LKEpui9dKheIzAAo7akRBszo+bRZVTEuFFwgO7gYlkgl3oASNY9TnBLKdIIbMu4zxckQJfQwCQEgfCARwoQAK6AZGMczUZjYeyjLky70kCYaqUsJdyTShoAO/hBNplU3yQ+gVWrBkiprwi9/06Ythcu571HBGGL55A5xBN2RJQkibNDvVKN5Tkcd4d6WppAeKm8LV+zUPlxuZa02cDskuasTdDMx19IjkbOmTN2WhS6kAoS+eO78OPvHX9HLbYFzDLAKTQPM3iSMKElI8Im6SbZtNinAKRK/hldlaUq/ULzDuAhihdLSMfmweeCeGzM2ToDapgF4S5SXc3lPWvwywTpiU/WLqw/hZKDdbOmr4JZCT37xPiILl9K1qO51ZLdgu/AoWFV5FwdRAsz8T0yXE6SoEEA3ad5BevlxzKLK71v8AQKM4PYn2vsSwWCTf/h5alk3ZYmXlEqZ33iRdAqWAyGYjAyrcSolwK5MBm9BQB9Mhxh/TLpMbXPKxSWBdkjRGaixa8o1OjAfDGeRbN6OjwdHhxzLdi7JcxcbRtF4JHeYGs8sqLAEnhAS7QVKpyHoIuwvqpd1DKUoqSSMAE41fEF8SzVLMxtstVUcsBRb0LSw2IoBuF1lIcggBAJZRrQkOlscSKQfb2WoTKKmKBBbE3cwHF163i43gCSMDVpQopSVODLc3SWBY1o6brCh7Jo6igG6b1AAU4L8AFJLBxdoBW7vUqKH+WHUfnb+MlN5ZZClAKLEN1VWJuEMHOBu3GfBQZJSXxCD2xeLs4YLQ90uQ5cg/FvXq/mvA476agj2XZhVNuSk9Y+CWDXTi+QQa4sk43ZxqN5sToomWAZpExbu1boPfVZ4k8mFBDFTuk1EZOUa1llHsXYc6cDS7LVW8Scc7oPaBzokfmck6zZWwZMjsJdWajjwAySkZAUEWClACuHv20MJUrVI/V4fD315R0KeGhW8vWX78iGy+U/YhLmAcToMf2HE0iKYKOo3RoD6q+gbvjnWiolh8XV8IPE4qPJ4gTvVTvn5lUSn8oz5jxizDe5M3jYnlqBFAQMqN4cISoGFd5O+W7auyBndA+njEyJoUHDkas3eNRxhiQtnDEaokMRmCQIxRiNUPVEaoIwC2jYUzUsaEYHT9uEeXdNdgqSozAmoosDQYLGob0EetKMAbS2eJqWwUMD9DqDEXE8M5PxK/Uvqu34LOG4jk8k9vseCgwo1O1ehf8w3CJY+VQJY8G+HSFEH+xX1eDp+HLoYGRZHNYv8AZcgDIJ9fDHygOx7LmzVESpUxe8QSEkgV8G741ez+htoxJlygca3jlgE7viYvlZFbskjHsFbN5VOAxehPBvGL6Raiwajcmb/PrHLF0ZSlry1rzySDngKqHC9FvZrChPZSkdznxO8PGJ5Xrog+XuQ2dalByM+PjeweCU2cswLDIMP8HxghKM/P9/vEhSACTQCp/wAGnhCueyWiPYigWXs9L5nvNO4MR5wv9SkJJHXSUkY/zEg+Ix5ERTbWslqtF1Kl/wAPJmOgJSXXePYvqFQFM10HEgF4z0/8K1IllRnJKhgkJp3kmkUw4Zy1mwHatkb2R0gsycZ1mPBSw3g7eUTJtFkmgtKsi+KbvqnCPDZmzlpUUlBfCLfZ9ttMhCkSxjmCDxyNYthCMdNhMk31PR9obGs5qlCh+SY48FEwNYNtBINktgK5CqJUoVGj8RA+w+kiChAtIVeSXvKBe8xc7oLoUDdI+9K/pGqTON5E5SLooEEgFsLyFgJUcnBBrDlJIU10YJ0m6MTLGbyHmSFVQsfC+FcuUUc/al9NyeOsDbswUUKVrr/aXEO29MtX8tKFro6UqCgAtBqxF4ggKBpXExWWSSqYFBRTfGKQCCwzY5jlBynCemdfv/YcYyRBabB1aCyitLulWDOKpUMUk8aHLGKcKjSq2eyCUnmwqBoUnEcnHKkUNqshStqMagiohFd3/lj+VhWyrKZitAMTGyTakIKUBLMyXrg6Q2DkuRQVcsN7s0OzGQimLP39wPDyat2LuWAtL0c1amLEEVNXSlT1ahD3Qoqk43ic+UdVXrkLsVmuFtDugczdqni7AZvdc3pkX/R/o+uep6JlihUwZsSlIwVrmkGv8xW+HdGujhnNMmUlYgYFffjdYAEsCpmokBMbC0W4oAlyEpKuzlcQAASVaMCC3HPCOZVw7sfNLb7jLblDyx3D9nWGXITclgOzly6lVYqJNTXOC+uqyanyHM/TGKjZuzrpK1KKlq7Sy4J4JB/po8+UHJtAZkslIHbyH5fm54R0orCxHRHPk9cvVhRpUgqPD6B2AiGaSWvVOPVpPdvKzFc2HOHBRUG3k5PRyNRz5RFgGqhJ0qtZ9QeVeUNikhTeRKS5ZW8QxuCiQHoSc8P2hs1Tlu2QeyKITpe1b64QlKugAuhL7qE1Wrm2HtzDVlgArdGUtGJ5kUby4wwBiXU131D/AIILZvicNTyiVEou6jeVwoO4fdzEKsGUAKUlJIqMA5z8hzhs+hap0lppxdR08ucGgGTiaDgQcu+GExH11WJ3m7Cagcy1NKsIkVBIEYoxEqHqhhgjCNURKiQiIlGNMIJtmQoupKSeIhQ4mOwDrg9Wl8hinJbNmfsiXQnMMPfCC0S/8/vn3wLsXekSzqkHyEWSURx1WdKU8aDUS/f7faJko9+6iOpEUm0OkyDMNnkrBmVBUGYEVIBNLwz054MVYHOyfbHSSXZzdurmLzSkgMP7lGg5YxVnpVaptJUqVLH+6YfK6mG2XY6QXLEu7mp8VfaObRsZnSLSEKUkgNLIUQykbyi/FTpOTJiiNfKC2mOXKtM0NOtC7vyoupFC47IJoQM4cvY0oC8sKXqVqUo/qP0jOWLptOmKkXSVGapKVgyrspIcBbLKt4hxgw3o9DnSftBo89DG2nb0mUq6iSlx+UeQDx20bdWliESwCwFCWVx3sGgfbGy5yJhRLli694LDJSEn4SzFShvCuRBeObOsikoKZl0g5B8DxPGuAGQBgJWcgyMOYK2baLVaJoCQkpcum6gXQMXWxFOb4UrGlndG9whSryiXcBgkHKjEjiW5xD0amJlXklgVEbzNhRIxpmGDNoBGgXMpy98G/TzMR/7Le491YeiPO9o9HpiEqZQVUEgpAcDKtNPlwxiqXYb7EOFjLPvCmL/3AsdY9Lm2JUwslJUeA/w3e3Mxyz/h+CSZigkGpSkA+u6DxA74WpTn6EMzCC87MBN2KsJCiEv/AGlx4EMDyMU9v2S7sGzY689Y9tkdFpCA1wq/Oonydo6vYNnZuolf/Wn7RUqLZa5wIfFVrTDZ4BITvMcR7yr4V0rcjd9Edi9bvLH8pJoGG8aOKfCLodqEgAbqQ910g6BSVqC5aerUCHu4FOYbI6EYeBFlLk3ZV2XdSwADuABR+zV2duLQEqW5ecLx1yeTclnbQKiZUo3W7a2ogYADVRqKVHmLCyWZMtLlhUEuzlXzKbFROWAJpANis6JSBkMnqSTRy2Kz5YDOCrxcEh1Hsp+FP9x4s30h6WfcSvQMVOJIKnAyQO0fzacsNTlDg5OAUoMyB2U6E6nj4CIEzHdjQAhS8GNMAaNTkGhxupS1Up0B3lv5ufHlBigpFSSCFLFCog3U44Zeb6mJwQreSwPZvEGgGLA/45wE+AUGFLspLYPirUcMOcTJnEKqbyvkT2QNST6nuEEgWO62lDdGcxTOfyg+uHAxxKgASN1JNVKxUG8QcPoIlnqNGSFF8yKGtf8AERS1l8StWZ+FJ5PrzMMQDG0TUMlGai5UqniDzrwiNIYGnVo1rfJ118XMOSp6paYoFrxoA9T4aCuphstQKnAK1ChXkPy4+A8YNAMYsMDjLRwqtR55Prjyh0h/luJ0Pa5nTzMSS5V1ySpROZP0wEJRgwGcVESocowxUEYMXESzD1KiJRjcGZIyYUcaFGnjPdFpj2WV+UDyEXKYz3Qlb2RHAkecV/SnpeP5kiQrfSCFrHw6pSfm1OXPDlQi5JJHTn6mSdIumqU2gWSWS6qTJg+FxQJOupy54ef2ScZE0HOVMY/lJY+T+MRzp+7LWMWunmkuPJQibbKgZiVjszkB/wA3+Yeloe2PQlbZBAEkpVqp88YyP/UJly7RZCo76wJaswhar0wk8Be8Yzf+szJSbiGSKklqknjARKlXSd7QcO7J4NtYMUTd22aLPaJtjkIC5U0oWgVdCwkXrrGrhjG26ObeFollD/zJYAXzqAxwJpXQmPOrHs+bPQoFKb0hImFwSpVAlKAwdriSXzy1jV7DtcmUtJkslE0byflOnJJJTQgYjExLO3GiHRryaG2JiqmWatPevvxOUWs5Xv3/AI0eHWLZSpxpRIxUR7c8IissctEVQiorLALDLUohKQSTgAH8hl4DnjGz2ZsNQSDNNflSfVWvEV4wTs3Z6JKWQKnFRxPMwWqe1MToPdBxg6+GS81giziXLywJZcoJDJAA0AiMzQey6uWHecPUxwihKyG0enec/ThHBOKhu7oDVIo2bD6xcs9NCN466jJgLOpQSOFP1H7CBFKQeylUzixUPFVIPQpKg4qNcj44jjAc9Cnb+Yt2wISkDn9obFIW2+gLaEAO8tAHFSR9IqpiWW/w6ODXV39Yt5gCSR/LTV2CbyvDHGBpsl8lnnLA+xgpQUkZGbTIFqwIDqyOQ1J4R1ODXt3NT1Wo5AvQZeQiBCqlJfSriJCd4NVXwpySMCot7yEJ2HbhF4bu7Vt2XQAaktSnllWCEzN6lVAVVknhzqcNA8BheO8wHbmUc6gN7ESldN4EJdgnEq5+rcHJjQWTy14sWTW9MVieR9jSJBMpnLRr8avqH8TwiATHIvMVUZAqlOh/fwiWzgOSpQUseCeA054xoLC5IyYBDMEtXxiOegAAHsYBCXrwP28Y4bQSSE40qcADpryhWa0OGBKgB2mo/vug0AxpWwZYDGiZaQ5bu/wNY6uz3qKLJ+RNB3kY8qCHypQTqScSak+9IcTDExbOGGEwiYaTBoBjSYjUY6ow0mDQIxcRKMSKiFRgjxx4URqVCjx48ltXSKZIsFyUoJUtagS++EM7pHHC94RltiTmWRqDHbQCpySS+sB2ZV2YOcSeH4WEdR66lqayVDNCwe47p8wmGKmXpDZy1OORjtlLrWn50qHezjzAgOR201IehbjArRmCtEq+kEYv6xtNi9GUJkFK7ilqBCiGN1xQPwjMWKR2ka0+o/Yd5pGm2PKqiYVJ3wUskXAFAuNLzgdpqvpE1k8aDowG7HSpCJoKqqvJWkg44Ak0KnYjjgGAeC7NZrq1y0gqLOmt1qB6Mey7PQJZkgl45bkXFlWSxWh7WAoMzQZqNBRjGn6PbAF1EyaCVdreNSohnUBQACgTlEbTm8Ip5lCPMw/o5sxSpaTMJauNCqtGqSA2ZJLeMayQyQAAwFABFemdxaHy5pXwT5n7D1iqFarWm5FZY7Hl7FiJ5NE4Zqy7tT5RImaE0TVWLPU8SYrUWu+GRRIoVZBshE5VixCE0KlZnkR6w1LqxLfRBRUXDi+sVbBKX18OcODvV5i8RklOX31MQy5jgVKEVDHEvhjUesPSlmAN1IwSGdxXHPDKCBHonb3xLUAxAogeNPUxJPlhWpH7ajL7xAuYW3nQk4JT2ieLYd3jD5e6MEoS2Gb5wSYLBF7lHRLGISgOo6+2MNEgFyoL5rV9AaQbPlkuxCT8zOWiv6t3ZBX/AHTDTuH7Q6LFtAdtlIbdUlxhvP3YxDKmXgzkatjFnMnpZseCA48hFZbJV030ggZhm8oGyHVBVz6M7eLgkOfgRy+JXH05xOmYcAQVUvKOCc6fbvOMDguHDAK7ReoAGXhDeuBTVwjACpKtO6mGcKHBaVBjdUycVLzOVD9fCHJWLtRcl5VLqfzr4wN1tRfAJcFKE5Nn58tIeJ283bX+lH29TGgtBKiGSC6U4BAxJ0LenjEhmYXmr2UDhqRjyw5wKF4hJdealYBxl4YDvh8peN0v8yyQffpGoFh0ua9CwVoDDiYAQPkz7Szj5+kEInhQccYYhTRITDSqGlcNJhqFs6pVYYTCUYjJhiBOKMRLMQ7R2giSkrmKCRx+keXdKvxKVNeXZ91Oatfv6c8YCdijp1G11OfuN1bul9mlLuKWH4FP1IhR4VNJUSSSonEnEmFE/iz7r5f2V+DX2fz/AKDJggWcjODI4bMc6Bn7outScdQ0Ns05piSOH3gifZ7q1Aa076p/xmzmggaWhlM3L7RaWhDhKsXDa/5cNTPkI5VkxsYjZYqFDNuOPq7f7mcskRaWWU5JQN4soF6AfEaYvSri82SRAEoOPZx/8n/UzBkiNhsDY90CZMG9ilJy4nVXplEjTnLCKMquOWWuy9nDdXMFRVKSMC2J0NTSL3r2Dk01isNpappDpU1zeVgMBpxPH0iqMFBYRDKbm8ss5aypiqgxA+p+3sFLnBnJYCsUa7QFByWl+auHLhnB0ic7XgAcQNGw74NRwA2HqnBgVUTkhqk5U+kFLmYEgqIO6kYPqePGKlE4hVN6Yc8kj6D1giyrqUhyT2l8eGvKNMLBKzedr6/0pHCJ3qSggqcVNbo4Zd0V6Zzp3VMhqqPaLGuPrEsqfR3uSxrir9vMx4wskzSzJIUoUKjgMa0xPARyVibu+vArOA1Ab0ECJm7tXRLGCczzzrpjE6lAp3nSgfCMToC3HIRpgRKnA0BvEYqaj91O6Ip1kCi6nPB93wjiJZU2KEjBIxbJyMOQidRgkwWiEhg2AgWehxBMxUVlu2qiXRSgDpirwGHeYN2RgsyYKrlJ4igBQuKumoPtolXNrujeI4sA+bRW2zbqFUur509HiWRaApONDmKRMra5vyPJS65wS50Eoo4SfzTDjTT2waHdaGLEoQMVOxVr464wKpQaoZIolGvP7d5h1+ovMVfCnIcf3g0CwgzBd3nRLaiRQl9Rj4RMVUF43U0ZA9C2PIQKF7wwUtqaDidIIkIzUXVrpyGUEgGThBV26JySPrrywgm/A/WQ+/BIBkl6GlUMeILXa0S0la1BCRiTT2YYmLaCCqMt0q6eyLICkHrJvyjAHj9oyHS38UFLeVZXSnArzPLQR56tZUXJJJzMY7H0HQp6yLTbnSWda13pii3y5RWEUjqU1gqXZ6h4Q3gqSGS5VI7B6EhsxChfOFyk8qzAd2Z8uXn3QSuwlW6GYVJ44c+TVx3hChQziLJfvw/IUIoDm2KlMQSG9fXDxKonkqvSidHf0VxIw0fCghQojbyh8UaXo7sVgJszE1SMW4nIq8hgI0ROMKFFNaSjlEVsnKbyRIL7xwxA+p4+kOMx6l7orzz8oUKGIBjkTC4Uqp+FOQH3giXMIOLrNSo4MDh54QoUaCGX8GLVD0xGkJFoDO92WMABX/Dx2FGHgr+JBAUoMMk6nJ2ghKz21BzRk5DjxPGFCjx4l626oE70wuEjBIHvPGCUTCD80wjkG+w8YUKPGBUmWxcm8o5/QDIQ9do4sHZzrkKRyFATlhGxWWRT6pU1CQUvocBGFIEskKTeWCQxw58YUKOf/kFhRkdDgNXKIRN2fMUi/NUmXLFcH8kvFbs/bVnv9XLnlZJoDLUmvAt6woUXVcNCGJLfvkht4mcm46YztguVKOIAvMwJyhiF7xSntfEo5Dh9BgIUKHA9CaSp91BYAspRqSdK58YOSqFCjxjJAqHhcchQSBZVdJOlEuxy7y3JPZSMzxOAEeOdI+ls+2rdamR8KBgIUKBzkdCKSyUYEOQh47CjGMQdLs4Da0gsIciFCieTGIKRKAEKFChOWHg//9k="/>
          <p:cNvSpPr>
            <a:spLocks noChangeAspect="1" noChangeArrowheads="1"/>
          </p:cNvSpPr>
          <p:nvPr/>
        </p:nvSpPr>
        <p:spPr bwMode="auto">
          <a:xfrm>
            <a:off x="0" y="-137272"/>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2133600" cy="3079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971800" y="1219200"/>
            <a:ext cx="5105400" cy="4801314"/>
          </a:xfrm>
          <a:prstGeom prst="rect">
            <a:avLst/>
          </a:prstGeom>
          <a:noFill/>
        </p:spPr>
        <p:txBody>
          <a:bodyPr wrap="square" rtlCol="0">
            <a:spAutoFit/>
          </a:bodyPr>
          <a:lstStyle/>
          <a:p>
            <a:pPr marL="285750" indent="-285750">
              <a:buFont typeface="Arial" panose="020B0604020202020204" pitchFamily="34" charset="0"/>
              <a:buChar char="•"/>
            </a:pPr>
            <a:r>
              <a:rPr lang="en-US" dirty="0" smtClean="0"/>
              <a:t>2007 – 2012:  SOCAR </a:t>
            </a:r>
            <a:r>
              <a:rPr lang="en-US" dirty="0"/>
              <a:t>owned 50 percent of SOCAR Trading, and the other 50 percent was </a:t>
            </a:r>
            <a:r>
              <a:rPr lang="en-US" dirty="0" smtClean="0"/>
              <a:t> owned </a:t>
            </a:r>
            <a:r>
              <a:rPr lang="en-US" dirty="0"/>
              <a:t>by two little-known offshore companies—one controlled by an Azeri businessman and the other by SOCAR Trading’s own CEO. </a:t>
            </a:r>
            <a:endParaRPr lang="en-US" dirty="0" smtClean="0"/>
          </a:p>
          <a:p>
            <a:pPr marL="285750" indent="-285750">
              <a:buFont typeface="Arial" panose="020B0604020202020204" pitchFamily="34" charset="0"/>
              <a:buChar char="•"/>
            </a:pPr>
            <a:r>
              <a:rPr lang="en-US" dirty="0" smtClean="0"/>
              <a:t>No </a:t>
            </a:r>
            <a:r>
              <a:rPr lang="en-US" dirty="0"/>
              <a:t>legitimate business reason why SOCAR allowed private individuals to hold such significant shares. </a:t>
            </a:r>
            <a:endParaRPr lang="en-US" dirty="0" smtClean="0"/>
          </a:p>
          <a:p>
            <a:pPr marL="285750" indent="-285750">
              <a:buFont typeface="Arial" panose="020B0604020202020204" pitchFamily="34" charset="0"/>
              <a:buChar char="•"/>
            </a:pPr>
            <a:r>
              <a:rPr lang="en-US" dirty="0" smtClean="0"/>
              <a:t>2012: SOCAR purchases </a:t>
            </a:r>
            <a:r>
              <a:rPr lang="en-US" dirty="0"/>
              <a:t>the remaining 50 percent of SOCAR Trading, </a:t>
            </a:r>
            <a:r>
              <a:rPr lang="en-US" dirty="0" smtClean="0"/>
              <a:t>and sellers receive 20 times their initial </a:t>
            </a:r>
            <a:r>
              <a:rPr lang="en-US" dirty="0"/>
              <a:t>investment. </a:t>
            </a:r>
            <a:endParaRPr lang="en-US" dirty="0" smtClean="0"/>
          </a:p>
          <a:p>
            <a:pPr marL="285750" indent="-285750">
              <a:buFont typeface="Arial" panose="020B0604020202020204" pitchFamily="34" charset="0"/>
              <a:buChar char="•"/>
            </a:pPr>
            <a:r>
              <a:rPr lang="en-US" dirty="0" smtClean="0"/>
              <a:t>In </a:t>
            </a:r>
            <a:r>
              <a:rPr lang="en-US" dirty="0"/>
              <a:t>2011, SOCAR created SOCAR International DMCC, a holding company that sits between SOCAR and SOCAR Trading, </a:t>
            </a:r>
            <a:r>
              <a:rPr lang="en-US" dirty="0" smtClean="0"/>
              <a:t>and </a:t>
            </a:r>
            <a:r>
              <a:rPr lang="en-US" dirty="0"/>
              <a:t>this entity is also half-owned by unknown private investors. </a:t>
            </a:r>
          </a:p>
        </p:txBody>
      </p:sp>
    </p:spTree>
    <p:extLst>
      <p:ext uri="{BB962C8B-B14F-4D97-AF65-F5344CB8AC3E}">
        <p14:creationId xmlns:p14="http://schemas.microsoft.com/office/powerpoint/2010/main" val="19982414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3657601" y="1066800"/>
            <a:ext cx="479030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F497D"/>
                </a:solidFill>
                <a:latin typeface="+mj-lt"/>
                <a:ea typeface="ＭＳ Ｐゴシック" charset="0"/>
                <a:cs typeface="+mj-cs"/>
              </a:defRPr>
            </a:lvl1pPr>
            <a:lvl2pPr algn="l" rtl="0" eaLnBrk="0" fontAlgn="base" hangingPunct="0">
              <a:spcBef>
                <a:spcPct val="0"/>
              </a:spcBef>
              <a:spcAft>
                <a:spcPct val="0"/>
              </a:spcAft>
              <a:defRPr sz="4000" b="1">
                <a:solidFill>
                  <a:srgbClr val="1F497D"/>
                </a:solidFill>
                <a:latin typeface="Calibri" pitchFamily="34" charset="0"/>
                <a:ea typeface="ＭＳ Ｐゴシック" charset="0"/>
              </a:defRPr>
            </a:lvl2pPr>
            <a:lvl3pPr algn="l" rtl="0" eaLnBrk="0" fontAlgn="base" hangingPunct="0">
              <a:spcBef>
                <a:spcPct val="0"/>
              </a:spcBef>
              <a:spcAft>
                <a:spcPct val="0"/>
              </a:spcAft>
              <a:defRPr sz="4000" b="1">
                <a:solidFill>
                  <a:srgbClr val="1F497D"/>
                </a:solidFill>
                <a:latin typeface="Calibri" pitchFamily="34" charset="0"/>
                <a:ea typeface="ＭＳ Ｐゴシック" charset="0"/>
              </a:defRPr>
            </a:lvl3pPr>
            <a:lvl4pPr algn="l" rtl="0" eaLnBrk="0" fontAlgn="base" hangingPunct="0">
              <a:spcBef>
                <a:spcPct val="0"/>
              </a:spcBef>
              <a:spcAft>
                <a:spcPct val="0"/>
              </a:spcAft>
              <a:defRPr sz="4000" b="1">
                <a:solidFill>
                  <a:srgbClr val="1F497D"/>
                </a:solidFill>
                <a:latin typeface="Calibri" pitchFamily="34" charset="0"/>
                <a:ea typeface="ＭＳ Ｐゴシック" charset="0"/>
              </a:defRPr>
            </a:lvl4pPr>
            <a:lvl5pPr algn="l" rtl="0" eaLnBrk="0" fontAlgn="base" hangingPunct="0">
              <a:spcBef>
                <a:spcPct val="0"/>
              </a:spcBef>
              <a:spcAft>
                <a:spcPct val="0"/>
              </a:spcAft>
              <a:defRPr sz="4000" b="1">
                <a:solidFill>
                  <a:srgbClr val="1F497D"/>
                </a:solidFill>
                <a:latin typeface="Calibri" pitchFamily="34" charset="0"/>
                <a:ea typeface="ＭＳ Ｐゴシック" charset="0"/>
              </a:defRPr>
            </a:lvl5pPr>
            <a:lvl6pPr marL="457200" algn="l" rtl="0" fontAlgn="base">
              <a:spcBef>
                <a:spcPct val="0"/>
              </a:spcBef>
              <a:spcAft>
                <a:spcPct val="0"/>
              </a:spcAft>
              <a:defRPr sz="4000" b="1">
                <a:solidFill>
                  <a:srgbClr val="1F497D"/>
                </a:solidFill>
                <a:latin typeface="Calibri" pitchFamily="34" charset="0"/>
              </a:defRPr>
            </a:lvl6pPr>
            <a:lvl7pPr marL="914400" algn="l" rtl="0" fontAlgn="base">
              <a:spcBef>
                <a:spcPct val="0"/>
              </a:spcBef>
              <a:spcAft>
                <a:spcPct val="0"/>
              </a:spcAft>
              <a:defRPr sz="4000" b="1">
                <a:solidFill>
                  <a:srgbClr val="1F497D"/>
                </a:solidFill>
                <a:latin typeface="Calibri" pitchFamily="34" charset="0"/>
              </a:defRPr>
            </a:lvl7pPr>
            <a:lvl8pPr marL="1371600" algn="l" rtl="0" fontAlgn="base">
              <a:spcBef>
                <a:spcPct val="0"/>
              </a:spcBef>
              <a:spcAft>
                <a:spcPct val="0"/>
              </a:spcAft>
              <a:defRPr sz="4000" b="1">
                <a:solidFill>
                  <a:srgbClr val="1F497D"/>
                </a:solidFill>
                <a:latin typeface="Calibri" pitchFamily="34" charset="0"/>
              </a:defRPr>
            </a:lvl8pPr>
            <a:lvl9pPr marL="1828800" algn="l" rtl="0" fontAlgn="base">
              <a:spcBef>
                <a:spcPct val="0"/>
              </a:spcBef>
              <a:spcAft>
                <a:spcPct val="0"/>
              </a:spcAft>
              <a:defRPr sz="4000" b="1">
                <a:solidFill>
                  <a:srgbClr val="1F497D"/>
                </a:solidFill>
                <a:latin typeface="Calibri" pitchFamily="34" charset="0"/>
              </a:defRPr>
            </a:lvl9pPr>
          </a:lstStyle>
          <a:p>
            <a:pPr lvl="0" defTabSz="457200" eaLnBrk="1" hangingPunct="1">
              <a:spcBef>
                <a:spcPts val="1500"/>
              </a:spcBef>
              <a:buClr>
                <a:srgbClr val="000000"/>
              </a:buClr>
            </a:pPr>
            <a:endParaRPr lang="en-GB" sz="3600" kern="0" dirty="0" smtClean="0">
              <a:ea typeface="ＭＳ Ｐゴシック" pitchFamily="34" charset="-128"/>
            </a:endParaRPr>
          </a:p>
          <a:p>
            <a:r>
              <a:rPr lang="en-US" sz="3600" kern="0" dirty="0" smtClean="0">
                <a:ea typeface="ＭＳ Ｐゴシック" pitchFamily="34" charset="-128"/>
              </a:rPr>
              <a:t>3.6(c) Disclosure of what NOCs own, and changes in ownership</a:t>
            </a:r>
          </a:p>
        </p:txBody>
      </p:sp>
      <p:pic>
        <p:nvPicPr>
          <p:cNvPr id="3" name="Picture 2" descr="http://eiti.org/files/document_img/eiti-standard-200p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1905000"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3632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229600" cy="1143000"/>
          </a:xfrm>
        </p:spPr>
        <p:txBody>
          <a:bodyPr/>
          <a:lstStyle/>
          <a:p>
            <a:r>
              <a:rPr lang="en-US" sz="2900" i="1" dirty="0" smtClean="0"/>
              <a:t>6. If the SOE sells oil, does the country receive fair benefit?</a:t>
            </a:r>
            <a:endParaRPr lang="en-US" sz="2900" b="1" i="1" dirty="0"/>
          </a:p>
        </p:txBody>
      </p:sp>
      <p:sp>
        <p:nvSpPr>
          <p:cNvPr id="4" name="AutoShape 2" descr="data:image/jpeg;base64,/9j/4AAQSkZJRgABAQAAAQABAAD/2wCEAAkGBhQSERUUExQUFBUWGBgXGRgXGBwdGxwYHxgXFxccHBoZHCYeGBojHBcXHy8gJCcpLCwsGB8xNTAqNSYrLCoBCQoKDgwOGg8PGiwkHyQsLCwsLCwsLCktLCwsLCwsLCwsLCksLCwsLCwsLCwsLCwsLCksLCwsLCwpLCwsLCwsLP/AABEIALcBFAMBIgACEQEDEQH/xAAcAAABBQEBAQAAAAAAAAAAAAAEAAIDBQYBBwj/xABBEAABAgMFBAgEBAUDBAMAAAABAhEAAyEEEjFBUQUiYXEGEzKBkaGx8EJSwdEHcqLhFCMzYvEVgpIWQ7LCY5Py/8QAGgEAAwEBAQEAAAAAAAAAAAAAAgMEAQUABv/EADARAAICAQIEAwgCAwEBAAAAAAABAgMRITEEEkFREyIyYXGBkaGx0fDB4QUU8UIj/9oADAMBAAIRAxEAPwDyBa615/aG5xIlB965+UdMqkTZKyAxxQ9++flE1yJE2Uq4QUU5PCPNpbgITD7sWcrZqRi58oKkyQHupwxYYczl3xVHh5PfQS7ktimRYFqqARzpBkjZYBdR8PuYuJVgWoEpSSAHJagGZJwArBv/AE+E/wBWbLQReF0G8p0m6xApiDnlxEUKmuO+ol2yYHYFJl/05aCo4Ehz4nCJVbAWtBUQysfbQemdZpR3JSprF700sDusxQniScXoIHt3SlRDMKJCQwYMAw5w6Ka9CwKbzuZnq9YQESrWpZ1iaVs9Rh7ko7hLLB0iJJcsnAPFnZ9k8PGLSRszhEtnG1wGKqTKOTs5Rx8osrNsgaRZTerlf1FJTwz8BWNF0e2CqcAtSTLlmovdtQ1CfhHEl/7c4hnxls1mC079Bvhwj6mUFl2SSQACScAA5PICDJ34S2ieoKT1ckHtdYS76hKQS50LR6fs6xIlBpaQniMTzOJiwQYk80nmTMdqXpR59sr8EbMhjPnTZpzCQJaf/ZXmI1Wz+gdhkNcsslxmsdYrxmFUXgMOhiSFOcnuxqUgBgwGgoPARww+OGDFjCI4Y6VcYYqaI9lI9hnCIaRDVT4hXPgHZFBcjYFt3Z3WIvDtJ8xmPrHi3TzYd1fXoDJUWW2Ssj3sx4jjHuCp8ZLpJs1KrwIeXMBBH29RyjncRNRsV0fc/ajpcLlxdUvgeISpdRxiSaKHlBe0tnqkzTLVik0Oqcj3iA1ijcDFqkpYaBxjRjp6KA8/v9YaJZaCCAUju9IScPfKMya0BKlFzSI1jhrBU1FYiWPfhDExbQIpMKCECOQfMZgPI9++6OGEBDVB4QMOJHCOSJrKuvjUfX3xhxSWiOZJJqBUVHvlDqbOSeRdkeZYLJE5iDQsXY1B4EZiNkduWe416ZMSQWkoSmWgAgMlTAJUU6hBrV8IydhsiVISsqDGv3iefId7ppwjqT5JYbZDh9A+dtRpQBmlgLtwKoxN40GLn3SK1G0BiAY7K2Zw8YOlbN4QqfE1Q2GxpkyuUpajSg84fJ2W+NecXH8MlAdRCRqSB6wNN27JR2QZh4UHia+UTf7dtulUc/vcd4MYepjpGzOEGGzIQHWpKRxLeGsUdo6QzVdlpY/tFfE18GgBKyVP21PnUngcyIOPB3Wa2Sx7tf6+4LthH0rJo1baQ92UhU1XAED0KvIRFOnTiAZkxMhCnYJ7ThwxSDfHZIrRwBnHAu1rBEmzzJaTlJkrD44qCXOJzgWzbCnKmpTMlzUXi6itChTFVVDGKK+Fpr1ePjq/x9BUrpy0NR0U6PyC026pdXSZgAdviuZVwcmPQLNMjN7PDMBQDKL6xrjn22OcssEuZKoLlmK2XPiUWmESsUQ4wbLILEcM6K/+Jjip/v7xPLicDlQHKtEQKtEQpQtWCT74mHDZ6jiQPM/bzgVZZPZMLkhHdiXaYhVaIIGzkjFRPJh94cbPLTkP91fUwXh2vfCB561sAGe5pWHCSs/Ce+nrB4nfKD3Cn2ik2504s9lcLVeWP+2g3ld7bqf9yhDYcLzvGW/cv+gu5rZBo2crNQHKv2jk3ZCFJIVeV5ezGf2H+IiLTQoMtQJdIIO7koON7jg0Xc3a0rUq1LKIHN92PThTVJwno13f7k1eNLDj9DzTp3sAlBU38yS+HxS8S3LtD/dHnk0eYj6H21s0TEXkNeTg2Y0+o/ePE+lGxepmOj+mtyngcSn7cOUIrXgz8J7bx/HwLObxo8636lWgvLHIekNSKe/esdly3QMvZENUpjm8Ugs5OgZZNIKWae9TA60M3MCDiAyK6co5Eq5ihgzY5woLUHIUT4xxIjpDmHJTrChg1RqPecSITUZj6xHdLk+ETJLcvpGMwK2WneMs0+IDgcfA+sXXUJQHWQkakt64xVWXYlqmkKs8paiMFMya0O8pk4VjVbP/AA0WsBVombxxZV48qfeHQXiLzSwvqJlJQexRTdtyk9gFf6R4mvlAw2raJyrspJf5ZaSpXjU+DR6Ps/8AD2xy8UGaf/kUW/4pYeLxpbJZky03ZaEoT8qEhI8AIcvAh6Y5fd/jYTK2b6/I8msH4cW2cbywJT5zVb3/ABF5Xi0anZ34RyUsZ06ZMOiAEJ8TeUfKNwkRKkQUuKseiePcLKew9CLFK7NmlqOsx1n9ZI8ovLNJSiiEpQNEJCR+loQhxmAEBwCcBrE8pt+pmolJJzMQW6zX5ak6hxzFRE6TDgYA0wYSxg2TaYZt+V1c0gYGo5GK6VaK++UKssxohtdeS/RaPfv3nBMi8s7oJ9O84feArNISlN+aq6BqfVsTwH3EWVlti1FNxASgGt4MojgkMEPqovwhKplPWWiGuyMdI6hsjZvzHuH3OPhByJaUYAD186wN1jYluCcfv4NEpWEpJYihJ1pVucPjXGCyl8RDnKWjZMZmgPfT9/KI1KOoHIP5/tFKvbKlfElA5Oc81U8BAdqmqIBIXNvP1YUWClDFIJ3QrQNVizxPHi3a+WpOX0/58R74bkWZvH1LmftCWnFfdefyR9orLV0qkygSASdAln7/ANoxds2xNJIUFSxmhII/5HE48oprbtV6DGO1w3ATl5rWvcv5f4XxJLLI7QT97/BY9JOmc+c6Uq6tBoUoLPzVifIcIyZs7xYSpN6pgyXYuHv6R264RgsRRJKeCqsshSFBSSUkVBGIjYbN2yFp3g6wHMu9dfQuymSeVH5E5+1z0oACTUm6CA5KvlQPiVh45OFAzZOwJgUJkwlJFQhJ/wDNQ7Zr2Ru1zNY5vH8JXxUcaZWz/h+x/wDB9HFul5ez6dfgaron0y62cbPMliSQHli8ouA5UklVSoYhgAQ+giPpp0bC0q+VZx+VeIPf9xnFPtjZCjdmSjcmpIUhQpvCoBr4E5OI2mwdrJtlnvFLGqJiM0rDXhWoyUOBGhjjSgroOGOWUenZ9PgymucqLObPNGXXuvb7UeELkKl30KDKSSCOR+oPnAwrHoP4gdHSl5gFUdpvil5K7vTlHnhOjhqQqmfOtdH195bLHTYlWKaQJNToOMFAE8qQyaKw6LwLkgKYusKCFSXhQzmQOCws9hXMICEKV+UExeWToNapjOlMsarU3kHPlHpUpAAYAAaAADwESCB5BLvfQx9i/DSXjOmqUdEC6PEufIRo9ndGbNJYokocfEoXleKnbuaLERIkR7CFOcnux4iRIhqUxEq0KvJupoTV9MzQ+uMDKajuejFy2C3YVpzjq5oTjwo9alh5mIZ+8lgWwryIP0iNFlQMn/8A1fyxr6QudjTxEZCCayyUbTGhZl447pCcuekJU2YvK6Lqw3H4TWrcoSVgYMOQb2Y718Tym36pfIdGKWyHqkKLussQwbLsvzFG5Ew9FnQGzu4ZZ3suMDrtDByQBqaDxyikt3Tqxyu1aEEjKW6z+gEeJheYt6LL+YzEsavBq+vjhnx5xa/xckj+lJmr4qKUD/2MVFq/Fi0HsSpKOd9R/wDIDyhvJdLoDiC6noHSmqArSh5ZRQ2K0BACiLyjRCaOfGgo5JyEYtf4k2pZCZplGWSAoCWxuuHYvjGs2dO3r2Jwbv8AIYeA0ENrpnF5mDZOOMRNNZJAKhMmlz8Iru8EJyPHtHhFxKmnABv7U46i8RRHnFJYZrkVcnMYkZhPyp4vFgLQlKHJASKuxuUqWbemKZz3HCKUiVlnKVTddsTdLJ03phqrurFbtnppZ7IClSr8xgRLlgu/EmiRxNdAYx3SbpjOXLSqzEplKcGYaTAoEpKbuEpqVFajeEYe6Xq7nXE8a+sW1cLzLMjyR6ujaUq3SD1akyFrVuKQWurArLmjEpxIUKKpR2Bz1m6aCwzDZLWgrBU0xDuEGjKBdwT2gBUZ4hs5aNomxyzcKkzJiSCgmhDulRbJJAI1P+6JuiPRKVtCWozJq0Wm8SgKAuTMCXUd5SyS7vnC/LB8tawgpa+o2HSTYaZiQsFM5CgRJnKdnOCZqgoEEZHPDhGN2dsopeXNdcz4EdYApmU6gFEmjDdHaJDVNL6w7c/06Z/DzjeQt0rlKcuPmq4TjrjTBiZ9pdFJAmLtctRmSpoACnvGWWAuqSXcYZjHHAQ2MuTzRen7+/YXvoyp/wBN6re6xCpVQmZUAlnulJF5K8RdIxhqFrnK6uUnPeeiRmL6hhqEJqeTKBFr2SZhBWUhTUN57xGIUnAqup7eIYuDQpms1p6sES0gg7yGAvJSAb7hAJZzVr1S7pxjZf5JSWmwK4Tr1HWLY3Urqlc0kpvTOrIKACFXQA4CKFTJrq+MaHrpYlhYIUk4HLuJint22etuXASqq2S5DlJSSElTXSHYuEH53iXZomTCyULBVUgJJBcuVMWI1vMmrVWADHOt/wAg3oh8OCW7OWi1qXUBhx+1HPh/uifYM8In30qACtyaMiQ9wnRacH+UkFsrqx9EA384kp+RJamiiMv7RSLibs+X1XV3UplgYBgE6EaEawmNN834mzXfr7H7BkrqYrw919vavaB7ZsImy3YEgGmLj4knX3rHhXSDZPUT1J+A7yD/AGnLmGaPabFazIX1U07h/prZgfflyIjNfiL0cvovIFQb6Ofxo7xUd0DKS5vGWnSS7dn/AH2G1Zj/APJ++L7nlcs5c45MDsYlKd4GGLV5Q4Ibd4QoQVzhRph7euYwc4cwPUx2VaAUhSQVP3erQHJQlIA0zz8cR3RImaBC3ayZVoJs01Tm8zPTXj3d0ECdAAnwNbttypI/mzZcv8ygD/x7R8IV4zWiG+FnUuOthdfGGt34nWZH9MTJx4C6nxVX9MZ+2/iZaV0lplyhq19Xird/THlC2ey+ZuIRPWOu96RVW/pfZZPbny3+VJvq8EOR3x47bdrz5/8AVmzF8FKLdyeyPCBRKhq4Rv1S+R7xEtkek2/8V5QfqZUyZxWQgeAvE+UZy3fiRbJnZUiSP7Euf+S7x8GjOiRBMnZi19lCjxaniaQ+PDVx6Z94DskyC126bOLzZi5h/vUVeppEQRFqjYqh2ilPe58BDjs9IGJPvQVh6SWiA1KwIh4RBps2ifT1MRTJBD0ZvY5x40AnJjbdGbd1klD1I3DVnKaVPEXT3xkJsrn7956xbdE1LQpQbdVUE4OKHnQjwjyi5aIyWx6FN2yiTLK11dmGBWcicwnQaA6xiZ3Sy0KtSLQV70tToT8ITgpITgyg4OoNYK2msMpa6nAD68/tGeTWOjTRGC7sWmb2RIInXmlps1oU6Sk3mpulQKRxBAwD6iHbVsaVNOUm4uXRY+EhroIwcF8mqDg7ij2FPExAkLMw746tKFEOokbqm+AgEkmg7mNmvaBE1SJhCrhbAvdBIAJus90sS70akTTXh5WdtAs5K2xIe0pmpvXyb8pcwApVdDCWEgMyWa6Hp3A6radmHVm02ZAQEkdfISw6tbUXLyuF8qUd8Yo7ROlkmUoXkggobtIVSozS6QHQHOdAxF9ZbYuW0wkApDKchinMKcsQci+WL0iCV0YbhqDZJbpMvaUpJmpa0S0m6shusRoTSoxY0NcQ8VuxNp/w6+qvhSV/y1ADdChhgLt7VCRSpus5gm3SlylhUoPJvFQbGp3gRS6+LBnJBuzDQOnWOXOlhQRvHcWQA76KDEFL/CUlipykEFubZxUm9ymFSSD5OxUzBfStKULADgJUSHwq4CTpwoMICn7MUFhASfyoBK1HI3iSoFsHwyUnCL3YfRWcxvLXJQaUUTMOuL3HbMqU2BApGn2fsuXITdlICdTiSdSo1Jg6uHstWdkBO+FftZmNjdCbu9N3TiwLqBOJfBKjmqqjmTGns9mRLF1CQkcPqc4lXNxA3jwy5nAevCIVS37VeGXh8Xf4R0aqIVehZff9/ghstnZ6np2Gqmv2a8cvHPu8RDDKzJc+Q5DLnjxidURqMUqPcRnsC2+xJmoKVdxzB1EUKVmtltBr/wBuZkfl+3iI0pgDaezkzkXVUORzB+3CE3U83mjv912Y+i7l8stvs+6/ldTxrpbsYyZpLMFEuNFZjvxHOKNYx95R6ft7Z5moVKnBpgDBeSgOwrmMHzHER5raJJSVJIYihHHD6Rzqp7w7HVmuvcHMuFEaUPV2hRQLN/benFllf9zrDpLF7zonzjP278T1YSZIHGYXPglm8TGEhyQ+EHHhYLfUn8V9C4t/S+1TqKnKAPwo3B4JZ++KxKXPGLDZ3RmfNa6hhqosPv5Rrtk/h2inWzif7ZSf/Yv6CHJRjsjG29zFIkxYWHZEyaWly1r/ACpJ88BHqmy+ilklB0ykqIzXvn9VPARcFbBhQcMu4CPc4J5avoHaky1LKEpui9dKheIzAAo7akRBszo+bRZVTEuFFwgO7gYlkgl3oASNY9TnBLKdIIbMu4zxckQJfQwCQEgfCARwoQAK6AZGMczUZjYeyjLky70kCYaqUsJdyTShoAO/hBNplU3yQ+gVWrBkiprwi9/06Ythcu571HBGGL55A5xBN2RJQkibNDvVKN5Tkcd4d6WppAeKm8LV+zUPlxuZa02cDskuasTdDMx19IjkbOmTN2WhS6kAoS+eO78OPvHX9HLbYFzDLAKTQPM3iSMKElI8Im6SbZtNinAKRK/hldlaUq/ULzDuAhihdLSMfmweeCeGzM2ToDapgF4S5SXc3lPWvwywTpiU/WLqw/hZKDdbOmr4JZCT37xPiILl9K1qO51ZLdgu/AoWFV5FwdRAsz8T0yXE6SoEEA3ad5BevlxzKLK71v8AQKM4PYn2vsSwWCTf/h5alk3ZYmXlEqZ33iRdAqWAyGYjAyrcSolwK5MBm9BQB9Mhxh/TLpMbXPKxSWBdkjRGaixa8o1OjAfDGeRbN6OjwdHhxzLdi7JcxcbRtF4JHeYGs8sqLAEnhAS7QVKpyHoIuwvqpd1DKUoqSSMAE41fEF8SzVLMxtstVUcsBRb0LSw2IoBuF1lIcggBAJZRrQkOlscSKQfb2WoTKKmKBBbE3cwHF163i43gCSMDVpQopSVODLc3SWBY1o6brCh7Jo6igG6b1AAU4L8AFJLBxdoBW7vUqKH+WHUfnb+MlN5ZZClAKLEN1VWJuEMHOBu3GfBQZJSXxCD2xeLs4YLQ90uQ5cg/FvXq/mvA476agj2XZhVNuSk9Y+CWDXTi+QQa4sk43ZxqN5sToomWAZpExbu1boPfVZ4k8mFBDFTuk1EZOUa1llHsXYc6cDS7LVW8Scc7oPaBzokfmck6zZWwZMjsJdWajjwAySkZAUEWClACuHv20MJUrVI/V4fD315R0KeGhW8vWX78iGy+U/YhLmAcToMf2HE0iKYKOo3RoD6q+gbvjnWiolh8XV8IPE4qPJ4gTvVTvn5lUSn8oz5jxizDe5M3jYnlqBFAQMqN4cISoGFd5O+W7auyBndA+njEyJoUHDkas3eNRxhiQtnDEaokMRmCQIxRiNUPVEaoIwC2jYUzUsaEYHT9uEeXdNdgqSozAmoosDQYLGob0EetKMAbS2eJqWwUMD9DqDEXE8M5PxK/Uvqu34LOG4jk8k9vseCgwo1O1ehf8w3CJY+VQJY8G+HSFEH+xX1eDp+HLoYGRZHNYv8AZcgDIJ9fDHygOx7LmzVESpUxe8QSEkgV8G741ez+htoxJlygca3jlgE7viYvlZFbskjHsFbN5VOAxehPBvGL6Raiwajcmb/PrHLF0ZSlry1rzySDngKqHC9FvZrChPZSkdznxO8PGJ5Xrog+XuQ2dalByM+PjeweCU2cswLDIMP8HxghKM/P9/vEhSACTQCp/wAGnhCueyWiPYigWXs9L5nvNO4MR5wv9SkJJHXSUkY/zEg+Ix5ERTbWslqtF1Kl/wAPJmOgJSXXePYvqFQFM10HEgF4z0/8K1IllRnJKhgkJp3kmkUw4Zy1mwHatkb2R0gsycZ1mPBSw3g7eUTJtFkmgtKsi+KbvqnCPDZmzlpUUlBfCLfZ9ttMhCkSxjmCDxyNYthCMdNhMk31PR9obGs5qlCh+SY48FEwNYNtBINktgK5CqJUoVGj8RA+w+kiChAtIVeSXvKBe8xc7oLoUDdI+9K/pGqTON5E5SLooEEgFsLyFgJUcnBBrDlJIU10YJ0m6MTLGbyHmSFVQsfC+FcuUUc/al9NyeOsDbswUUKVrr/aXEO29MtX8tKFro6UqCgAtBqxF4ggKBpXExWWSSqYFBRTfGKQCCwzY5jlBynCemdfv/YcYyRBabB1aCyitLulWDOKpUMUk8aHLGKcKjSq2eyCUnmwqBoUnEcnHKkUNqshStqMagiohFd3/lj+VhWyrKZitAMTGyTakIKUBLMyXrg6Q2DkuRQVcsN7s0OzGQimLP39wPDyat2LuWAtL0c1amLEEVNXSlT1ahD3Qoqk43ic+UdVXrkLsVmuFtDugczdqni7AZvdc3pkX/R/o+uep6JlihUwZsSlIwVrmkGv8xW+HdGujhnNMmUlYgYFffjdYAEsCpmokBMbC0W4oAlyEpKuzlcQAASVaMCC3HPCOZVw7sfNLb7jLblDyx3D9nWGXITclgOzly6lVYqJNTXOC+uqyanyHM/TGKjZuzrpK1KKlq7Sy4J4JB/po8+UHJtAZkslIHbyH5fm54R0orCxHRHPk9cvVhRpUgqPD6B2AiGaSWvVOPVpPdvKzFc2HOHBRUG3k5PRyNRz5RFgGqhJ0qtZ9QeVeUNikhTeRKS5ZW8QxuCiQHoSc8P2hs1Tlu2QeyKITpe1b64QlKugAuhL7qE1Wrm2HtzDVlgArdGUtGJ5kUby4wwBiXU131D/AIILZvicNTyiVEou6jeVwoO4fdzEKsGUAKUlJIqMA5z8hzhs+hap0lppxdR08ucGgGTiaDgQcu+GExH11WJ3m7Cagcy1NKsIkVBIEYoxEqHqhhgjCNURKiQiIlGNMIJtmQoupKSeIhQ4mOwDrg9Wl8hinJbNmfsiXQnMMPfCC0S/8/vn3wLsXekSzqkHyEWSURx1WdKU8aDUS/f7faJko9+6iOpEUm0OkyDMNnkrBmVBUGYEVIBNLwz054MVYHOyfbHSSXZzdurmLzSkgMP7lGg5YxVnpVaptJUqVLH+6YfK6mG2XY6QXLEu7mp8VfaObRsZnSLSEKUkgNLIUQykbyi/FTpOTJiiNfKC2mOXKtM0NOtC7vyoupFC47IJoQM4cvY0oC8sKXqVqUo/qP0jOWLptOmKkXSVGapKVgyrspIcBbLKt4hxgw3o9DnSftBo89DG2nb0mUq6iSlx+UeQDx20bdWliESwCwFCWVx3sGgfbGy5yJhRLli694LDJSEn4SzFShvCuRBeObOsikoKZl0g5B8DxPGuAGQBgJWcgyMOYK2baLVaJoCQkpcum6gXQMXWxFOb4UrGlndG9whSryiXcBgkHKjEjiW5xD0amJlXklgVEbzNhRIxpmGDNoBGgXMpy98G/TzMR/7Le491YeiPO9o9HpiEqZQVUEgpAcDKtNPlwxiqXYb7EOFjLPvCmL/3AsdY9Lm2JUwslJUeA/w3e3Mxyz/h+CSZigkGpSkA+u6DxA74WpTn6EMzCC87MBN2KsJCiEv/AGlx4EMDyMU9v2S7sGzY689Y9tkdFpCA1wq/Oonydo6vYNnZuolf/Wn7RUqLZa5wIfFVrTDZ4BITvMcR7yr4V0rcjd9Edi9bvLH8pJoGG8aOKfCLodqEgAbqQ910g6BSVqC5aerUCHu4FOYbI6EYeBFlLk3ZV2XdSwADuABR+zV2duLQEqW5ecLx1yeTclnbQKiZUo3W7a2ogYADVRqKVHmLCyWZMtLlhUEuzlXzKbFROWAJpANis6JSBkMnqSTRy2Kz5YDOCrxcEh1Hsp+FP9x4s30h6WfcSvQMVOJIKnAyQO0fzacsNTlDg5OAUoMyB2U6E6nj4CIEzHdjQAhS8GNMAaNTkGhxupS1Up0B3lv5ufHlBigpFSSCFLFCog3U44Zeb6mJwQreSwPZvEGgGLA/45wE+AUGFLspLYPirUcMOcTJnEKqbyvkT2QNST6nuEEgWO62lDdGcxTOfyg+uHAxxKgASN1JNVKxUG8QcPoIlnqNGSFF8yKGtf8AERS1l8StWZ+FJ5PrzMMQDG0TUMlGai5UqniDzrwiNIYGnVo1rfJ118XMOSp6paYoFrxoA9T4aCuphstQKnAK1ChXkPy4+A8YNAMYsMDjLRwqtR55Prjyh0h/luJ0Pa5nTzMSS5V1ySpROZP0wEJRgwGcVESocowxUEYMXESzD1KiJRjcGZIyYUcaFGnjPdFpj2WV+UDyEXKYz3Qlb2RHAkecV/SnpeP5kiQrfSCFrHw6pSfm1OXPDlQi5JJHTn6mSdIumqU2gWSWS6qTJg+FxQJOupy54ef2ScZE0HOVMY/lJY+T+MRzp+7LWMWunmkuPJQibbKgZiVjszkB/wA3+Yeloe2PQlbZBAEkpVqp88YyP/UJly7RZCo76wJaswhar0wk8Be8Yzf+szJSbiGSKklqknjARKlXSd7QcO7J4NtYMUTd22aLPaJtjkIC5U0oWgVdCwkXrrGrhjG26ObeFollD/zJYAXzqAxwJpXQmPOrHs+bPQoFKb0hImFwSpVAlKAwdriSXzy1jV7DtcmUtJkslE0byflOnJJJTQgYjExLO3GiHRryaG2JiqmWatPevvxOUWs5Xv3/AI0eHWLZSpxpRIxUR7c8IissctEVQiorLALDLUohKQSTgAH8hl4DnjGz2ZsNQSDNNflSfVWvEV4wTs3Z6JKWQKnFRxPMwWqe1MToPdBxg6+GS81giziXLywJZcoJDJAA0AiMzQey6uWHecPUxwihKyG0enec/ThHBOKhu7oDVIo2bD6xcs9NCN466jJgLOpQSOFP1H7CBFKQeylUzixUPFVIPQpKg4qNcj44jjAc9Cnb+Yt2wISkDn9obFIW2+gLaEAO8tAHFSR9IqpiWW/w6ODXV39Yt5gCSR/LTV2CbyvDHGBpsl8lnnLA+xgpQUkZGbTIFqwIDqyOQ1J4R1ODXt3NT1Wo5AvQZeQiBCqlJfSriJCd4NVXwpySMCot7yEJ2HbhF4bu7Vt2XQAaktSnllWCEzN6lVAVVknhzqcNA8BheO8wHbmUc6gN7ESldN4EJdgnEq5+rcHJjQWTy14sWTW9MVieR9jSJBMpnLRr8avqH8TwiATHIvMVUZAqlOh/fwiWzgOSpQUseCeA054xoLC5IyYBDMEtXxiOegAAHsYBCXrwP28Y4bQSSE40qcADpryhWa0OGBKgB2mo/vug0AxpWwZYDGiZaQ5bu/wNY6uz3qKLJ+RNB3kY8qCHypQTqScSak+9IcTDExbOGGEwiYaTBoBjSYjUY6ow0mDQIxcRKMSKiFRgjxx4URqVCjx48ltXSKZIsFyUoJUtagS++EM7pHHC94RltiTmWRqDHbQCpySS+sB2ZV2YOcSeH4WEdR66lqayVDNCwe47p8wmGKmXpDZy1OORjtlLrWn50qHezjzAgOR201IehbjArRmCtEq+kEYv6xtNi9GUJkFK7ilqBCiGN1xQPwjMWKR2ka0+o/Yd5pGm2PKqiYVJ3wUskXAFAuNLzgdpqvpE1k8aDowG7HSpCJoKqqvJWkg44Ak0KnYjjgGAeC7NZrq1y0gqLOmt1qB6Mey7PQJZkgl45bkXFlWSxWh7WAoMzQZqNBRjGn6PbAF1EyaCVdreNSohnUBQACgTlEbTm8Ip5lCPMw/o5sxSpaTMJauNCqtGqSA2ZJLeMayQyQAAwFABFemdxaHy5pXwT5n7D1iqFarWm5FZY7Hl7FiJ5NE4Zqy7tT5RImaE0TVWLPU8SYrUWu+GRRIoVZBshE5VixCE0KlZnkR6w1LqxLfRBRUXDi+sVbBKX18OcODvV5i8RklOX31MQy5jgVKEVDHEvhjUesPSlmAN1IwSGdxXHPDKCBHonb3xLUAxAogeNPUxJPlhWpH7ajL7xAuYW3nQk4JT2ieLYd3jD5e6MEoS2Gb5wSYLBF7lHRLGISgOo6+2MNEgFyoL5rV9AaQbPlkuxCT8zOWiv6t3ZBX/AHTDTuH7Q6LFtAdtlIbdUlxhvP3YxDKmXgzkatjFnMnpZseCA48hFZbJV030ggZhm8oGyHVBVz6M7eLgkOfgRy+JXH05xOmYcAQVUvKOCc6fbvOMDguHDAK7ReoAGXhDeuBTVwjACpKtO6mGcKHBaVBjdUycVLzOVD9fCHJWLtRcl5VLqfzr4wN1tRfAJcFKE5Nn58tIeJ283bX+lH29TGgtBKiGSC6U4BAxJ0LenjEhmYXmr2UDhqRjyw5wKF4hJdealYBxl4YDvh8peN0v8yyQffpGoFh0ua9CwVoDDiYAQPkz7Szj5+kEInhQccYYhTRITDSqGlcNJhqFs6pVYYTCUYjJhiBOKMRLMQ7R2giSkrmKCRx+keXdKvxKVNeXZ91Oatfv6c8YCdijp1G11OfuN1bul9mlLuKWH4FP1IhR4VNJUSSSonEnEmFE/iz7r5f2V+DX2fz/AKDJggWcjODI4bMc6Bn7outScdQ0Ns05piSOH3gifZ7q1Aa076p/xmzmggaWhlM3L7RaWhDhKsXDa/5cNTPkI5VkxsYjZYqFDNuOPq7f7mcskRaWWU5JQN4soF6AfEaYvSri82SRAEoOPZx/8n/UzBkiNhsDY90CZMG9ilJy4nVXplEjTnLCKMquOWWuy9nDdXMFRVKSMC2J0NTSL3r2Dk01isNpappDpU1zeVgMBpxPH0iqMFBYRDKbm8ss5aypiqgxA+p+3sFLnBnJYCsUa7QFByWl+auHLhnB0ic7XgAcQNGw74NRwA2HqnBgVUTkhqk5U+kFLmYEgqIO6kYPqePGKlE4hVN6Yc8kj6D1giyrqUhyT2l8eGvKNMLBKzedr6/0pHCJ3qSggqcVNbo4Zd0V6Zzp3VMhqqPaLGuPrEsqfR3uSxrir9vMx4wskzSzJIUoUKjgMa0xPARyVibu+vArOA1Ab0ECJm7tXRLGCczzzrpjE6lAp3nSgfCMToC3HIRpgRKnA0BvEYqaj91O6Ip1kCi6nPB93wjiJZU2KEjBIxbJyMOQidRgkwWiEhg2AgWehxBMxUVlu2qiXRSgDpirwGHeYN2RgsyYKrlJ4igBQuKumoPtolXNrujeI4sA+bRW2zbqFUur509HiWRaApONDmKRMra5vyPJS65wS50Eoo4SfzTDjTT2waHdaGLEoQMVOxVr464wKpQaoZIolGvP7d5h1+ovMVfCnIcf3g0CwgzBd3nRLaiRQl9Rj4RMVUF43U0ZA9C2PIQKF7wwUtqaDidIIkIzUXVrpyGUEgGThBV26JySPrrywgm/A/WQ+/BIBkl6GlUMeILXa0S0la1BCRiTT2YYmLaCCqMt0q6eyLICkHrJvyjAHj9oyHS38UFLeVZXSnArzPLQR56tZUXJJJzMY7H0HQp6yLTbnSWda13pii3y5RWEUjqU1gqXZ6h4Q3gqSGS5VI7B6EhsxChfOFyk8qzAd2Z8uXn3QSuwlW6GYVJ44c+TVx3hChQziLJfvw/IUIoDm2KlMQSG9fXDxKonkqvSidHf0VxIw0fCghQojbyh8UaXo7sVgJszE1SMW4nIq8hgI0ROMKFFNaSjlEVsnKbyRIL7xwxA+p4+kOMx6l7orzz8oUKGIBjkTC4Uqp+FOQH3giXMIOLrNSo4MDh54QoUaCGX8GLVD0xGkJFoDO92WMABX/Dx2FGHgr+JBAUoMMk6nJ2ghKz21BzRk5DjxPGFCjx4l626oE70wuEjBIHvPGCUTCD80wjkG+w8YUKPGBUmWxcm8o5/QDIQ9do4sHZzrkKRyFATlhGxWWRT6pU1CQUvocBGFIEskKTeWCQxw58YUKOf/kFhRkdDgNXKIRN2fMUi/NUmXLFcH8kvFbs/bVnv9XLnlZJoDLUmvAt6woUXVcNCGJLfvkht4mcm46YztguVKOIAvMwJyhiF7xSntfEo5Dh9BgIUKHA9CaSp91BYAspRqSdK58YOSqFCjxjJAqHhcchQSBZVdJOlEuxy7y3JPZSMzxOAEeOdI+ls+2rdamR8KBgIUKBzkdCKSyUYEOQh47CjGMQdLs4Da0gsIciFCieTGIKRKAEKFChOWHg//9k="/>
          <p:cNvSpPr>
            <a:spLocks noChangeAspect="1" noChangeArrowheads="1"/>
          </p:cNvSpPr>
          <p:nvPr/>
        </p:nvSpPr>
        <p:spPr bwMode="auto">
          <a:xfrm>
            <a:off x="0" y="-137272"/>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133600"/>
            <a:ext cx="8001000" cy="4594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0442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ChangeArrowheads="1"/>
          </p:cNvSpPr>
          <p:nvPr/>
        </p:nvSpPr>
        <p:spPr bwMode="auto">
          <a:xfrm>
            <a:off x="2" y="43976"/>
            <a:ext cx="184579" cy="36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65" tIns="45683" rIns="91365" bIns="45683" numCol="1" anchor="ctr" anchorCtr="0" compatLnSpc="1">
            <a:prstTxWarp prst="textNoShape">
              <a:avLst/>
            </a:prstTxWarp>
            <a:spAutoFit/>
          </a:bodyPr>
          <a:lstStyle/>
          <a:p>
            <a:pPr defTabSz="913651"/>
            <a:endParaRPr lang="en-US">
              <a:solidFill>
                <a:prstClr val="black"/>
              </a:solidFill>
              <a:latin typeface="Calibri"/>
              <a:ea typeface="ＭＳ Ｐゴシック" pitchFamily="34" charset="-128"/>
            </a:endParaRPr>
          </a:p>
        </p:txBody>
      </p:sp>
      <p:sp>
        <p:nvSpPr>
          <p:cNvPr id="8" name="Rectangle 7"/>
          <p:cNvSpPr/>
          <p:nvPr/>
        </p:nvSpPr>
        <p:spPr>
          <a:xfrm>
            <a:off x="381000" y="1143000"/>
            <a:ext cx="8152535" cy="46021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376" tIns="45688" rIns="91376" bIns="45688"/>
          <a:lstStyle/>
          <a:p>
            <a:pPr lvl="1" defTabSz="912649" fontAlgn="base">
              <a:buClr>
                <a:srgbClr val="000000"/>
              </a:buClr>
              <a:buSzPct val="100000"/>
              <a:defRPr/>
            </a:pPr>
            <a:endParaRPr lang="en-US" sz="2400" dirty="0">
              <a:solidFill>
                <a:schemeClr val="tx1"/>
              </a:solidFill>
              <a:latin typeface="Arial"/>
            </a:endParaRPr>
          </a:p>
          <a:p>
            <a:pPr defTabSz="912649" fontAlgn="base">
              <a:buClr>
                <a:srgbClr val="000000"/>
              </a:buClr>
              <a:buSzPct val="100000"/>
              <a:defRPr/>
            </a:pPr>
            <a:endParaRPr lang="en-US" sz="2400" b="1" dirty="0">
              <a:solidFill>
                <a:schemeClr val="tx1"/>
              </a:solidFill>
              <a:latin typeface="Arial"/>
            </a:endParaRPr>
          </a:p>
          <a:p>
            <a:pPr defTabSz="912649" fontAlgn="base">
              <a:buClr>
                <a:srgbClr val="000000"/>
              </a:buClr>
              <a:buSzPct val="100000"/>
              <a:defRPr/>
            </a:pPr>
            <a:endParaRPr lang="en-US" sz="2400" b="1" dirty="0">
              <a:solidFill>
                <a:schemeClr val="tx1"/>
              </a:solidFill>
              <a:latin typeface="Arial"/>
            </a:endParaRPr>
          </a:p>
          <a:p>
            <a:pPr defTabSz="912649" fontAlgn="base">
              <a:buClr>
                <a:srgbClr val="000000"/>
              </a:buClr>
              <a:buSzPct val="100000"/>
              <a:defRPr/>
            </a:pPr>
            <a:r>
              <a:rPr lang="en-US" sz="2400" b="1" dirty="0">
                <a:solidFill>
                  <a:schemeClr val="tx1"/>
                </a:solidFill>
                <a:latin typeface="Arial"/>
              </a:rPr>
              <a:t> </a:t>
            </a:r>
            <a:endParaRPr lang="en-US" sz="2400" dirty="0">
              <a:solidFill>
                <a:schemeClr val="tx1"/>
              </a:solidFill>
              <a:latin typeface="Arial"/>
            </a:endParaRPr>
          </a:p>
          <a:p>
            <a:pPr marL="569513" lvl="2" indent="-166572" defTabSz="912649" fontAlgn="base">
              <a:buClr>
                <a:srgbClr val="177B57"/>
              </a:buClr>
              <a:buSzPct val="100000"/>
              <a:buFont typeface="Arial"/>
              <a:buChar char="–"/>
              <a:defRPr/>
            </a:pPr>
            <a:endParaRPr lang="en-US" sz="2400" dirty="0">
              <a:solidFill>
                <a:schemeClr val="tx1"/>
              </a:solidFill>
              <a:latin typeface="Arial"/>
            </a:endParaRPr>
          </a:p>
          <a:p>
            <a:pPr defTabSz="912649" fontAlgn="base">
              <a:buClr>
                <a:srgbClr val="000000"/>
              </a:buClr>
              <a:buSzPct val="100000"/>
              <a:defRPr/>
            </a:pPr>
            <a:endParaRPr lang="en-US" sz="2400" b="1" dirty="0">
              <a:solidFill>
                <a:schemeClr val="tx1"/>
              </a:solidFill>
              <a:latin typeface="Arial"/>
            </a:endParaRPr>
          </a:p>
          <a:p>
            <a:pPr defTabSz="912649" fontAlgn="base">
              <a:buClr>
                <a:srgbClr val="000000"/>
              </a:buClr>
              <a:buSzPct val="100000"/>
              <a:defRPr/>
            </a:pPr>
            <a:endParaRPr lang="en-US" sz="2400" b="1" dirty="0">
              <a:solidFill>
                <a:schemeClr val="tx1"/>
              </a:solidFill>
              <a:latin typeface="Arial"/>
            </a:endParaRPr>
          </a:p>
          <a:p>
            <a:pPr defTabSz="912649" fontAlgn="base">
              <a:buClr>
                <a:srgbClr val="000000"/>
              </a:buClr>
              <a:buSzPct val="100000"/>
              <a:defRPr/>
            </a:pPr>
            <a:endParaRPr lang="en-US" sz="2400" b="1" dirty="0">
              <a:solidFill>
                <a:schemeClr val="tx1"/>
              </a:solidFill>
              <a:latin typeface="Arial"/>
            </a:endParaRPr>
          </a:p>
          <a:p>
            <a:pPr defTabSz="912649" fontAlgn="base">
              <a:buClr>
                <a:srgbClr val="000000"/>
              </a:buClr>
              <a:buSzPct val="100000"/>
              <a:defRPr/>
            </a:pPr>
            <a:endParaRPr lang="en-US" sz="2400" b="1" dirty="0">
              <a:solidFill>
                <a:schemeClr val="tx1"/>
              </a:solidFill>
              <a:latin typeface="Arial"/>
            </a:endParaRPr>
          </a:p>
          <a:p>
            <a:pPr defTabSz="912649" fontAlgn="base">
              <a:buClr>
                <a:srgbClr val="000000"/>
              </a:buClr>
              <a:buSzPct val="100000"/>
              <a:defRPr/>
            </a:pPr>
            <a:r>
              <a:rPr lang="en-US" sz="2400" b="1" dirty="0">
                <a:solidFill>
                  <a:schemeClr val="tx1"/>
                </a:solidFill>
                <a:latin typeface="Arial"/>
              </a:rPr>
              <a:t> </a:t>
            </a:r>
          </a:p>
        </p:txBody>
      </p:sp>
      <p:graphicFrame>
        <p:nvGraphicFramePr>
          <p:cNvPr id="6" name="Chart 5"/>
          <p:cNvGraphicFramePr>
            <a:graphicFrameLocks/>
          </p:cNvGraphicFramePr>
          <p:nvPr>
            <p:extLst>
              <p:ext uri="{D42A27DB-BD31-4B8C-83A1-F6EECF244321}">
                <p14:modId xmlns:p14="http://schemas.microsoft.com/office/powerpoint/2010/main" val="2546049912"/>
              </p:ext>
            </p:extLst>
          </p:nvPr>
        </p:nvGraphicFramePr>
        <p:xfrm>
          <a:off x="533401" y="1143000"/>
          <a:ext cx="7315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84581" y="228604"/>
            <a:ext cx="8807019" cy="584775"/>
          </a:xfrm>
          <a:prstGeom prst="rect">
            <a:avLst/>
          </a:prstGeom>
          <a:noFill/>
        </p:spPr>
        <p:txBody>
          <a:bodyPr wrap="square" rtlCol="0">
            <a:spAutoFit/>
          </a:bodyPr>
          <a:lstStyle/>
          <a:p>
            <a:r>
              <a:rPr lang="en-US" sz="3200" b="1" dirty="0" smtClean="0">
                <a:solidFill>
                  <a:schemeClr val="accent6">
                    <a:lumMod val="75000"/>
                  </a:schemeClr>
                </a:solidFill>
              </a:rPr>
              <a:t>NOC oil sales as a % of total government revenues</a:t>
            </a:r>
            <a:endParaRPr lang="en-US" sz="3200" b="1" dirty="0">
              <a:solidFill>
                <a:schemeClr val="accent6">
                  <a:lumMod val="75000"/>
                </a:schemeClr>
              </a:solidFill>
            </a:endParaRPr>
          </a:p>
        </p:txBody>
      </p:sp>
    </p:spTree>
    <p:extLst>
      <p:ext uri="{BB962C8B-B14F-4D97-AF65-F5344CB8AC3E}">
        <p14:creationId xmlns:p14="http://schemas.microsoft.com/office/powerpoint/2010/main" val="20077791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091" y="457200"/>
            <a:ext cx="8229600" cy="1143000"/>
          </a:xfrm>
        </p:spPr>
        <p:txBody>
          <a:bodyPr/>
          <a:lstStyle/>
          <a:p>
            <a:r>
              <a:rPr lang="en-US" sz="2900" i="1" dirty="0" smtClean="0"/>
              <a:t>6. If the SOE sells oil, does the country receive fair benefit?</a:t>
            </a:r>
            <a:endParaRPr lang="en-US" sz="2900" b="1" i="1" dirty="0"/>
          </a:p>
        </p:txBody>
      </p:sp>
      <p:sp>
        <p:nvSpPr>
          <p:cNvPr id="4" name="AutoShape 2" descr="data:image/jpeg;base64,/9j/4AAQSkZJRgABAQAAAQABAAD/2wCEAAkGBhQSERUUExQUFBUWGBgXGRgXGBwdGxwYHxgXFxccHBoZHCYeGBojHBcXHy8gJCcpLCwsGB8xNTAqNSYrLCoBCQoKDgwOGg8PGiwkHyQsLCwsLCwsLCktLCwsLCwsLCwsLCksLCwsLCwsLCwsLCwsLCksLCwsLCwpLCwsLCwsLP/AABEIALcBFAMBIgACEQEDEQH/xAAcAAABBQEBAQAAAAAAAAAAAAAEAAIDBQYBBwj/xABBEAABAgMFBAgEBAUDBAMAAAABAhEAAyEEEjFBUQUiYXEGEzKBkaGx8EJSwdEHcqLhFCMzYvEVgpIWQ7LCY5Py/8QAGgEAAwEBAQEAAAAAAAAAAAAAAgMEAQUABv/EADARAAICAQIEAwgCAwEBAAAAAAABAgMRITEEEkFREyIyYXGBkaGx0fDB4QUU8UIj/9oADAMBAAIRAxEAPwDyBa615/aG5xIlB965+UdMqkTZKyAxxQ9++flE1yJE2Uq4QUU5PCPNpbgITD7sWcrZqRi58oKkyQHupwxYYczl3xVHh5PfQS7ktimRYFqqARzpBkjZYBdR8PuYuJVgWoEpSSAHJagGZJwArBv/AE+E/wBWbLQReF0G8p0m6xApiDnlxEUKmuO+ol2yYHYFJl/05aCo4Ehz4nCJVbAWtBUQysfbQemdZpR3JSprF700sDusxQniScXoIHt3SlRDMKJCQwYMAw5w6Ka9CwKbzuZnq9YQESrWpZ1iaVs9Rh7ko7hLLB0iJJcsnAPFnZ9k8PGLSRszhEtnG1wGKqTKOTs5Rx8osrNsgaRZTerlf1FJTwz8BWNF0e2CqcAtSTLlmovdtQ1CfhHEl/7c4hnxls1mC079Bvhwj6mUFl2SSQACScAA5PICDJ34S2ieoKT1ckHtdYS76hKQS50LR6fs6xIlBpaQniMTzOJiwQYk80nmTMdqXpR59sr8EbMhjPnTZpzCQJaf/ZXmI1Wz+gdhkNcsslxmsdYrxmFUXgMOhiSFOcnuxqUgBgwGgoPARww+OGDFjCI4Y6VcYYqaI9lI9hnCIaRDVT4hXPgHZFBcjYFt3Z3WIvDtJ8xmPrHi3TzYd1fXoDJUWW2Ssj3sx4jjHuCp8ZLpJs1KrwIeXMBBH29RyjncRNRsV0fc/ajpcLlxdUvgeISpdRxiSaKHlBe0tnqkzTLVik0Oqcj3iA1ijcDFqkpYaBxjRjp6KA8/v9YaJZaCCAUju9IScPfKMya0BKlFzSI1jhrBU1FYiWPfhDExbQIpMKCECOQfMZgPI9++6OGEBDVB4QMOJHCOSJrKuvjUfX3xhxSWiOZJJqBUVHvlDqbOSeRdkeZYLJE5iDQsXY1B4EZiNkduWe416ZMSQWkoSmWgAgMlTAJUU6hBrV8IydhsiVISsqDGv3iefId7ppwjqT5JYbZDh9A+dtRpQBmlgLtwKoxN40GLn3SK1G0BiAY7K2Zw8YOlbN4QqfE1Q2GxpkyuUpajSg84fJ2W+NecXH8MlAdRCRqSB6wNN27JR2QZh4UHia+UTf7dtulUc/vcd4MYepjpGzOEGGzIQHWpKRxLeGsUdo6QzVdlpY/tFfE18GgBKyVP21PnUngcyIOPB3Wa2Sx7tf6+4LthH0rJo1baQ92UhU1XAED0KvIRFOnTiAZkxMhCnYJ7ThwxSDfHZIrRwBnHAu1rBEmzzJaTlJkrD44qCXOJzgWzbCnKmpTMlzUXi6itChTFVVDGKK+Fpr1ePjq/x9BUrpy0NR0U6PyC026pdXSZgAdviuZVwcmPQLNMjN7PDMBQDKL6xrjn22OcssEuZKoLlmK2XPiUWmESsUQ4wbLILEcM6K/+Jjip/v7xPLicDlQHKtEQKtEQpQtWCT74mHDZ6jiQPM/bzgVZZPZMLkhHdiXaYhVaIIGzkjFRPJh94cbPLTkP91fUwXh2vfCB561sAGe5pWHCSs/Ce+nrB4nfKD3Cn2ik2504s9lcLVeWP+2g3ld7bqf9yhDYcLzvGW/cv+gu5rZBo2crNQHKv2jk3ZCFJIVeV5ezGf2H+IiLTQoMtQJdIIO7koON7jg0Xc3a0rUq1LKIHN92PThTVJwno13f7k1eNLDj9DzTp3sAlBU38yS+HxS8S3LtD/dHnk0eYj6H21s0TEXkNeTg2Y0+o/ePE+lGxepmOj+mtyngcSn7cOUIrXgz8J7bx/HwLObxo8636lWgvLHIekNSKe/esdly3QMvZENUpjm8Ugs5OgZZNIKWae9TA60M3MCDiAyK6co5Eq5ihgzY5woLUHIUT4xxIjpDmHJTrChg1RqPecSITUZj6xHdLk+ETJLcvpGMwK2WneMs0+IDgcfA+sXXUJQHWQkakt64xVWXYlqmkKs8paiMFMya0O8pk4VjVbP/AA0WsBVombxxZV48qfeHQXiLzSwvqJlJQexRTdtyk9gFf6R4mvlAw2raJyrspJf5ZaSpXjU+DR6Ps/8AD2xy8UGaf/kUW/4pYeLxpbJZky03ZaEoT8qEhI8AIcvAh6Y5fd/jYTK2b6/I8msH4cW2cbywJT5zVb3/ABF5Xi0anZ34RyUsZ06ZMOiAEJ8TeUfKNwkRKkQUuKseiePcLKew9CLFK7NmlqOsx1n9ZI8ovLNJSiiEpQNEJCR+loQhxmAEBwCcBrE8pt+pmolJJzMQW6zX5ak6hxzFRE6TDgYA0wYSxg2TaYZt+V1c0gYGo5GK6VaK++UKssxohtdeS/RaPfv3nBMi8s7oJ9O84feArNISlN+aq6BqfVsTwH3EWVlti1FNxASgGt4MojgkMEPqovwhKplPWWiGuyMdI6hsjZvzHuH3OPhByJaUYAD186wN1jYluCcfv4NEpWEpJYihJ1pVucPjXGCyl8RDnKWjZMZmgPfT9/KI1KOoHIP5/tFKvbKlfElA5Oc81U8BAdqmqIBIXNvP1YUWClDFIJ3QrQNVizxPHi3a+WpOX0/58R74bkWZvH1LmftCWnFfdefyR9orLV0qkygSASdAln7/ANoxds2xNJIUFSxmhII/5HE48oprbtV6DGO1w3ATl5rWvcv5f4XxJLLI7QT97/BY9JOmc+c6Uq6tBoUoLPzVifIcIyZs7xYSpN6pgyXYuHv6R264RgsRRJKeCqsshSFBSSUkVBGIjYbN2yFp3g6wHMu9dfQuymSeVH5E5+1z0oACTUm6CA5KvlQPiVh45OFAzZOwJgUJkwlJFQhJ/wDNQ7Zr2Ru1zNY5vH8JXxUcaZWz/h+x/wDB9HFul5ez6dfgaron0y62cbPMliSQHli8ouA5UklVSoYhgAQ+giPpp0bC0q+VZx+VeIPf9xnFPtjZCjdmSjcmpIUhQpvCoBr4E5OI2mwdrJtlnvFLGqJiM0rDXhWoyUOBGhjjSgroOGOWUenZ9PgymucqLObPNGXXuvb7UeELkKl30KDKSSCOR+oPnAwrHoP4gdHSl5gFUdpvil5K7vTlHnhOjhqQqmfOtdH195bLHTYlWKaQJNToOMFAE8qQyaKw6LwLkgKYusKCFSXhQzmQOCws9hXMICEKV+UExeWToNapjOlMsarU3kHPlHpUpAAYAAaAADwESCB5BLvfQx9i/DSXjOmqUdEC6PEufIRo9ndGbNJYokocfEoXleKnbuaLERIkR7CFOcnux4iRIhqUxEq0KvJupoTV9MzQ+uMDKajuejFy2C3YVpzjq5oTjwo9alh5mIZ+8lgWwryIP0iNFlQMn/8A1fyxr6QudjTxEZCCayyUbTGhZl447pCcuekJU2YvK6Lqw3H4TWrcoSVgYMOQb2Y718Tym36pfIdGKWyHqkKLussQwbLsvzFG5Ew9FnQGzu4ZZ3suMDrtDByQBqaDxyikt3Tqxyu1aEEjKW6z+gEeJheYt6LL+YzEsavBq+vjhnx5xa/xckj+lJmr4qKUD/2MVFq/Fi0HsSpKOd9R/wDIDyhvJdLoDiC6noHSmqArSh5ZRQ2K0BACiLyjRCaOfGgo5JyEYtf4k2pZCZplGWSAoCWxuuHYvjGs2dO3r2Jwbv8AIYeA0ENrpnF5mDZOOMRNNZJAKhMmlz8Iru8EJyPHtHhFxKmnABv7U46i8RRHnFJYZrkVcnMYkZhPyp4vFgLQlKHJASKuxuUqWbemKZz3HCKUiVlnKVTddsTdLJ03phqrurFbtnppZ7IClSr8xgRLlgu/EmiRxNdAYx3SbpjOXLSqzEplKcGYaTAoEpKbuEpqVFajeEYe6Xq7nXE8a+sW1cLzLMjyR6ujaUq3SD1akyFrVuKQWurArLmjEpxIUKKpR2Bz1m6aCwzDZLWgrBU0xDuEGjKBdwT2gBUZ4hs5aNomxyzcKkzJiSCgmhDulRbJJAI1P+6JuiPRKVtCWozJq0Wm8SgKAuTMCXUd5SyS7vnC/LB8tawgpa+o2HSTYaZiQsFM5CgRJnKdnOCZqgoEEZHPDhGN2dsopeXNdcz4EdYApmU6gFEmjDdHaJDVNL6w7c/06Z/DzjeQt0rlKcuPmq4TjrjTBiZ9pdFJAmLtctRmSpoACnvGWWAuqSXcYZjHHAQ2MuTzRen7+/YXvoyp/wBN6re6xCpVQmZUAlnulJF5K8RdIxhqFrnK6uUnPeeiRmL6hhqEJqeTKBFr2SZhBWUhTUN57xGIUnAqup7eIYuDQpms1p6sES0gg7yGAvJSAb7hAJZzVr1S7pxjZf5JSWmwK4Tr1HWLY3Urqlc0kpvTOrIKACFXQA4CKFTJrq+MaHrpYlhYIUk4HLuJint22etuXASqq2S5DlJSSElTXSHYuEH53iXZomTCyULBVUgJJBcuVMWI1vMmrVWADHOt/wAg3oh8OCW7OWi1qXUBhx+1HPh/uifYM8In30qACtyaMiQ9wnRacH+UkFsrqx9EA384kp+RJamiiMv7RSLibs+X1XV3UplgYBgE6EaEawmNN834mzXfr7H7BkrqYrw919vavaB7ZsImy3YEgGmLj4knX3rHhXSDZPUT1J+A7yD/AGnLmGaPabFazIX1U07h/prZgfflyIjNfiL0cvovIFQb6Ofxo7xUd0DKS5vGWnSS7dn/AH2G1Zj/APJ++L7nlcs5c45MDsYlKd4GGLV5Q4Ibd4QoQVzhRph7euYwc4cwPUx2VaAUhSQVP3erQHJQlIA0zz8cR3RImaBC3ayZVoJs01Tm8zPTXj3d0ECdAAnwNbttypI/mzZcv8ygD/x7R8IV4zWiG+FnUuOthdfGGt34nWZH9MTJx4C6nxVX9MZ+2/iZaV0lplyhq19Xird/THlC2ey+ZuIRPWOu96RVW/pfZZPbny3+VJvq8EOR3x47bdrz5/8AVmzF8FKLdyeyPCBRKhq4Rv1S+R7xEtkek2/8V5QfqZUyZxWQgeAvE+UZy3fiRbJnZUiSP7Euf+S7x8GjOiRBMnZi19lCjxaniaQ+PDVx6Z94DskyC126bOLzZi5h/vUVeppEQRFqjYqh2ilPe58BDjs9IGJPvQVh6SWiA1KwIh4RBps2ifT1MRTJBD0ZvY5x40AnJjbdGbd1klD1I3DVnKaVPEXT3xkJsrn7956xbdE1LQpQbdVUE4OKHnQjwjyi5aIyWx6FN2yiTLK11dmGBWcicwnQaA6xiZ3Sy0KtSLQV70tToT8ITgpITgyg4OoNYK2msMpa6nAD68/tGeTWOjTRGC7sWmb2RIInXmlps1oU6Sk3mpulQKRxBAwD6iHbVsaVNOUm4uXRY+EhroIwcF8mqDg7ij2FPExAkLMw746tKFEOokbqm+AgEkmg7mNmvaBE1SJhCrhbAvdBIAJus90sS70akTTXh5WdtAs5K2xIe0pmpvXyb8pcwApVdDCWEgMyWa6Hp3A6radmHVm02ZAQEkdfISw6tbUXLyuF8qUd8Yo7ROlkmUoXkggobtIVSozS6QHQHOdAxF9ZbYuW0wkApDKchinMKcsQci+WL0iCV0YbhqDZJbpMvaUpJmpa0S0m6shusRoTSoxY0NcQ8VuxNp/w6+qvhSV/y1ADdChhgLt7VCRSpus5gm3SlylhUoPJvFQbGp3gRS6+LBnJBuzDQOnWOXOlhQRvHcWQA76KDEFL/CUlipykEFubZxUm9ymFSSD5OxUzBfStKULADgJUSHwq4CTpwoMICn7MUFhASfyoBK1HI3iSoFsHwyUnCL3YfRWcxvLXJQaUUTMOuL3HbMqU2BApGn2fsuXITdlICdTiSdSo1Jg6uHstWdkBO+FftZmNjdCbu9N3TiwLqBOJfBKjmqqjmTGns9mRLF1CQkcPqc4lXNxA3jwy5nAevCIVS37VeGXh8Xf4R0aqIVehZff9/ghstnZ6np2Gqmv2a8cvHPu8RDDKzJc+Q5DLnjxidURqMUqPcRnsC2+xJmoKVdxzB1EUKVmtltBr/wBuZkfl+3iI0pgDaezkzkXVUORzB+3CE3U83mjv912Y+i7l8stvs+6/ldTxrpbsYyZpLMFEuNFZjvxHOKNYx95R6ft7Z5moVKnBpgDBeSgOwrmMHzHER5raJJSVJIYihHHD6Rzqp7w7HVmuvcHMuFEaUPV2hRQLN/benFllf9zrDpLF7zonzjP278T1YSZIHGYXPglm8TGEhyQ+EHHhYLfUn8V9C4t/S+1TqKnKAPwo3B4JZ++KxKXPGLDZ3RmfNa6hhqosPv5Rrtk/h2inWzif7ZSf/Yv6CHJRjsjG29zFIkxYWHZEyaWly1r/ACpJ88BHqmy+ilklB0ykqIzXvn9VPARcFbBhQcMu4CPc4J5avoHaky1LKEpui9dKheIzAAo7akRBszo+bRZVTEuFFwgO7gYlkgl3oASNY9TnBLKdIIbMu4zxckQJfQwCQEgfCARwoQAK6AZGMczUZjYeyjLky70kCYaqUsJdyTShoAO/hBNplU3yQ+gVWrBkiprwi9/06Ythcu571HBGGL55A5xBN2RJQkibNDvVKN5Tkcd4d6WppAeKm8LV+zUPlxuZa02cDskuasTdDMx19IjkbOmTN2WhS6kAoS+eO78OPvHX9HLbYFzDLAKTQPM3iSMKElI8Im6SbZtNinAKRK/hldlaUq/ULzDuAhihdLSMfmweeCeGzM2ToDapgF4S5SXc3lPWvwywTpiU/WLqw/hZKDdbOmr4JZCT37xPiILl9K1qO51ZLdgu/AoWFV5FwdRAsz8T0yXE6SoEEA3ad5BevlxzKLK71v8AQKM4PYn2vsSwWCTf/h5alk3ZYmXlEqZ33iRdAqWAyGYjAyrcSolwK5MBm9BQB9Mhxh/TLpMbXPKxSWBdkjRGaixa8o1OjAfDGeRbN6OjwdHhxzLdi7JcxcbRtF4JHeYGs8sqLAEnhAS7QVKpyHoIuwvqpd1DKUoqSSMAE41fEF8SzVLMxtstVUcsBRb0LSw2IoBuF1lIcggBAJZRrQkOlscSKQfb2WoTKKmKBBbE3cwHF163i43gCSMDVpQopSVODLc3SWBY1o6brCh7Jo6igG6b1AAU4L8AFJLBxdoBW7vUqKH+WHUfnb+MlN5ZZClAKLEN1VWJuEMHOBu3GfBQZJSXxCD2xeLs4YLQ90uQ5cg/FvXq/mvA476agj2XZhVNuSk9Y+CWDXTi+QQa4sk43ZxqN5sToomWAZpExbu1boPfVZ4k8mFBDFTuk1EZOUa1llHsXYc6cDS7LVW8Scc7oPaBzokfmck6zZWwZMjsJdWajjwAySkZAUEWClACuHv20MJUrVI/V4fD315R0KeGhW8vWX78iGy+U/YhLmAcToMf2HE0iKYKOo3RoD6q+gbvjnWiolh8XV8IPE4qPJ4gTvVTvn5lUSn8oz5jxizDe5M3jYnlqBFAQMqN4cISoGFd5O+W7auyBndA+njEyJoUHDkas3eNRxhiQtnDEaokMRmCQIxRiNUPVEaoIwC2jYUzUsaEYHT9uEeXdNdgqSozAmoosDQYLGob0EetKMAbS2eJqWwUMD9DqDEXE8M5PxK/Uvqu34LOG4jk8k9vseCgwo1O1ehf8w3CJY+VQJY8G+HSFEH+xX1eDp+HLoYGRZHNYv8AZcgDIJ9fDHygOx7LmzVESpUxe8QSEkgV8G741ez+htoxJlygca3jlgE7viYvlZFbskjHsFbN5VOAxehPBvGL6Raiwajcmb/PrHLF0ZSlry1rzySDngKqHC9FvZrChPZSkdznxO8PGJ5Xrog+XuQ2dalByM+PjeweCU2cswLDIMP8HxghKM/P9/vEhSACTQCp/wAGnhCueyWiPYigWXs9L5nvNO4MR5wv9SkJJHXSUkY/zEg+Ix5ERTbWslqtF1Kl/wAPJmOgJSXXePYvqFQFM10HEgF4z0/8K1IllRnJKhgkJp3kmkUw4Zy1mwHatkb2R0gsycZ1mPBSw3g7eUTJtFkmgtKsi+KbvqnCPDZmzlpUUlBfCLfZ9ttMhCkSxjmCDxyNYthCMdNhMk31PR9obGs5qlCh+SY48FEwNYNtBINktgK5CqJUoVGj8RA+w+kiChAtIVeSXvKBe8xc7oLoUDdI+9K/pGqTON5E5SLooEEgFsLyFgJUcnBBrDlJIU10YJ0m6MTLGbyHmSFVQsfC+FcuUUc/al9NyeOsDbswUUKVrr/aXEO29MtX8tKFro6UqCgAtBqxF4ggKBpXExWWSSqYFBRTfGKQCCwzY5jlBynCemdfv/YcYyRBabB1aCyitLulWDOKpUMUk8aHLGKcKjSq2eyCUnmwqBoUnEcnHKkUNqshStqMagiohFd3/lj+VhWyrKZitAMTGyTakIKUBLMyXrg6Q2DkuRQVcsN7s0OzGQimLP39wPDyat2LuWAtL0c1amLEEVNXSlT1ahD3Qoqk43ic+UdVXrkLsVmuFtDugczdqni7AZvdc3pkX/R/o+uep6JlihUwZsSlIwVrmkGv8xW+HdGujhnNMmUlYgYFffjdYAEsCpmokBMbC0W4oAlyEpKuzlcQAASVaMCC3HPCOZVw7sfNLb7jLblDyx3D9nWGXITclgOzly6lVYqJNTXOC+uqyanyHM/TGKjZuzrpK1KKlq7Sy4J4JB/po8+UHJtAZkslIHbyH5fm54R0orCxHRHPk9cvVhRpUgqPD6B2AiGaSWvVOPVpPdvKzFc2HOHBRUG3k5PRyNRz5RFgGqhJ0qtZ9QeVeUNikhTeRKS5ZW8QxuCiQHoSc8P2hs1Tlu2QeyKITpe1b64QlKugAuhL7qE1Wrm2HtzDVlgArdGUtGJ5kUby4wwBiXU131D/AIILZvicNTyiVEou6jeVwoO4fdzEKsGUAKUlJIqMA5z8hzhs+hap0lppxdR08ucGgGTiaDgQcu+GExH11WJ3m7Cagcy1NKsIkVBIEYoxEqHqhhgjCNURKiQiIlGNMIJtmQoupKSeIhQ4mOwDrg9Wl8hinJbNmfsiXQnMMPfCC0S/8/vn3wLsXekSzqkHyEWSURx1WdKU8aDUS/f7faJko9+6iOpEUm0OkyDMNnkrBmVBUGYEVIBNLwz054MVYHOyfbHSSXZzdurmLzSkgMP7lGg5YxVnpVaptJUqVLH+6YfK6mG2XY6QXLEu7mp8VfaObRsZnSLSEKUkgNLIUQykbyi/FTpOTJiiNfKC2mOXKtM0NOtC7vyoupFC47IJoQM4cvY0oC8sKXqVqUo/qP0jOWLptOmKkXSVGapKVgyrspIcBbLKt4hxgw3o9DnSftBo89DG2nb0mUq6iSlx+UeQDx20bdWliESwCwFCWVx3sGgfbGy5yJhRLli694LDJSEn4SzFShvCuRBeObOsikoKZl0g5B8DxPGuAGQBgJWcgyMOYK2baLVaJoCQkpcum6gXQMXWxFOb4UrGlndG9whSryiXcBgkHKjEjiW5xD0amJlXklgVEbzNhRIxpmGDNoBGgXMpy98G/TzMR/7Le491YeiPO9o9HpiEqZQVUEgpAcDKtNPlwxiqXYb7EOFjLPvCmL/3AsdY9Lm2JUwslJUeA/w3e3Mxyz/h+CSZigkGpSkA+u6DxA74WpTn6EMzCC87MBN2KsJCiEv/AGlx4EMDyMU9v2S7sGzY689Y9tkdFpCA1wq/Oonydo6vYNnZuolf/Wn7RUqLZa5wIfFVrTDZ4BITvMcR7yr4V0rcjd9Edi9bvLH8pJoGG8aOKfCLodqEgAbqQ910g6BSVqC5aerUCHu4FOYbI6EYeBFlLk3ZV2XdSwADuABR+zV2duLQEqW5ecLx1yeTclnbQKiZUo3W7a2ogYADVRqKVHmLCyWZMtLlhUEuzlXzKbFROWAJpANis6JSBkMnqSTRy2Kz5YDOCrxcEh1Hsp+FP9x4s30h6WfcSvQMVOJIKnAyQO0fzacsNTlDg5OAUoMyB2U6E6nj4CIEzHdjQAhS8GNMAaNTkGhxupS1Up0B3lv5ufHlBigpFSSCFLFCog3U44Zeb6mJwQreSwPZvEGgGLA/45wE+AUGFLspLYPirUcMOcTJnEKqbyvkT2QNST6nuEEgWO62lDdGcxTOfyg+uHAxxKgASN1JNVKxUG8QcPoIlnqNGSFF8yKGtf8AERS1l8StWZ+FJ5PrzMMQDG0TUMlGai5UqniDzrwiNIYGnVo1rfJ118XMOSp6paYoFrxoA9T4aCuphstQKnAK1ChXkPy4+A8YNAMYsMDjLRwqtR55Prjyh0h/luJ0Pa5nTzMSS5V1ySpROZP0wEJRgwGcVESocowxUEYMXESzD1KiJRjcGZIyYUcaFGnjPdFpj2WV+UDyEXKYz3Qlb2RHAkecV/SnpeP5kiQrfSCFrHw6pSfm1OXPDlQi5JJHTn6mSdIumqU2gWSWS6qTJg+FxQJOupy54ef2ScZE0HOVMY/lJY+T+MRzp+7LWMWunmkuPJQibbKgZiVjszkB/wA3+Yeloe2PQlbZBAEkpVqp88YyP/UJly7RZCo76wJaswhar0wk8Be8Yzf+szJSbiGSKklqknjARKlXSd7QcO7J4NtYMUTd22aLPaJtjkIC5U0oWgVdCwkXrrGrhjG26ObeFollD/zJYAXzqAxwJpXQmPOrHs+bPQoFKb0hImFwSpVAlKAwdriSXzy1jV7DtcmUtJkslE0byflOnJJJTQgYjExLO3GiHRryaG2JiqmWatPevvxOUWs5Xv3/AI0eHWLZSpxpRIxUR7c8IissctEVQiorLALDLUohKQSTgAH8hl4DnjGz2ZsNQSDNNflSfVWvEV4wTs3Z6JKWQKnFRxPMwWqe1MToPdBxg6+GS81giziXLywJZcoJDJAA0AiMzQey6uWHecPUxwihKyG0enec/ThHBOKhu7oDVIo2bD6xcs9NCN466jJgLOpQSOFP1H7CBFKQeylUzixUPFVIPQpKg4qNcj44jjAc9Cnb+Yt2wISkDn9obFIW2+gLaEAO8tAHFSR9IqpiWW/w6ODXV39Yt5gCSR/LTV2CbyvDHGBpsl8lnnLA+xgpQUkZGbTIFqwIDqyOQ1J4R1ODXt3NT1Wo5AvQZeQiBCqlJfSriJCd4NVXwpySMCot7yEJ2HbhF4bu7Vt2XQAaktSnllWCEzN6lVAVVknhzqcNA8BheO8wHbmUc6gN7ESldN4EJdgnEq5+rcHJjQWTy14sWTW9MVieR9jSJBMpnLRr8avqH8TwiATHIvMVUZAqlOh/fwiWzgOSpQUseCeA054xoLC5IyYBDMEtXxiOegAAHsYBCXrwP28Y4bQSSE40qcADpryhWa0OGBKgB2mo/vug0AxpWwZYDGiZaQ5bu/wNY6uz3qKLJ+RNB3kY8qCHypQTqScSak+9IcTDExbOGGEwiYaTBoBjSYjUY6ow0mDQIxcRKMSKiFRgjxx4URqVCjx48ltXSKZIsFyUoJUtagS++EM7pHHC94RltiTmWRqDHbQCpySS+sB2ZV2YOcSeH4WEdR66lqayVDNCwe47p8wmGKmXpDZy1OORjtlLrWn50qHezjzAgOR201IehbjArRmCtEq+kEYv6xtNi9GUJkFK7ilqBCiGN1xQPwjMWKR2ka0+o/Yd5pGm2PKqiYVJ3wUskXAFAuNLzgdpqvpE1k8aDowG7HSpCJoKqqvJWkg44Ak0KnYjjgGAeC7NZrq1y0gqLOmt1qB6Mey7PQJZkgl45bkXFlWSxWh7WAoMzQZqNBRjGn6PbAF1EyaCVdreNSohnUBQACgTlEbTm8Ip5lCPMw/o5sxSpaTMJauNCqtGqSA2ZJLeMayQyQAAwFABFemdxaHy5pXwT5n7D1iqFarWm5FZY7Hl7FiJ5NE4Zqy7tT5RImaE0TVWLPU8SYrUWu+GRRIoVZBshE5VixCE0KlZnkR6w1LqxLfRBRUXDi+sVbBKX18OcODvV5i8RklOX31MQy5jgVKEVDHEvhjUesPSlmAN1IwSGdxXHPDKCBHonb3xLUAxAogeNPUxJPlhWpH7ajL7xAuYW3nQk4JT2ieLYd3jD5e6MEoS2Gb5wSYLBF7lHRLGISgOo6+2MNEgFyoL5rV9AaQbPlkuxCT8zOWiv6t3ZBX/AHTDTuH7Q6LFtAdtlIbdUlxhvP3YxDKmXgzkatjFnMnpZseCA48hFZbJV030ggZhm8oGyHVBVz6M7eLgkOfgRy+JXH05xOmYcAQVUvKOCc6fbvOMDguHDAK7ReoAGXhDeuBTVwjACpKtO6mGcKHBaVBjdUycVLzOVD9fCHJWLtRcl5VLqfzr4wN1tRfAJcFKE5Nn58tIeJ283bX+lH29TGgtBKiGSC6U4BAxJ0LenjEhmYXmr2UDhqRjyw5wKF4hJdealYBxl4YDvh8peN0v8yyQffpGoFh0ua9CwVoDDiYAQPkz7Szj5+kEInhQccYYhTRITDSqGlcNJhqFs6pVYYTCUYjJhiBOKMRLMQ7R2giSkrmKCRx+keXdKvxKVNeXZ91Oatfv6c8YCdijp1G11OfuN1bul9mlLuKWH4FP1IhR4VNJUSSSonEnEmFE/iz7r5f2V+DX2fz/AKDJggWcjODI4bMc6Bn7outScdQ0Ns05piSOH3gifZ7q1Aa076p/xmzmggaWhlM3L7RaWhDhKsXDa/5cNTPkI5VkxsYjZYqFDNuOPq7f7mcskRaWWU5JQN4soF6AfEaYvSri82SRAEoOPZx/8n/UzBkiNhsDY90CZMG9ilJy4nVXplEjTnLCKMquOWWuy9nDdXMFRVKSMC2J0NTSL3r2Dk01isNpappDpU1zeVgMBpxPH0iqMFBYRDKbm8ss5aypiqgxA+p+3sFLnBnJYCsUa7QFByWl+auHLhnB0ic7XgAcQNGw74NRwA2HqnBgVUTkhqk5U+kFLmYEgqIO6kYPqePGKlE4hVN6Yc8kj6D1giyrqUhyT2l8eGvKNMLBKzedr6/0pHCJ3qSggqcVNbo4Zd0V6Zzp3VMhqqPaLGuPrEsqfR3uSxrir9vMx4wskzSzJIUoUKjgMa0xPARyVibu+vArOA1Ab0ECJm7tXRLGCczzzrpjE6lAp3nSgfCMToC3HIRpgRKnA0BvEYqaj91O6Ip1kCi6nPB93wjiJZU2KEjBIxbJyMOQidRgkwWiEhg2AgWehxBMxUVlu2qiXRSgDpirwGHeYN2RgsyYKrlJ4igBQuKumoPtolXNrujeI4sA+bRW2zbqFUur509HiWRaApONDmKRMra5vyPJS65wS50Eoo4SfzTDjTT2waHdaGLEoQMVOxVr464wKpQaoZIolGvP7d5h1+ovMVfCnIcf3g0CwgzBd3nRLaiRQl9Rj4RMVUF43U0ZA9C2PIQKF7wwUtqaDidIIkIzUXVrpyGUEgGThBV26JySPrrywgm/A/WQ+/BIBkl6GlUMeILXa0S0la1BCRiTT2YYmLaCCqMt0q6eyLICkHrJvyjAHj9oyHS38UFLeVZXSnArzPLQR56tZUXJJJzMY7H0HQp6yLTbnSWda13pii3y5RWEUjqU1gqXZ6h4Q3gqSGS5VI7B6EhsxChfOFyk8qzAd2Z8uXn3QSuwlW6GYVJ44c+TVx3hChQziLJfvw/IUIoDm2KlMQSG9fXDxKonkqvSidHf0VxIw0fCghQojbyh8UaXo7sVgJszE1SMW4nIq8hgI0ROMKFFNaSjlEVsnKbyRIL7xwxA+p4+kOMx6l7orzz8oUKGIBjkTC4Uqp+FOQH3giXMIOLrNSo4MDh54QoUaCGX8GLVD0xGkJFoDO92WMABX/Dx2FGHgr+JBAUoMMk6nJ2ghKz21BzRk5DjxPGFCjx4l626oE70wuEjBIHvPGCUTCD80wjkG+w8YUKPGBUmWxcm8o5/QDIQ9do4sHZzrkKRyFATlhGxWWRT6pU1CQUvocBGFIEskKTeWCQxw58YUKOf/kFhRkdDgNXKIRN2fMUi/NUmXLFcH8kvFbs/bVnv9XLnlZJoDLUmvAt6woUXVcNCGJLfvkht4mcm46YztguVKOIAvMwJyhiF7xSntfEo5Dh9BgIUKHA9CaSp91BYAspRqSdK58YOSqFCjxjJAqHhcchQSBZVdJOlEuxy7y3JPZSMzxOAEeOdI+ls+2rdamR8KBgIUKBzkdCKSyUYEOQh47CjGMQdLs4Da0gsIciFCieTGIKRKAEKFChOWHg//9k="/>
          <p:cNvSpPr>
            <a:spLocks noChangeAspect="1" noChangeArrowheads="1"/>
          </p:cNvSpPr>
          <p:nvPr/>
        </p:nvSpPr>
        <p:spPr bwMode="auto">
          <a:xfrm>
            <a:off x="0" y="-137272"/>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sp>
        <p:nvSpPr>
          <p:cNvPr id="3" name="TextBox 2"/>
          <p:cNvSpPr txBox="1"/>
          <p:nvPr/>
        </p:nvSpPr>
        <p:spPr>
          <a:xfrm>
            <a:off x="277091" y="1981200"/>
            <a:ext cx="8485909" cy="3046988"/>
          </a:xfrm>
          <a:prstGeom prst="rect">
            <a:avLst/>
          </a:prstGeom>
          <a:noFill/>
        </p:spPr>
        <p:txBody>
          <a:bodyPr wrap="square" rtlCol="0">
            <a:spAutoFit/>
          </a:bodyPr>
          <a:lstStyle/>
          <a:p>
            <a:r>
              <a:rPr lang="en-US" sz="3200" dirty="0" smtClean="0"/>
              <a:t>a. Who gets to buy the oil? How are they chosen?</a:t>
            </a:r>
          </a:p>
          <a:p>
            <a:endParaRPr lang="en-US" sz="3200" dirty="0"/>
          </a:p>
          <a:p>
            <a:r>
              <a:rPr lang="en-US" sz="3200" dirty="0" smtClean="0"/>
              <a:t>b. Is it sold at the best possible price?</a:t>
            </a:r>
          </a:p>
          <a:p>
            <a:endParaRPr lang="en-US" sz="3200" dirty="0"/>
          </a:p>
          <a:p>
            <a:r>
              <a:rPr lang="en-US" sz="3200" dirty="0" smtClean="0"/>
              <a:t>c. Where do the sale proceeds go?</a:t>
            </a:r>
            <a:endParaRPr lang="en-US" sz="3200" dirty="0"/>
          </a:p>
        </p:txBody>
      </p:sp>
    </p:spTree>
    <p:extLst>
      <p:ext uri="{BB962C8B-B14F-4D97-AF65-F5344CB8AC3E}">
        <p14:creationId xmlns:p14="http://schemas.microsoft.com/office/powerpoint/2010/main" val="2995275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3047999" y="1524000"/>
            <a:ext cx="5399903" cy="2450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F497D"/>
                </a:solidFill>
                <a:latin typeface="+mj-lt"/>
                <a:ea typeface="ＭＳ Ｐゴシック" charset="0"/>
                <a:cs typeface="+mj-cs"/>
              </a:defRPr>
            </a:lvl1pPr>
            <a:lvl2pPr algn="l" rtl="0" eaLnBrk="0" fontAlgn="base" hangingPunct="0">
              <a:spcBef>
                <a:spcPct val="0"/>
              </a:spcBef>
              <a:spcAft>
                <a:spcPct val="0"/>
              </a:spcAft>
              <a:defRPr sz="4000" b="1">
                <a:solidFill>
                  <a:srgbClr val="1F497D"/>
                </a:solidFill>
                <a:latin typeface="Calibri" pitchFamily="34" charset="0"/>
                <a:ea typeface="ＭＳ Ｐゴシック" charset="0"/>
              </a:defRPr>
            </a:lvl2pPr>
            <a:lvl3pPr algn="l" rtl="0" eaLnBrk="0" fontAlgn="base" hangingPunct="0">
              <a:spcBef>
                <a:spcPct val="0"/>
              </a:spcBef>
              <a:spcAft>
                <a:spcPct val="0"/>
              </a:spcAft>
              <a:defRPr sz="4000" b="1">
                <a:solidFill>
                  <a:srgbClr val="1F497D"/>
                </a:solidFill>
                <a:latin typeface="Calibri" pitchFamily="34" charset="0"/>
                <a:ea typeface="ＭＳ Ｐゴシック" charset="0"/>
              </a:defRPr>
            </a:lvl3pPr>
            <a:lvl4pPr algn="l" rtl="0" eaLnBrk="0" fontAlgn="base" hangingPunct="0">
              <a:spcBef>
                <a:spcPct val="0"/>
              </a:spcBef>
              <a:spcAft>
                <a:spcPct val="0"/>
              </a:spcAft>
              <a:defRPr sz="4000" b="1">
                <a:solidFill>
                  <a:srgbClr val="1F497D"/>
                </a:solidFill>
                <a:latin typeface="Calibri" pitchFamily="34" charset="0"/>
                <a:ea typeface="ＭＳ Ｐゴシック" charset="0"/>
              </a:defRPr>
            </a:lvl4pPr>
            <a:lvl5pPr algn="l" rtl="0" eaLnBrk="0" fontAlgn="base" hangingPunct="0">
              <a:spcBef>
                <a:spcPct val="0"/>
              </a:spcBef>
              <a:spcAft>
                <a:spcPct val="0"/>
              </a:spcAft>
              <a:defRPr sz="4000" b="1">
                <a:solidFill>
                  <a:srgbClr val="1F497D"/>
                </a:solidFill>
                <a:latin typeface="Calibri" pitchFamily="34" charset="0"/>
                <a:ea typeface="ＭＳ Ｐゴシック" charset="0"/>
              </a:defRPr>
            </a:lvl5pPr>
            <a:lvl6pPr marL="457200" algn="l" rtl="0" fontAlgn="base">
              <a:spcBef>
                <a:spcPct val="0"/>
              </a:spcBef>
              <a:spcAft>
                <a:spcPct val="0"/>
              </a:spcAft>
              <a:defRPr sz="4000" b="1">
                <a:solidFill>
                  <a:srgbClr val="1F497D"/>
                </a:solidFill>
                <a:latin typeface="Calibri" pitchFamily="34" charset="0"/>
              </a:defRPr>
            </a:lvl6pPr>
            <a:lvl7pPr marL="914400" algn="l" rtl="0" fontAlgn="base">
              <a:spcBef>
                <a:spcPct val="0"/>
              </a:spcBef>
              <a:spcAft>
                <a:spcPct val="0"/>
              </a:spcAft>
              <a:defRPr sz="4000" b="1">
                <a:solidFill>
                  <a:srgbClr val="1F497D"/>
                </a:solidFill>
                <a:latin typeface="Calibri" pitchFamily="34" charset="0"/>
              </a:defRPr>
            </a:lvl7pPr>
            <a:lvl8pPr marL="1371600" algn="l" rtl="0" fontAlgn="base">
              <a:spcBef>
                <a:spcPct val="0"/>
              </a:spcBef>
              <a:spcAft>
                <a:spcPct val="0"/>
              </a:spcAft>
              <a:defRPr sz="4000" b="1">
                <a:solidFill>
                  <a:srgbClr val="1F497D"/>
                </a:solidFill>
                <a:latin typeface="Calibri" pitchFamily="34" charset="0"/>
              </a:defRPr>
            </a:lvl8pPr>
            <a:lvl9pPr marL="1828800" algn="l" rtl="0" fontAlgn="base">
              <a:spcBef>
                <a:spcPct val="0"/>
              </a:spcBef>
              <a:spcAft>
                <a:spcPct val="0"/>
              </a:spcAft>
              <a:defRPr sz="4000" b="1">
                <a:solidFill>
                  <a:srgbClr val="1F497D"/>
                </a:solidFill>
                <a:latin typeface="Calibri" pitchFamily="34" charset="0"/>
              </a:defRPr>
            </a:lvl9pPr>
          </a:lstStyle>
          <a:p>
            <a:pPr lvl="0" defTabSz="457200" eaLnBrk="1" hangingPunct="1">
              <a:spcBef>
                <a:spcPts val="1500"/>
              </a:spcBef>
              <a:buClr>
                <a:srgbClr val="000000"/>
              </a:buClr>
            </a:pPr>
            <a:endParaRPr lang="en-GB" sz="3600" kern="0" dirty="0" smtClean="0">
              <a:ea typeface="ＭＳ Ｐゴシック" pitchFamily="34" charset="-128"/>
            </a:endParaRPr>
          </a:p>
          <a:p>
            <a:r>
              <a:rPr lang="en-US" sz="3600" kern="0" dirty="0" smtClean="0">
                <a:ea typeface="ＭＳ Ｐゴシック" pitchFamily="34" charset="-128"/>
              </a:rPr>
              <a:t>4.1(c) Disclosure of sales of government shares of production</a:t>
            </a:r>
          </a:p>
        </p:txBody>
      </p:sp>
      <p:pic>
        <p:nvPicPr>
          <p:cNvPr id="3" name="Picture 2" descr="http://eiti.org/files/document_img/eiti-standard-200pi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98307"/>
            <a:ext cx="1905000"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68793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i="1" dirty="0" smtClean="0"/>
              <a:t>7. </a:t>
            </a:r>
            <a:r>
              <a:rPr lang="en-US" sz="2900" i="1" dirty="0" smtClean="0"/>
              <a:t>Is the company transparent? </a:t>
            </a:r>
            <a:endParaRPr lang="en-US" sz="2900" i="1" dirty="0"/>
          </a:p>
        </p:txBody>
      </p:sp>
      <p:sp>
        <p:nvSpPr>
          <p:cNvPr id="3" name="Content Placeholder 2"/>
          <p:cNvSpPr>
            <a:spLocks noGrp="1"/>
          </p:cNvSpPr>
          <p:nvPr>
            <p:ph idx="1"/>
          </p:nvPr>
        </p:nvSpPr>
        <p:spPr>
          <a:xfrm>
            <a:off x="457200" y="1600200"/>
            <a:ext cx="8229600" cy="2895599"/>
          </a:xfrm>
        </p:spPr>
        <p:txBody>
          <a:bodyPr>
            <a:normAutofit/>
          </a:bodyPr>
          <a:lstStyle/>
          <a:p>
            <a:pPr marL="0" indent="0">
              <a:buNone/>
            </a:pPr>
            <a:r>
              <a:rPr lang="en-US" sz="2500" dirty="0"/>
              <a:t>Transparent reporting of:</a:t>
            </a:r>
          </a:p>
          <a:p>
            <a:pPr lvl="2"/>
            <a:r>
              <a:rPr lang="en-US" sz="2200" dirty="0"/>
              <a:t>Volume and price data for oil sales</a:t>
            </a:r>
          </a:p>
          <a:p>
            <a:pPr lvl="2"/>
            <a:r>
              <a:rPr lang="en-US" sz="2200" dirty="0"/>
              <a:t>Revenue streams</a:t>
            </a:r>
          </a:p>
          <a:p>
            <a:pPr lvl="2"/>
            <a:r>
              <a:rPr lang="en-US" sz="2200" dirty="0"/>
              <a:t>Spending and earnings projections</a:t>
            </a:r>
          </a:p>
          <a:p>
            <a:pPr lvl="2"/>
            <a:r>
              <a:rPr lang="en-US" sz="2200" dirty="0"/>
              <a:t>E&amp;P activities of NOC and private oil companies</a:t>
            </a:r>
          </a:p>
          <a:p>
            <a:pPr lvl="2"/>
            <a:r>
              <a:rPr lang="en-US" sz="2200" dirty="0"/>
              <a:t>Reserve and production data, and future </a:t>
            </a:r>
            <a:r>
              <a:rPr lang="en-US" sz="2200" dirty="0" smtClean="0"/>
              <a:t>estimates</a:t>
            </a:r>
          </a:p>
          <a:p>
            <a:pPr lvl="2"/>
            <a:r>
              <a:rPr lang="en-US" sz="2200" dirty="0" smtClean="0"/>
              <a:t>External audit reports</a:t>
            </a:r>
            <a:endParaRPr lang="en-US" sz="2200" dirty="0"/>
          </a:p>
          <a:p>
            <a:pPr marL="0" indent="0">
              <a:buNone/>
            </a:pPr>
            <a:endParaRPr lang="en-US" sz="2200" dirty="0"/>
          </a:p>
        </p:txBody>
      </p:sp>
      <p:sp>
        <p:nvSpPr>
          <p:cNvPr id="4" name="AutoShape 2" descr="data:image/jpeg;base64,/9j/4AAQSkZJRgABAQAAAQABAAD/2wCEAAkGBhQSERUUExQUFBUWGBgXGRgXGBwdGxwYHxgXFxccHBoZHCYeGBojHBcXHy8gJCcpLCwsGB8xNTAqNSYrLCoBCQoKDgwOGg8PGiwkHyQsLCwsLCwsLCktLCwsLCwsLCwsLCksLCwsLCwsLCwsLCwsLCksLCwsLCwpLCwsLCwsLP/AABEIALcBFAMBIgACEQEDEQH/xAAcAAABBQEBAQAAAAAAAAAAAAAEAAIDBQYBBwj/xABBEAABAgMFBAgEBAUDBAMAAAABAhEAAyEEEjFBUQUiYXEGEzKBkaGx8EJSwdEHcqLhFCMzYvEVgpIWQ7LCY5Py/8QAGgEAAwEBAQEAAAAAAAAAAAAAAgMEAQUABv/EADARAAICAQIEAwgCAwEBAAAAAAABAgMRITEEEkFREyIyYXGBkaGx0fDB4QUU8UIj/9oADAMBAAIRAxEAPwDyBa615/aG5xIlB965+UdMqkTZKyAxxQ9++flE1yJE2Uq4QUU5PCPNpbgITD7sWcrZqRi58oKkyQHupwxYYczl3xVHh5PfQS7ktimRYFqqARzpBkjZYBdR8PuYuJVgWoEpSSAHJagGZJwArBv/AE+E/wBWbLQReF0G8p0m6xApiDnlxEUKmuO+ol2yYHYFJl/05aCo4Ehz4nCJVbAWtBUQysfbQemdZpR3JSprF700sDusxQniScXoIHt3SlRDMKJCQwYMAw5w6Ka9CwKbzuZnq9YQESrWpZ1iaVs9Rh7ko7hLLB0iJJcsnAPFnZ9k8PGLSRszhEtnG1wGKqTKOTs5Rx8osrNsgaRZTerlf1FJTwz8BWNF0e2CqcAtSTLlmovdtQ1CfhHEl/7c4hnxls1mC079Bvhwj6mUFl2SSQACScAA5PICDJ34S2ieoKT1ckHtdYS76hKQS50LR6fs6xIlBpaQniMTzOJiwQYk80nmTMdqXpR59sr8EbMhjPnTZpzCQJaf/ZXmI1Wz+gdhkNcsslxmsdYrxmFUXgMOhiSFOcnuxqUgBgwGgoPARww+OGDFjCI4Y6VcYYqaI9lI9hnCIaRDVT4hXPgHZFBcjYFt3Z3WIvDtJ8xmPrHi3TzYd1fXoDJUWW2Ssj3sx4jjHuCp8ZLpJs1KrwIeXMBBH29RyjncRNRsV0fc/ajpcLlxdUvgeISpdRxiSaKHlBe0tnqkzTLVik0Oqcj3iA1ijcDFqkpYaBxjRjp6KA8/v9YaJZaCCAUju9IScPfKMya0BKlFzSI1jhrBU1FYiWPfhDExbQIpMKCECOQfMZgPI9++6OGEBDVB4QMOJHCOSJrKuvjUfX3xhxSWiOZJJqBUVHvlDqbOSeRdkeZYLJE5iDQsXY1B4EZiNkduWe416ZMSQWkoSmWgAgMlTAJUU6hBrV8IydhsiVISsqDGv3iefId7ppwjqT5JYbZDh9A+dtRpQBmlgLtwKoxN40GLn3SK1G0BiAY7K2Zw8YOlbN4QqfE1Q2GxpkyuUpajSg84fJ2W+NecXH8MlAdRCRqSB6wNN27JR2QZh4UHia+UTf7dtulUc/vcd4MYepjpGzOEGGzIQHWpKRxLeGsUdo6QzVdlpY/tFfE18GgBKyVP21PnUngcyIOPB3Wa2Sx7tf6+4LthH0rJo1baQ92UhU1XAED0KvIRFOnTiAZkxMhCnYJ7ThwxSDfHZIrRwBnHAu1rBEmzzJaTlJkrD44qCXOJzgWzbCnKmpTMlzUXi6itChTFVVDGKK+Fpr1ePjq/x9BUrpy0NR0U6PyC026pdXSZgAdviuZVwcmPQLNMjN7PDMBQDKL6xrjn22OcssEuZKoLlmK2XPiUWmESsUQ4wbLILEcM6K/+Jjip/v7xPLicDlQHKtEQKtEQpQtWCT74mHDZ6jiQPM/bzgVZZPZMLkhHdiXaYhVaIIGzkjFRPJh94cbPLTkP91fUwXh2vfCB561sAGe5pWHCSs/Ce+nrB4nfKD3Cn2ik2504s9lcLVeWP+2g3ld7bqf9yhDYcLzvGW/cv+gu5rZBo2crNQHKv2jk3ZCFJIVeV5ezGf2H+IiLTQoMtQJdIIO7koON7jg0Xc3a0rUq1LKIHN92PThTVJwno13f7k1eNLDj9DzTp3sAlBU38yS+HxS8S3LtD/dHnk0eYj6H21s0TEXkNeTg2Y0+o/ePE+lGxepmOj+mtyngcSn7cOUIrXgz8J7bx/HwLObxo8636lWgvLHIekNSKe/esdly3QMvZENUpjm8Ugs5OgZZNIKWae9TA60M3MCDiAyK6co5Eq5ihgzY5woLUHIUT4xxIjpDmHJTrChg1RqPecSITUZj6xHdLk+ETJLcvpGMwK2WneMs0+IDgcfA+sXXUJQHWQkakt64xVWXYlqmkKs8paiMFMya0O8pk4VjVbP/AA0WsBVombxxZV48qfeHQXiLzSwvqJlJQexRTdtyk9gFf6R4mvlAw2raJyrspJf5ZaSpXjU+DR6Ps/8AD2xy8UGaf/kUW/4pYeLxpbJZky03ZaEoT8qEhI8AIcvAh6Y5fd/jYTK2b6/I8msH4cW2cbywJT5zVb3/ABF5Xi0anZ34RyUsZ06ZMOiAEJ8TeUfKNwkRKkQUuKseiePcLKew9CLFK7NmlqOsx1n9ZI8ovLNJSiiEpQNEJCR+loQhxmAEBwCcBrE8pt+pmolJJzMQW6zX5ak6hxzFRE6TDgYA0wYSxg2TaYZt+V1c0gYGo5GK6VaK++UKssxohtdeS/RaPfv3nBMi8s7oJ9O84feArNISlN+aq6BqfVsTwH3EWVlti1FNxASgGt4MojgkMEPqovwhKplPWWiGuyMdI6hsjZvzHuH3OPhByJaUYAD186wN1jYluCcfv4NEpWEpJYihJ1pVucPjXGCyl8RDnKWjZMZmgPfT9/KI1KOoHIP5/tFKvbKlfElA5Oc81U8BAdqmqIBIXNvP1YUWClDFIJ3QrQNVizxPHi3a+WpOX0/58R74bkWZvH1LmftCWnFfdefyR9orLV0qkygSASdAln7/ANoxds2xNJIUFSxmhII/5HE48oprbtV6DGO1w3ATl5rWvcv5f4XxJLLI7QT97/BY9JOmc+c6Uq6tBoUoLPzVifIcIyZs7xYSpN6pgyXYuHv6R264RgsRRJKeCqsshSFBSSUkVBGIjYbN2yFp3g6wHMu9dfQuymSeVH5E5+1z0oACTUm6CA5KvlQPiVh45OFAzZOwJgUJkwlJFQhJ/wDNQ7Zr2Ru1zNY5vH8JXxUcaZWz/h+x/wDB9HFul5ez6dfgaron0y62cbPMliSQHli8ouA5UklVSoYhgAQ+giPpp0bC0q+VZx+VeIPf9xnFPtjZCjdmSjcmpIUhQpvCoBr4E5OI2mwdrJtlnvFLGqJiM0rDXhWoyUOBGhjjSgroOGOWUenZ9PgymucqLObPNGXXuvb7UeELkKl30KDKSSCOR+oPnAwrHoP4gdHSl5gFUdpvil5K7vTlHnhOjhqQqmfOtdH195bLHTYlWKaQJNToOMFAE8qQyaKw6LwLkgKYusKCFSXhQzmQOCws9hXMICEKV+UExeWToNapjOlMsarU3kHPlHpUpAAYAAaAADwESCB5BLvfQx9i/DSXjOmqUdEC6PEufIRo9ndGbNJYokocfEoXleKnbuaLERIkR7CFOcnux4iRIhqUxEq0KvJupoTV9MzQ+uMDKajuejFy2C3YVpzjq5oTjwo9alh5mIZ+8lgWwryIP0iNFlQMn/8A1fyxr6QudjTxEZCCayyUbTGhZl447pCcuekJU2YvK6Lqw3H4TWrcoSVgYMOQb2Y718Tym36pfIdGKWyHqkKLussQwbLsvzFG5Ew9FnQGzu4ZZ3suMDrtDByQBqaDxyikt3Tqxyu1aEEjKW6z+gEeJheYt6LL+YzEsavBq+vjhnx5xa/xckj+lJmr4qKUD/2MVFq/Fi0HsSpKOd9R/wDIDyhvJdLoDiC6noHSmqArSh5ZRQ2K0BACiLyjRCaOfGgo5JyEYtf4k2pZCZplGWSAoCWxuuHYvjGs2dO3r2Jwbv8AIYeA0ENrpnF5mDZOOMRNNZJAKhMmlz8Iru8EJyPHtHhFxKmnABv7U46i8RRHnFJYZrkVcnMYkZhPyp4vFgLQlKHJASKuxuUqWbemKZz3HCKUiVlnKVTddsTdLJ03phqrurFbtnppZ7IClSr8xgRLlgu/EmiRxNdAYx3SbpjOXLSqzEplKcGYaTAoEpKbuEpqVFajeEYe6Xq7nXE8a+sW1cLzLMjyR6ujaUq3SD1akyFrVuKQWurArLmjEpxIUKKpR2Bz1m6aCwzDZLWgrBU0xDuEGjKBdwT2gBUZ4hs5aNomxyzcKkzJiSCgmhDulRbJJAI1P+6JuiPRKVtCWozJq0Wm8SgKAuTMCXUd5SyS7vnC/LB8tawgpa+o2HSTYaZiQsFM5CgRJnKdnOCZqgoEEZHPDhGN2dsopeXNdcz4EdYApmU6gFEmjDdHaJDVNL6w7c/06Z/DzjeQt0rlKcuPmq4TjrjTBiZ9pdFJAmLtctRmSpoACnvGWWAuqSXcYZjHHAQ2MuTzRen7+/YXvoyp/wBN6re6xCpVQmZUAlnulJF5K8RdIxhqFrnK6uUnPeeiRmL6hhqEJqeTKBFr2SZhBWUhTUN57xGIUnAqup7eIYuDQpms1p6sES0gg7yGAvJSAb7hAJZzVr1S7pxjZf5JSWmwK4Tr1HWLY3Urqlc0kpvTOrIKACFXQA4CKFTJrq+MaHrpYlhYIUk4HLuJint22etuXASqq2S5DlJSSElTXSHYuEH53iXZomTCyULBVUgJJBcuVMWI1vMmrVWADHOt/wAg3oh8OCW7OWi1qXUBhx+1HPh/uifYM8In30qACtyaMiQ9wnRacH+UkFsrqx9EA384kp+RJamiiMv7RSLibs+X1XV3UplgYBgE6EaEawmNN834mzXfr7H7BkrqYrw919vavaB7ZsImy3YEgGmLj4knX3rHhXSDZPUT1J+A7yD/AGnLmGaPabFazIX1U07h/prZgfflyIjNfiL0cvovIFQb6Ofxo7xUd0DKS5vGWnSS7dn/AH2G1Zj/APJ++L7nlcs5c45MDsYlKd4GGLV5Q4Ibd4QoQVzhRph7euYwc4cwPUx2VaAUhSQVP3erQHJQlIA0zz8cR3RImaBC3ayZVoJs01Tm8zPTXj3d0ECdAAnwNbttypI/mzZcv8ygD/x7R8IV4zWiG+FnUuOthdfGGt34nWZH9MTJx4C6nxVX9MZ+2/iZaV0lplyhq19Xird/THlC2ey+ZuIRPWOu96RVW/pfZZPbny3+VJvq8EOR3x47bdrz5/8AVmzF8FKLdyeyPCBRKhq4Rv1S+R7xEtkek2/8V5QfqZUyZxWQgeAvE+UZy3fiRbJnZUiSP7Euf+S7x8GjOiRBMnZi19lCjxaniaQ+PDVx6Z94DskyC126bOLzZi5h/vUVeppEQRFqjYqh2ilPe58BDjs9IGJPvQVh6SWiA1KwIh4RBps2ifT1MRTJBD0ZvY5x40AnJjbdGbd1klD1I3DVnKaVPEXT3xkJsrn7956xbdE1LQpQbdVUE4OKHnQjwjyi5aIyWx6FN2yiTLK11dmGBWcicwnQaA6xiZ3Sy0KtSLQV70tToT8ITgpITgyg4OoNYK2msMpa6nAD68/tGeTWOjTRGC7sWmb2RIInXmlps1oU6Sk3mpulQKRxBAwD6iHbVsaVNOUm4uXRY+EhroIwcF8mqDg7ij2FPExAkLMw746tKFEOokbqm+AgEkmg7mNmvaBE1SJhCrhbAvdBIAJus90sS70akTTXh5WdtAs5K2xIe0pmpvXyb8pcwApVdDCWEgMyWa6Hp3A6radmHVm02ZAQEkdfISw6tbUXLyuF8qUd8Yo7ROlkmUoXkggobtIVSozS6QHQHOdAxF9ZbYuW0wkApDKchinMKcsQci+WL0iCV0YbhqDZJbpMvaUpJmpa0S0m6shusRoTSoxY0NcQ8VuxNp/w6+qvhSV/y1ADdChhgLt7VCRSpus5gm3SlylhUoPJvFQbGp3gRS6+LBnJBuzDQOnWOXOlhQRvHcWQA76KDEFL/CUlipykEFubZxUm9ymFSSD5OxUzBfStKULADgJUSHwq4CTpwoMICn7MUFhASfyoBK1HI3iSoFsHwyUnCL3YfRWcxvLXJQaUUTMOuL3HbMqU2BApGn2fsuXITdlICdTiSdSo1Jg6uHstWdkBO+FftZmNjdCbu9N3TiwLqBOJfBKjmqqjmTGns9mRLF1CQkcPqc4lXNxA3jwy5nAevCIVS37VeGXh8Xf4R0aqIVehZff9/ghstnZ6np2Gqmv2a8cvHPu8RDDKzJc+Q5DLnjxidURqMUqPcRnsC2+xJmoKVdxzB1EUKVmtltBr/wBuZkfl+3iI0pgDaezkzkXVUORzB+3CE3U83mjv912Y+i7l8stvs+6/ldTxrpbsYyZpLMFEuNFZjvxHOKNYx95R6ft7Z5moVKnBpgDBeSgOwrmMHzHER5raJJSVJIYihHHD6Rzqp7w7HVmuvcHMuFEaUPV2hRQLN/benFllf9zrDpLF7zonzjP278T1YSZIHGYXPglm8TGEhyQ+EHHhYLfUn8V9C4t/S+1TqKnKAPwo3B4JZ++KxKXPGLDZ3RmfNa6hhqosPv5Rrtk/h2inWzif7ZSf/Yv6CHJRjsjG29zFIkxYWHZEyaWly1r/ACpJ88BHqmy+ilklB0ykqIzXvn9VPARcFbBhQcMu4CPc4J5avoHaky1LKEpui9dKheIzAAo7akRBszo+bRZVTEuFFwgO7gYlkgl3oASNY9TnBLKdIIbMu4zxckQJfQwCQEgfCARwoQAK6AZGMczUZjYeyjLky70kCYaqUsJdyTShoAO/hBNplU3yQ+gVWrBkiprwi9/06Ythcu571HBGGL55A5xBN2RJQkibNDvVKN5Tkcd4d6WppAeKm8LV+zUPlxuZa02cDskuasTdDMx19IjkbOmTN2WhS6kAoS+eO78OPvHX9HLbYFzDLAKTQPM3iSMKElI8Im6SbZtNinAKRK/hldlaUq/ULzDuAhihdLSMfmweeCeGzM2ToDapgF4S5SXc3lPWvwywTpiU/WLqw/hZKDdbOmr4JZCT37xPiILl9K1qO51ZLdgu/AoWFV5FwdRAsz8T0yXE6SoEEA3ad5BevlxzKLK71v8AQKM4PYn2vsSwWCTf/h5alk3ZYmXlEqZ33iRdAqWAyGYjAyrcSolwK5MBm9BQB9Mhxh/TLpMbXPKxSWBdkjRGaixa8o1OjAfDGeRbN6OjwdHhxzLdi7JcxcbRtF4JHeYGs8sqLAEnhAS7QVKpyHoIuwvqpd1DKUoqSSMAE41fEF8SzVLMxtstVUcsBRb0LSw2IoBuF1lIcggBAJZRrQkOlscSKQfb2WoTKKmKBBbE3cwHF163i43gCSMDVpQopSVODLc3SWBY1o6brCh7Jo6igG6b1AAU4L8AFJLBxdoBW7vUqKH+WHUfnb+MlN5ZZClAKLEN1VWJuEMHOBu3GfBQZJSXxCD2xeLs4YLQ90uQ5cg/FvXq/mvA476agj2XZhVNuSk9Y+CWDXTi+QQa4sk43ZxqN5sToomWAZpExbu1boPfVZ4k8mFBDFTuk1EZOUa1llHsXYc6cDS7LVW8Scc7oPaBzokfmck6zZWwZMjsJdWajjwAySkZAUEWClACuHv20MJUrVI/V4fD315R0KeGhW8vWX78iGy+U/YhLmAcToMf2HE0iKYKOo3RoD6q+gbvjnWiolh8XV8IPE4qPJ4gTvVTvn5lUSn8oz5jxizDe5M3jYnlqBFAQMqN4cISoGFd5O+W7auyBndA+njEyJoUHDkas3eNRxhiQtnDEaokMRmCQIxRiNUPVEaoIwC2jYUzUsaEYHT9uEeXdNdgqSozAmoosDQYLGob0EetKMAbS2eJqWwUMD9DqDEXE8M5PxK/Uvqu34LOG4jk8k9vseCgwo1O1ehf8w3CJY+VQJY8G+HSFEH+xX1eDp+HLoYGRZHNYv8AZcgDIJ9fDHygOx7LmzVESpUxe8QSEkgV8G741ez+htoxJlygca3jlgE7viYvlZFbskjHsFbN5VOAxehPBvGL6Raiwajcmb/PrHLF0ZSlry1rzySDngKqHC9FvZrChPZSkdznxO8PGJ5Xrog+XuQ2dalByM+PjeweCU2cswLDIMP8HxghKM/P9/vEhSACTQCp/wAGnhCueyWiPYigWXs9L5nvNO4MR5wv9SkJJHXSUkY/zEg+Ix5ERTbWslqtF1Kl/wAPJmOgJSXXePYvqFQFM10HEgF4z0/8K1IllRnJKhgkJp3kmkUw4Zy1mwHatkb2R0gsycZ1mPBSw3g7eUTJtFkmgtKsi+KbvqnCPDZmzlpUUlBfCLfZ9ttMhCkSxjmCDxyNYthCMdNhMk31PR9obGs5qlCh+SY48FEwNYNtBINktgK5CqJUoVGj8RA+w+kiChAtIVeSXvKBe8xc7oLoUDdI+9K/pGqTON5E5SLooEEgFsLyFgJUcnBBrDlJIU10YJ0m6MTLGbyHmSFVQsfC+FcuUUc/al9NyeOsDbswUUKVrr/aXEO29MtX8tKFro6UqCgAtBqxF4ggKBpXExWWSSqYFBRTfGKQCCwzY5jlBynCemdfv/YcYyRBabB1aCyitLulWDOKpUMUk8aHLGKcKjSq2eyCUnmwqBoUnEcnHKkUNqshStqMagiohFd3/lj+VhWyrKZitAMTGyTakIKUBLMyXrg6Q2DkuRQVcsN7s0OzGQimLP39wPDyat2LuWAtL0c1amLEEVNXSlT1ahD3Qoqk43ic+UdVXrkLsVmuFtDugczdqni7AZvdc3pkX/R/o+uep6JlihUwZsSlIwVrmkGv8xW+HdGujhnNMmUlYgYFffjdYAEsCpmokBMbC0W4oAlyEpKuzlcQAASVaMCC3HPCOZVw7sfNLb7jLblDyx3D9nWGXITclgOzly6lVYqJNTXOC+uqyanyHM/TGKjZuzrpK1KKlq7Sy4J4JB/po8+UHJtAZkslIHbyH5fm54R0orCxHRHPk9cvVhRpUgqPD6B2AiGaSWvVOPVpPdvKzFc2HOHBRUG3k5PRyNRz5RFgGqhJ0qtZ9QeVeUNikhTeRKS5ZW8QxuCiQHoSc8P2hs1Tlu2QeyKITpe1b64QlKugAuhL7qE1Wrm2HtzDVlgArdGUtGJ5kUby4wwBiXU131D/AIILZvicNTyiVEou6jeVwoO4fdzEKsGUAKUlJIqMA5z8hzhs+hap0lppxdR08ucGgGTiaDgQcu+GExH11WJ3m7Cagcy1NKsIkVBIEYoxEqHqhhgjCNURKiQiIlGNMIJtmQoupKSeIhQ4mOwDrg9Wl8hinJbNmfsiXQnMMPfCC0S/8/vn3wLsXekSzqkHyEWSURx1WdKU8aDUS/f7faJko9+6iOpEUm0OkyDMNnkrBmVBUGYEVIBNLwz054MVYHOyfbHSSXZzdurmLzSkgMP7lGg5YxVnpVaptJUqVLH+6YfK6mG2XY6QXLEu7mp8VfaObRsZnSLSEKUkgNLIUQykbyi/FTpOTJiiNfKC2mOXKtM0NOtC7vyoupFC47IJoQM4cvY0oC8sKXqVqUo/qP0jOWLptOmKkXSVGapKVgyrspIcBbLKt4hxgw3o9DnSftBo89DG2nb0mUq6iSlx+UeQDx20bdWliESwCwFCWVx3sGgfbGy5yJhRLli694LDJSEn4SzFShvCuRBeObOsikoKZl0g5B8DxPGuAGQBgJWcgyMOYK2baLVaJoCQkpcum6gXQMXWxFOb4UrGlndG9whSryiXcBgkHKjEjiW5xD0amJlXklgVEbzNhRIxpmGDNoBGgXMpy98G/TzMR/7Le491YeiPO9o9HpiEqZQVUEgpAcDKtNPlwxiqXYb7EOFjLPvCmL/3AsdY9Lm2JUwslJUeA/w3e3Mxyz/h+CSZigkGpSkA+u6DxA74WpTn6EMzCC87MBN2KsJCiEv/AGlx4EMDyMU9v2S7sGzY689Y9tkdFpCA1wq/Oonydo6vYNnZuolf/Wn7RUqLZa5wIfFVrTDZ4BITvMcR7yr4V0rcjd9Edi9bvLH8pJoGG8aOKfCLodqEgAbqQ910g6BSVqC5aerUCHu4FOYbI6EYeBFlLk3ZV2XdSwADuABR+zV2duLQEqW5ecLx1yeTclnbQKiZUo3W7a2ogYADVRqKVHmLCyWZMtLlhUEuzlXzKbFROWAJpANis6JSBkMnqSTRy2Kz5YDOCrxcEh1Hsp+FP9x4s30h6WfcSvQMVOJIKnAyQO0fzacsNTlDg5OAUoMyB2U6E6nj4CIEzHdjQAhS8GNMAaNTkGhxupS1Up0B3lv5ufHlBigpFSSCFLFCog3U44Zeb6mJwQreSwPZvEGgGLA/45wE+AUGFLspLYPirUcMOcTJnEKqbyvkT2QNST6nuEEgWO62lDdGcxTOfyg+uHAxxKgASN1JNVKxUG8QcPoIlnqNGSFF8yKGtf8AERS1l8StWZ+FJ5PrzMMQDG0TUMlGai5UqniDzrwiNIYGnVo1rfJ118XMOSp6paYoFrxoA9T4aCuphstQKnAK1ChXkPy4+A8YNAMYsMDjLRwqtR55Prjyh0h/luJ0Pa5nTzMSS5V1ySpROZP0wEJRgwGcVESocowxUEYMXESzD1KiJRjcGZIyYUcaFGnjPdFpj2WV+UDyEXKYz3Qlb2RHAkecV/SnpeP5kiQrfSCFrHw6pSfm1OXPDlQi5JJHTn6mSdIumqU2gWSWS6qTJg+FxQJOupy54ef2ScZE0HOVMY/lJY+T+MRzp+7LWMWunmkuPJQibbKgZiVjszkB/wA3+Yeloe2PQlbZBAEkpVqp88YyP/UJly7RZCo76wJaswhar0wk8Be8Yzf+szJSbiGSKklqknjARKlXSd7QcO7J4NtYMUTd22aLPaJtjkIC5U0oWgVdCwkXrrGrhjG26ObeFollD/zJYAXzqAxwJpXQmPOrHs+bPQoFKb0hImFwSpVAlKAwdriSXzy1jV7DtcmUtJkslE0byflOnJJJTQgYjExLO3GiHRryaG2JiqmWatPevvxOUWs5Xv3/AI0eHWLZSpxpRIxUR7c8IissctEVQiorLALDLUohKQSTgAH8hl4DnjGz2ZsNQSDNNflSfVWvEV4wTs3Z6JKWQKnFRxPMwWqe1MToPdBxg6+GS81giziXLywJZcoJDJAA0AiMzQey6uWHecPUxwihKyG0enec/ThHBOKhu7oDVIo2bD6xcs9NCN466jJgLOpQSOFP1H7CBFKQeylUzixUPFVIPQpKg4qNcj44jjAc9Cnb+Yt2wISkDn9obFIW2+gLaEAO8tAHFSR9IqpiWW/w6ODXV39Yt5gCSR/LTV2CbyvDHGBpsl8lnnLA+xgpQUkZGbTIFqwIDqyOQ1J4R1ODXt3NT1Wo5AvQZeQiBCqlJfSriJCd4NVXwpySMCot7yEJ2HbhF4bu7Vt2XQAaktSnllWCEzN6lVAVVknhzqcNA8BheO8wHbmUc6gN7ESldN4EJdgnEq5+rcHJjQWTy14sWTW9MVieR9jSJBMpnLRr8avqH8TwiATHIvMVUZAqlOh/fwiWzgOSpQUseCeA054xoLC5IyYBDMEtXxiOegAAHsYBCXrwP28Y4bQSSE40qcADpryhWa0OGBKgB2mo/vug0AxpWwZYDGiZaQ5bu/wNY6uz3qKLJ+RNB3kY8qCHypQTqScSak+9IcTDExbOGGEwiYaTBoBjSYjUY6ow0mDQIxcRKMSKiFRgjxx4URqVCjx48ltXSKZIsFyUoJUtagS++EM7pHHC94RltiTmWRqDHbQCpySS+sB2ZV2YOcSeH4WEdR66lqayVDNCwe47p8wmGKmXpDZy1OORjtlLrWn50qHezjzAgOR201IehbjArRmCtEq+kEYv6xtNi9GUJkFK7ilqBCiGN1xQPwjMWKR2ka0+o/Yd5pGm2PKqiYVJ3wUskXAFAuNLzgdpqvpE1k8aDowG7HSpCJoKqqvJWkg44Ak0KnYjjgGAeC7NZrq1y0gqLOmt1qB6Mey7PQJZkgl45bkXFlWSxWh7WAoMzQZqNBRjGn6PbAF1EyaCVdreNSohnUBQACgTlEbTm8Ip5lCPMw/o5sxSpaTMJauNCqtGqSA2ZJLeMayQyQAAwFABFemdxaHy5pXwT5n7D1iqFarWm5FZY7Hl7FiJ5NE4Zqy7tT5RImaE0TVWLPU8SYrUWu+GRRIoVZBshE5VixCE0KlZnkR6w1LqxLfRBRUXDi+sVbBKX18OcODvV5i8RklOX31MQy5jgVKEVDHEvhjUesPSlmAN1IwSGdxXHPDKCBHonb3xLUAxAogeNPUxJPlhWpH7ajL7xAuYW3nQk4JT2ieLYd3jD5e6MEoS2Gb5wSYLBF7lHRLGISgOo6+2MNEgFyoL5rV9AaQbPlkuxCT8zOWiv6t3ZBX/AHTDTuH7Q6LFtAdtlIbdUlxhvP3YxDKmXgzkatjFnMnpZseCA48hFZbJV030ggZhm8oGyHVBVz6M7eLgkOfgRy+JXH05xOmYcAQVUvKOCc6fbvOMDguHDAK7ReoAGXhDeuBTVwjACpKtO6mGcKHBaVBjdUycVLzOVD9fCHJWLtRcl5VLqfzr4wN1tRfAJcFKE5Nn58tIeJ283bX+lH29TGgtBKiGSC6U4BAxJ0LenjEhmYXmr2UDhqRjyw5wKF4hJdealYBxl4YDvh8peN0v8yyQffpGoFh0ua9CwVoDDiYAQPkz7Szj5+kEInhQccYYhTRITDSqGlcNJhqFs6pVYYTCUYjJhiBOKMRLMQ7R2giSkrmKCRx+keXdKvxKVNeXZ91Oatfv6c8YCdijp1G11OfuN1bul9mlLuKWH4FP1IhR4VNJUSSSonEnEmFE/iz7r5f2V+DX2fz/AKDJggWcjODI4bMc6Bn7outScdQ0Ns05piSOH3gifZ7q1Aa076p/xmzmggaWhlM3L7RaWhDhKsXDa/5cNTPkI5VkxsYjZYqFDNuOPq7f7mcskRaWWU5JQN4soF6AfEaYvSri82SRAEoOPZx/8n/UzBkiNhsDY90CZMG9ilJy4nVXplEjTnLCKMquOWWuy9nDdXMFRVKSMC2J0NTSL3r2Dk01isNpappDpU1zeVgMBpxPH0iqMFBYRDKbm8ss5aypiqgxA+p+3sFLnBnJYCsUa7QFByWl+auHLhnB0ic7XgAcQNGw74NRwA2HqnBgVUTkhqk5U+kFLmYEgqIO6kYPqePGKlE4hVN6Yc8kj6D1giyrqUhyT2l8eGvKNMLBKzedr6/0pHCJ3qSggqcVNbo4Zd0V6Zzp3VMhqqPaLGuPrEsqfR3uSxrir9vMx4wskzSzJIUoUKjgMa0xPARyVibu+vArOA1Ab0ECJm7tXRLGCczzzrpjE6lAp3nSgfCMToC3HIRpgRKnA0BvEYqaj91O6Ip1kCi6nPB93wjiJZU2KEjBIxbJyMOQidRgkwWiEhg2AgWehxBMxUVlu2qiXRSgDpirwGHeYN2RgsyYKrlJ4igBQuKumoPtolXNrujeI4sA+bRW2zbqFUur509HiWRaApONDmKRMra5vyPJS65wS50Eoo4SfzTDjTT2waHdaGLEoQMVOxVr464wKpQaoZIolGvP7d5h1+ovMVfCnIcf3g0CwgzBd3nRLaiRQl9Rj4RMVUF43U0ZA9C2PIQKF7wwUtqaDidIIkIzUXVrpyGUEgGThBV26JySPrrywgm/A/WQ+/BIBkl6GlUMeILXa0S0la1BCRiTT2YYmLaCCqMt0q6eyLICkHrJvyjAHj9oyHS38UFLeVZXSnArzPLQR56tZUXJJJzMY7H0HQp6yLTbnSWda13pii3y5RWEUjqU1gqXZ6h4Q3gqSGS5VI7B6EhsxChfOFyk8qzAd2Z8uXn3QSuwlW6GYVJ44c+TVx3hChQziLJfvw/IUIoDm2KlMQSG9fXDxKonkqvSidHf0VxIw0fCghQojbyh8UaXo7sVgJszE1SMW4nIq8hgI0ROMKFFNaSjlEVsnKbyRIL7xwxA+p4+kOMx6l7orzz8oUKGIBjkTC4Uqp+FOQH3giXMIOLrNSo4MDh54QoUaCGX8GLVD0xGkJFoDO92WMABX/Dx2FGHgr+JBAUoMMk6nJ2ghKz21BzRk5DjxPGFCjx4l626oE70wuEjBIHvPGCUTCD80wjkG+w8YUKPGBUmWxcm8o5/QDIQ9do4sHZzrkKRyFATlhGxWWRT6pU1CQUvocBGFIEskKTeWCQxw58YUKOf/kFhRkdDgNXKIRN2fMUi/NUmXLFcH8kvFbs/bVnv9XLnlZJoDLUmvAt6woUXVcNCGJLfvkht4mcm46YztguVKOIAvMwJyhiF7xSntfEo5Dh9BgIUKHA9CaSp91BYAspRqSdK58YOSqFCjxjJAqHhcchQSBZVdJOlEuxy7y3JPZSMzxOAEeOdI+ls+2rdamR8KBgIUKBzkdCKSyUYEOQh47CjGMQdLs4Da0gsIciFCieTGIKRKAEKFChOWHg//9k="/>
          <p:cNvSpPr>
            <a:spLocks noChangeAspect="1" noChangeArrowheads="1"/>
          </p:cNvSpPr>
          <p:nvPr/>
        </p:nvSpPr>
        <p:spPr bwMode="auto">
          <a:xfrm>
            <a:off x="0" y="-137272"/>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058" tIns="41029" rIns="82058" bIns="41029" numCol="1" anchor="t" anchorCtr="0" compatLnSpc="1">
            <a:prstTxWarp prst="textNoShape">
              <a:avLst/>
            </a:prstTxWarp>
          </a:bodyPr>
          <a:lstStyle/>
          <a:p>
            <a:endParaRPr lang="en-US"/>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4054" y="4648200"/>
            <a:ext cx="2632364" cy="1693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1633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https://encrypted-tbn1.gstatic.com/images?q=tbn:ANd9GcS4AS5tLp9b_kVE4qzRJ8G1nviCVcBGjwk7ZrQnoOqwM0gOq_6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106405" y="3924300"/>
            <a:ext cx="1016850" cy="78249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gillies\AppData\Local\Microsoft\Windows\Temporary Internet Files\Content.IE5\VJHXTNLC\MC90023962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69200" y="1641646"/>
            <a:ext cx="774459" cy="580844"/>
          </a:xfrm>
          <a:prstGeom prst="rect">
            <a:avLst/>
          </a:prstGeom>
          <a:noFill/>
          <a:extLst>
            <a:ext uri="{909E8E84-426E-40DD-AFC4-6F175D3DCCD1}">
              <a14:hiddenFill xmlns:a14="http://schemas.microsoft.com/office/drawing/2010/main">
                <a:solidFill>
                  <a:srgbClr val="FFFFFF"/>
                </a:solidFill>
              </a14:hiddenFill>
            </a:ext>
          </a:extLst>
        </p:spPr>
      </p:pic>
      <p:grpSp>
        <p:nvGrpSpPr>
          <p:cNvPr id="138242" name="Group 1"/>
          <p:cNvGrpSpPr>
            <a:grpSpLocks/>
          </p:cNvGrpSpPr>
          <p:nvPr/>
        </p:nvGrpSpPr>
        <p:grpSpPr bwMode="auto">
          <a:xfrm>
            <a:off x="3608388" y="2209800"/>
            <a:ext cx="2135187" cy="1549400"/>
            <a:chOff x="3946131" y="2104028"/>
            <a:chExt cx="2759469" cy="1839646"/>
          </a:xfrm>
        </p:grpSpPr>
        <p:pic>
          <p:nvPicPr>
            <p:cNvPr id="138275" name="Picture 2" descr="Flag of Myanmar.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6131" y="2104028"/>
              <a:ext cx="2759469" cy="18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6" name="Picture 2"/>
            <p:cNvPicPr>
              <a:picLocks noChangeAspect="1" noChangeArrowheads="1"/>
            </p:cNvPicPr>
            <p:nvPr/>
          </p:nvPicPr>
          <p:blipFill>
            <a:blip r:embed="rId6">
              <a:extLst>
                <a:ext uri="{28A0092B-C50C-407E-A947-70E740481C1C}">
                  <a14:useLocalDpi xmlns:a14="http://schemas.microsoft.com/office/drawing/2010/main" val="0"/>
                </a:ext>
              </a:extLst>
            </a:blip>
            <a:srcRect l="11172" t="42590" r="76286" b="45084"/>
            <a:stretch>
              <a:fillRect/>
            </a:stretch>
          </p:blipFill>
          <p:spPr bwMode="auto">
            <a:xfrm>
              <a:off x="4956453" y="2639472"/>
              <a:ext cx="714104" cy="76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8243" name="Picture 5"/>
          <p:cNvPicPr>
            <a:picLocks noChangeAspect="1" noChangeArrowheads="1"/>
          </p:cNvPicPr>
          <p:nvPr/>
        </p:nvPicPr>
        <p:blipFill>
          <a:blip r:embed="rId7">
            <a:extLst>
              <a:ext uri="{28A0092B-C50C-407E-A947-70E740481C1C}">
                <a14:useLocalDpi xmlns:a14="http://schemas.microsoft.com/office/drawing/2010/main" val="0"/>
              </a:ext>
            </a:extLst>
          </a:blip>
          <a:srcRect l="20181" t="6760" r="23215" b="65144"/>
          <a:stretch>
            <a:fillRect/>
          </a:stretch>
        </p:blipFill>
        <p:spPr bwMode="auto">
          <a:xfrm>
            <a:off x="0" y="2625725"/>
            <a:ext cx="1887538"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p:cNvCxnSpPr/>
          <p:nvPr/>
        </p:nvCxnSpPr>
        <p:spPr>
          <a:xfrm flipV="1">
            <a:off x="5872163" y="1212850"/>
            <a:ext cx="1084262" cy="969963"/>
          </a:xfrm>
          <a:prstGeom prst="straightConnector1">
            <a:avLst/>
          </a:prstGeom>
          <a:ln w="206375" cmpd="sng">
            <a:solidFill>
              <a:srgbClr val="00B05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38265" name="Group 6159"/>
          <p:cNvGrpSpPr>
            <a:grpSpLocks/>
          </p:cNvGrpSpPr>
          <p:nvPr/>
        </p:nvGrpSpPr>
        <p:grpSpPr bwMode="auto">
          <a:xfrm>
            <a:off x="3587487" y="3759200"/>
            <a:ext cx="1970350" cy="2438400"/>
            <a:chOff x="3587187" y="3758975"/>
            <a:chExt cx="1970236" cy="2439244"/>
          </a:xfrm>
        </p:grpSpPr>
        <p:cxnSp>
          <p:nvCxnSpPr>
            <p:cNvPr id="37" name="Straight Arrow Connector 36"/>
            <p:cNvCxnSpPr/>
            <p:nvPr/>
          </p:nvCxnSpPr>
          <p:spPr>
            <a:xfrm>
              <a:off x="4630377" y="3758975"/>
              <a:ext cx="0" cy="1205330"/>
            </a:xfrm>
            <a:prstGeom prst="straightConnector1">
              <a:avLst/>
            </a:prstGeom>
            <a:ln w="206375" cmpd="sng">
              <a:solidFill>
                <a:srgbClr val="0070C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38268" name="Group 6157"/>
            <p:cNvGrpSpPr>
              <a:grpSpLocks/>
            </p:cNvGrpSpPr>
            <p:nvPr/>
          </p:nvGrpSpPr>
          <p:grpSpPr bwMode="auto">
            <a:xfrm>
              <a:off x="3587187" y="4375481"/>
              <a:ext cx="1970236" cy="1822738"/>
              <a:chOff x="3587187" y="4375481"/>
              <a:chExt cx="1970236" cy="1822738"/>
            </a:xfrm>
          </p:grpSpPr>
          <p:pic>
            <p:nvPicPr>
              <p:cNvPr id="43" name="Picture 4" descr="http://www.clker.com/cliparts/4/d/d/e/12065720581190164033johnny_automatic_NPS_map_pictographs_part_60.svg.med.png"/>
              <p:cNvPicPr>
                <a:picLocks noChangeAspect="1" noChangeArrowheads="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30258" y="5507115"/>
                <a:ext cx="691104" cy="691104"/>
              </a:xfrm>
              <a:prstGeom prst="rect">
                <a:avLst/>
              </a:prstGeom>
              <a:noFill/>
              <a:extLst>
                <a:ext uri="{909E8E84-426E-40DD-AFC4-6F175D3DCCD1}">
                  <a14:hiddenFill xmlns:a14="http://schemas.microsoft.com/office/drawing/2010/main">
                    <a:solidFill>
                      <a:srgbClr val="FFFFFF"/>
                    </a:solidFill>
                  </a14:hiddenFill>
                </a:ext>
              </a:extLst>
            </p:spPr>
          </p:pic>
          <p:grpSp>
            <p:nvGrpSpPr>
              <p:cNvPr id="138270" name="Group 6153"/>
              <p:cNvGrpSpPr>
                <a:grpSpLocks/>
              </p:cNvGrpSpPr>
              <p:nvPr/>
            </p:nvGrpSpPr>
            <p:grpSpPr bwMode="auto">
              <a:xfrm>
                <a:off x="3587187" y="4508142"/>
                <a:ext cx="772307" cy="913503"/>
                <a:chOff x="3587187" y="4508142"/>
                <a:chExt cx="772307" cy="913503"/>
              </a:xfrm>
            </p:grpSpPr>
            <p:pic>
              <p:nvPicPr>
                <p:cNvPr id="45" name="Picture 2"/>
                <p:cNvPicPr>
                  <a:picLocks noChangeAspect="1" noChangeArrowheads="1"/>
                </p:cNvPicPr>
                <p:nvPr/>
              </p:nvPicPr>
              <p:blipFill rotWithShape="1">
                <a:blip r:embed="rId9">
                  <a:duotone>
                    <a:schemeClr val="accent6">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3858151" y="4573780"/>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rotWithShape="1">
                <a:blip r:embed="rId9">
                  <a:duotone>
                    <a:schemeClr val="accent3">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4050666" y="4508142"/>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9">
                  <a:duotone>
                    <a:schemeClr val="accent2">
                      <a:shade val="45000"/>
                      <a:satMod val="135000"/>
                    </a:schemeClr>
                    <a:prstClr val="white"/>
                  </a:duotone>
                  <a:extLst>
                    <a:ext uri="{28A0092B-C50C-407E-A947-70E740481C1C}">
                      <a14:useLocalDpi xmlns:a14="http://schemas.microsoft.com/office/drawing/2010/main" val="0"/>
                    </a:ext>
                  </a:extLst>
                </a:blip>
                <a:srcRect l="9502" t="41270" r="73405" b="15891"/>
                <a:stretch/>
              </p:blipFill>
              <p:spPr bwMode="auto">
                <a:xfrm>
                  <a:off x="3587187" y="4540961"/>
                  <a:ext cx="308828" cy="847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8" name="Picture 5"/>
              <p:cNvPicPr>
                <a:picLocks noChangeAspect="1" noChangeArrowheads="1"/>
              </p:cNvPicPr>
              <p:nvPr/>
            </p:nvPicPr>
            <p:blipFill rotWithShape="1">
              <a:blip r:embed="rId10">
                <a:duotone>
                  <a:schemeClr val="accent6">
                    <a:shade val="45000"/>
                    <a:satMod val="135000"/>
                  </a:schemeClr>
                  <a:prstClr val="white"/>
                </a:duotone>
                <a:extLst>
                  <a:ext uri="{28A0092B-C50C-407E-A947-70E740481C1C}">
                    <a14:useLocalDpi xmlns:a14="http://schemas.microsoft.com/office/drawing/2010/main" val="0"/>
                  </a:ext>
                </a:extLst>
              </a:blip>
              <a:srcRect l="37366" t="38587" r="39386" b="38186"/>
              <a:stretch/>
            </p:blipFill>
            <p:spPr bwMode="auto">
              <a:xfrm>
                <a:off x="4942568" y="4375481"/>
                <a:ext cx="614855" cy="102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8" name="Picture 14" descr="http://vector.me/files/images/1/6/165709/coal_mine_clip_art.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94475" y="95250"/>
            <a:ext cx="1485900"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1" name="Picture 6" descr="115076-magic-marker-icon-business-oil-well">
            <a:hlinkClick r:id="" action="ppaction://noaction">
              <a:snd r:embed="rId12" name="applause.wav"/>
            </a:hlinkClick>
          </p:cNvPr>
          <p:cNvPicPr>
            <a:picLocks noChangeAspect="1" noChangeArrowheads="1"/>
          </p:cNvPicPr>
          <p:nvPr/>
        </p:nvPicPr>
        <p:blipFill>
          <a:blip r:embed="rId13">
            <a:extLst>
              <a:ext uri="{28A0092B-C50C-407E-A947-70E740481C1C}">
                <a14:useLocalDpi xmlns:a14="http://schemas.microsoft.com/office/drawing/2010/main" val="0"/>
              </a:ext>
            </a:extLst>
          </a:blip>
          <a:srcRect l="27141" t="12215" r="22456" b="15202"/>
          <a:stretch>
            <a:fillRect/>
          </a:stretch>
        </p:blipFill>
        <p:spPr bwMode="auto">
          <a:xfrm>
            <a:off x="7667461" y="147638"/>
            <a:ext cx="719138" cy="1065212"/>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9" name="Group 28"/>
          <p:cNvGrpSpPr>
            <a:grpSpLocks/>
          </p:cNvGrpSpPr>
          <p:nvPr/>
        </p:nvGrpSpPr>
        <p:grpSpPr bwMode="auto">
          <a:xfrm>
            <a:off x="5768977" y="1401771"/>
            <a:ext cx="1828467" cy="1522637"/>
            <a:chOff x="5779233" y="1481009"/>
            <a:chExt cx="1828277" cy="1522672"/>
          </a:xfrm>
        </p:grpSpPr>
        <p:pic>
          <p:nvPicPr>
            <p:cNvPr id="138256" name="Picture 8" descr="http://sr.photos3.fotosearch.com/bthumb/CSP/CSP558/k5584953.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21723" y="1481009"/>
              <a:ext cx="585787" cy="809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bwMode="auto">
            <a:xfrm flipV="1">
              <a:off x="5779233" y="1915767"/>
              <a:ext cx="1164480" cy="1087914"/>
            </a:xfrm>
            <a:prstGeom prst="straightConnector1">
              <a:avLst/>
            </a:prstGeom>
            <a:ln w="206375" cmpd="sng">
              <a:solidFill>
                <a:srgbClr val="00B050"/>
              </a:solidFill>
              <a:prstDash val="solid"/>
              <a:headEnd type="triangle"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6146"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41910" y="1823077"/>
            <a:ext cx="1815927" cy="206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6950" y="2693253"/>
            <a:ext cx="762000" cy="830997"/>
          </a:xfrm>
          <a:prstGeom prst="rect">
            <a:avLst/>
          </a:prstGeom>
          <a:noFill/>
        </p:spPr>
        <p:txBody>
          <a:bodyPr wrap="square" rtlCol="0">
            <a:spAutoFit/>
          </a:bodyPr>
          <a:lstStyle/>
          <a:p>
            <a:r>
              <a:rPr lang="en-US" sz="4800" b="1" dirty="0" smtClean="0">
                <a:latin typeface="Arial Black" panose="020B0A04020102020204" pitchFamily="34" charset="0"/>
              </a:rPr>
              <a:t>$</a:t>
            </a:r>
            <a:endParaRPr lang="en-US" sz="4800" b="1" dirty="0">
              <a:latin typeface="Arial Black" panose="020B0A04020102020204" pitchFamily="34" charset="0"/>
            </a:endParaRPr>
          </a:p>
        </p:txBody>
      </p:sp>
      <p:sp>
        <p:nvSpPr>
          <p:cNvPr id="39" name="TextBox 38"/>
          <p:cNvSpPr txBox="1"/>
          <p:nvPr/>
        </p:nvSpPr>
        <p:spPr>
          <a:xfrm>
            <a:off x="5903119" y="1481812"/>
            <a:ext cx="511175" cy="646331"/>
          </a:xfrm>
          <a:prstGeom prst="rect">
            <a:avLst/>
          </a:prstGeom>
          <a:noFill/>
        </p:spPr>
        <p:txBody>
          <a:bodyPr wrap="square" rtlCol="0">
            <a:spAutoFit/>
          </a:bodyPr>
          <a:lstStyle/>
          <a:p>
            <a:r>
              <a:rPr lang="en-US" sz="3600" b="1" dirty="0" smtClean="0">
                <a:latin typeface="Arial Black" panose="020B0A04020102020204" pitchFamily="34" charset="0"/>
              </a:rPr>
              <a:t>$</a:t>
            </a:r>
            <a:endParaRPr lang="en-US" sz="3600" b="1" dirty="0">
              <a:latin typeface="Arial Black" panose="020B0A04020102020204" pitchFamily="34" charset="0"/>
            </a:endParaRPr>
          </a:p>
        </p:txBody>
      </p:sp>
      <p:pic>
        <p:nvPicPr>
          <p:cNvPr id="6148" name="Picture 4" descr="C:\Users\agillies\AppData\Local\Microsoft\Windows\Temporary Internet Files\Content.IE5\X22GWLHK\MC900281764[1].wmf"/>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flipH="1">
            <a:off x="8027030" y="4537792"/>
            <a:ext cx="914400" cy="919434"/>
          </a:xfrm>
          <a:prstGeom prst="rect">
            <a:avLst/>
          </a:prstGeom>
          <a:noFill/>
          <a:extLst>
            <a:ext uri="{909E8E84-426E-40DD-AFC4-6F175D3DCCD1}">
              <a14:hiddenFill xmlns:a14="http://schemas.microsoft.com/office/drawing/2010/main">
                <a:solidFill>
                  <a:srgbClr val="FFFFFF"/>
                </a:solidFill>
              </a14:hiddenFill>
            </a:ext>
          </a:extLst>
        </p:spPr>
      </p:pic>
      <p:cxnSp>
        <p:nvCxnSpPr>
          <p:cNvPr id="49" name="Straight Arrow Connector 48"/>
          <p:cNvCxnSpPr/>
          <p:nvPr/>
        </p:nvCxnSpPr>
        <p:spPr>
          <a:xfrm>
            <a:off x="5872160" y="3745752"/>
            <a:ext cx="2122836" cy="762356"/>
          </a:xfrm>
          <a:prstGeom prst="straightConnector1">
            <a:avLst/>
          </a:prstGeom>
          <a:ln w="206375" cmpd="sng">
            <a:solidFill>
              <a:srgbClr val="FFC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pic>
        <p:nvPicPr>
          <p:cNvPr id="36" name="Picture 8" descr="http://sr.photos3.fotosearch.com/bthumb/CSP/CSP558/k5584953.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99078" y="3745752"/>
            <a:ext cx="445681" cy="61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Straight Arrow Connector 49"/>
          <p:cNvCxnSpPr/>
          <p:nvPr/>
        </p:nvCxnSpPr>
        <p:spPr>
          <a:xfrm flipV="1">
            <a:off x="1597025" y="2693253"/>
            <a:ext cx="1940207" cy="1"/>
          </a:xfrm>
          <a:prstGeom prst="straightConnector1">
            <a:avLst/>
          </a:prstGeom>
          <a:ln w="206375" cmpd="sng">
            <a:solidFill>
              <a:srgbClr val="FF0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1752600" y="3524249"/>
            <a:ext cx="1784632" cy="1"/>
          </a:xfrm>
          <a:prstGeom prst="straightConnector1">
            <a:avLst/>
          </a:prstGeom>
          <a:ln w="206375" cmpd="sng">
            <a:solidFill>
              <a:srgbClr val="FF0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7529185" y="1899324"/>
            <a:ext cx="511175" cy="646331"/>
          </a:xfrm>
          <a:prstGeom prst="rect">
            <a:avLst/>
          </a:prstGeom>
          <a:noFill/>
        </p:spPr>
        <p:txBody>
          <a:bodyPr wrap="square" rtlCol="0">
            <a:spAutoFit/>
          </a:bodyPr>
          <a:lstStyle/>
          <a:p>
            <a:r>
              <a:rPr lang="en-US" sz="3600" b="1" dirty="0" smtClean="0">
                <a:latin typeface="Arial Black" panose="020B0A04020102020204" pitchFamily="34" charset="0"/>
              </a:rPr>
              <a:t>$</a:t>
            </a:r>
            <a:endParaRPr lang="en-US" sz="3600" b="1" dirty="0">
              <a:latin typeface="Arial Black" panose="020B0A04020102020204" pitchFamily="34" charset="0"/>
            </a:endParaRPr>
          </a:p>
        </p:txBody>
      </p:sp>
      <p:sp>
        <p:nvSpPr>
          <p:cNvPr id="53" name="TextBox 52"/>
          <p:cNvSpPr txBox="1"/>
          <p:nvPr/>
        </p:nvSpPr>
        <p:spPr>
          <a:xfrm>
            <a:off x="4454256" y="4061995"/>
            <a:ext cx="255587" cy="523220"/>
          </a:xfrm>
          <a:prstGeom prst="rect">
            <a:avLst/>
          </a:prstGeom>
          <a:noFill/>
        </p:spPr>
        <p:txBody>
          <a:bodyPr wrap="square" rtlCol="0">
            <a:spAutoFit/>
          </a:bodyPr>
          <a:lstStyle/>
          <a:p>
            <a:r>
              <a:rPr lang="en-US" sz="2800" b="1" dirty="0" smtClean="0">
                <a:latin typeface="Arial Black" panose="020B0A04020102020204" pitchFamily="34" charset="0"/>
              </a:rPr>
              <a:t>$</a:t>
            </a:r>
            <a:endParaRPr lang="en-US" sz="2800" b="1" dirty="0">
              <a:latin typeface="Arial Black" panose="020B0A04020102020204" pitchFamily="34" charset="0"/>
            </a:endParaRPr>
          </a:p>
        </p:txBody>
      </p:sp>
      <p:cxnSp>
        <p:nvCxnSpPr>
          <p:cNvPr id="54" name="Straight Arrow Connector 53"/>
          <p:cNvCxnSpPr/>
          <p:nvPr/>
        </p:nvCxnSpPr>
        <p:spPr>
          <a:xfrm flipH="1" flipV="1">
            <a:off x="5467041" y="3997054"/>
            <a:ext cx="2460342" cy="910410"/>
          </a:xfrm>
          <a:prstGeom prst="straightConnector1">
            <a:avLst/>
          </a:prstGeom>
          <a:ln w="206375" cmpd="sng">
            <a:solidFill>
              <a:srgbClr val="FFC000"/>
            </a:solidFill>
            <a:prstDash val="solid"/>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828631" y="4351234"/>
            <a:ext cx="255587" cy="523220"/>
          </a:xfrm>
          <a:prstGeom prst="rect">
            <a:avLst/>
          </a:prstGeom>
          <a:noFill/>
        </p:spPr>
        <p:txBody>
          <a:bodyPr wrap="square" rtlCol="0">
            <a:spAutoFit/>
          </a:bodyPr>
          <a:lstStyle/>
          <a:p>
            <a:r>
              <a:rPr lang="en-US" sz="2800" b="1" dirty="0" smtClean="0">
                <a:latin typeface="Arial Black" panose="020B0A04020102020204" pitchFamily="34" charset="0"/>
              </a:rPr>
              <a:t>$</a:t>
            </a:r>
            <a:endParaRPr lang="en-US" sz="2800" b="1" dirty="0">
              <a:latin typeface="Arial Black" panose="020B0A04020102020204" pitchFamily="34" charset="0"/>
            </a:endParaRPr>
          </a:p>
        </p:txBody>
      </p:sp>
    </p:spTree>
    <p:extLst>
      <p:ext uri="{BB962C8B-B14F-4D97-AF65-F5344CB8AC3E}">
        <p14:creationId xmlns:p14="http://schemas.microsoft.com/office/powerpoint/2010/main" val="2113237574"/>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Rectangle 2"/>
          <p:cNvGraphicFramePr>
            <a:graphicFrameLocks/>
          </p:cNvGraphicFramePr>
          <p:nvPr/>
        </p:nvGraphicFramePr>
        <p:xfrm>
          <a:off x="0" y="0"/>
          <a:ext cx="158750" cy="158284"/>
        </p:xfrm>
        <a:graphic>
          <a:graphicData uri="http://schemas.openxmlformats.org/presentationml/2006/ole">
            <mc:AlternateContent xmlns:mc="http://schemas.openxmlformats.org/markup-compatibility/2006">
              <mc:Choice xmlns:v="urn:schemas-microsoft-com:vml" Requires="v">
                <p:oleObj spid="_x0000_s1050" name="think-cell Slide" r:id="rId67" imgW="0" imgH="0" progId="">
                  <p:embed/>
                </p:oleObj>
              </mc:Choice>
              <mc:Fallback>
                <p:oleObj name="think-cell Slide" r:id="rId67"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2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custDataLst>
              <p:tags r:id="rId2"/>
            </p:custDataLst>
          </p:nvPr>
        </p:nvSpPr>
        <p:spPr>
          <a:xfrm>
            <a:off x="699944" y="179294"/>
            <a:ext cx="8305511"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b"/>
          <a:lstStyle/>
          <a:p>
            <a:pPr>
              <a:buClr>
                <a:srgbClr val="000000"/>
              </a:buClr>
              <a:buSzPct val="100000"/>
            </a:pPr>
            <a:r>
              <a:rPr lang="en-US" sz="2500" b="1" dirty="0" smtClean="0">
                <a:solidFill>
                  <a:srgbClr val="4496CD"/>
                </a:solidFill>
                <a:latin typeface="Helvetica" charset="0"/>
                <a:ea typeface="ＭＳ Ｐゴシック" charset="0"/>
                <a:cs typeface="ＭＳ Ｐゴシック" charset="0"/>
              </a:rPr>
              <a:t>Some large SOEs </a:t>
            </a:r>
            <a:r>
              <a:rPr lang="en-US" sz="2500" b="1" dirty="0">
                <a:solidFill>
                  <a:srgbClr val="4496CD"/>
                </a:solidFill>
                <a:latin typeface="Helvetica" charset="0"/>
                <a:ea typeface="ＭＳ Ｐゴシック" charset="0"/>
                <a:cs typeface="ＭＳ Ｐゴシック" charset="0"/>
              </a:rPr>
              <a:t>are </a:t>
            </a:r>
            <a:r>
              <a:rPr lang="en-US" sz="2500" b="1" dirty="0" smtClean="0">
                <a:solidFill>
                  <a:srgbClr val="4496CD"/>
                </a:solidFill>
                <a:latin typeface="Helvetica" charset="0"/>
                <a:ea typeface="ＭＳ Ｐゴシック" charset="0"/>
                <a:cs typeface="ＭＳ Ｐゴシック" charset="0"/>
              </a:rPr>
              <a:t>transparent, </a:t>
            </a:r>
          </a:p>
          <a:p>
            <a:pPr>
              <a:buClr>
                <a:srgbClr val="000000"/>
              </a:buClr>
              <a:buSzPct val="100000"/>
            </a:pPr>
            <a:r>
              <a:rPr lang="en-US" sz="2500" b="1" dirty="0" smtClean="0">
                <a:solidFill>
                  <a:srgbClr val="4496CD"/>
                </a:solidFill>
                <a:latin typeface="Helvetica" charset="0"/>
                <a:ea typeface="ＭＳ Ｐゴシック" charset="0"/>
                <a:cs typeface="ＭＳ Ｐゴシック" charset="0"/>
              </a:rPr>
              <a:t>it is commercially viable</a:t>
            </a:r>
            <a:endParaRPr lang="en-US" sz="2500" b="1" dirty="0">
              <a:solidFill>
                <a:srgbClr val="4496CD"/>
              </a:solidFill>
              <a:latin typeface="Helvetica" charset="0"/>
              <a:ea typeface="ＭＳ Ｐゴシック" charset="0"/>
              <a:cs typeface="ＭＳ Ｐゴシック" charset="0"/>
            </a:endParaRPr>
          </a:p>
        </p:txBody>
      </p:sp>
      <p:sp>
        <p:nvSpPr>
          <p:cNvPr id="21508" name="Rectangle 3"/>
          <p:cNvSpPr>
            <a:spLocks noChangeArrowheads="1"/>
          </p:cNvSpPr>
          <p:nvPr>
            <p:custDataLst>
              <p:tags r:id="rId3"/>
            </p:custDataLst>
          </p:nvPr>
        </p:nvSpPr>
        <p:spPr bwMode="gray">
          <a:xfrm>
            <a:off x="307398" y="987519"/>
            <a:ext cx="2055091" cy="431426"/>
          </a:xfrm>
          <a:prstGeom prst="rect">
            <a:avLst/>
          </a:prstGeom>
          <a:solidFill>
            <a:schemeClr val="bg1"/>
          </a:solid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91429" tIns="91429" rIns="91429" bIns="91429" anchor="b">
            <a:spAutoFit/>
          </a:bodyPr>
          <a:lstStyle/>
          <a:p>
            <a:pPr algn="ctr"/>
            <a:r>
              <a:rPr lang="en-US" sz="1600" b="1"/>
              <a:t>Information </a:t>
            </a:r>
          </a:p>
        </p:txBody>
      </p:sp>
      <p:sp>
        <p:nvSpPr>
          <p:cNvPr id="21509" name="Rectangle 5"/>
          <p:cNvSpPr>
            <a:spLocks noChangeArrowheads="1"/>
          </p:cNvSpPr>
          <p:nvPr>
            <p:custDataLst>
              <p:tags r:id="rId4"/>
            </p:custDataLst>
          </p:nvPr>
        </p:nvSpPr>
        <p:spPr bwMode="gray">
          <a:xfrm>
            <a:off x="2438977" y="974912"/>
            <a:ext cx="6477000" cy="428625"/>
          </a:xfrm>
          <a:prstGeom prst="rect">
            <a:avLst/>
          </a:prstGeom>
          <a:solidFill>
            <a:schemeClr val="bg1"/>
          </a:solid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91429" tIns="91429" rIns="91429" bIns="91429" anchor="b">
            <a:spAutoFit/>
          </a:bodyPr>
          <a:lstStyle/>
          <a:p>
            <a:pPr algn="ctr"/>
            <a:r>
              <a:rPr lang="en-US" sz="1600" b="1"/>
              <a:t>Publicly available and easily accessible  </a:t>
            </a:r>
          </a:p>
        </p:txBody>
      </p:sp>
      <p:sp>
        <p:nvSpPr>
          <p:cNvPr id="13" name="Rectangle 12"/>
          <p:cNvSpPr/>
          <p:nvPr>
            <p:custDataLst>
              <p:tags r:id="rId5"/>
            </p:custDataLst>
          </p:nvPr>
        </p:nvSpPr>
        <p:spPr>
          <a:xfrm>
            <a:off x="304512" y="440391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Reserves   </a:t>
            </a:r>
          </a:p>
        </p:txBody>
      </p:sp>
      <p:sp>
        <p:nvSpPr>
          <p:cNvPr id="20" name="Rectangle 19"/>
          <p:cNvSpPr/>
          <p:nvPr>
            <p:custDataLst>
              <p:tags r:id="rId6"/>
            </p:custDataLst>
          </p:nvPr>
        </p:nvSpPr>
        <p:spPr>
          <a:xfrm>
            <a:off x="304512" y="5013232"/>
            <a:ext cx="2134465" cy="228319"/>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Estimates future production     </a:t>
            </a:r>
          </a:p>
        </p:txBody>
      </p:sp>
      <p:sp>
        <p:nvSpPr>
          <p:cNvPr id="21" name="Rectangle 20"/>
          <p:cNvSpPr/>
          <p:nvPr>
            <p:custDataLst>
              <p:tags r:id="rId7"/>
            </p:custDataLst>
          </p:nvPr>
        </p:nvSpPr>
        <p:spPr>
          <a:xfrm>
            <a:off x="304512" y="4098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E&amp;P Activities   </a:t>
            </a:r>
          </a:p>
        </p:txBody>
      </p:sp>
      <p:sp>
        <p:nvSpPr>
          <p:cNvPr id="24" name="Rectangle 23"/>
          <p:cNvSpPr/>
          <p:nvPr>
            <p:custDataLst>
              <p:tags r:id="rId8"/>
            </p:custDataLst>
          </p:nvPr>
        </p:nvSpPr>
        <p:spPr>
          <a:xfrm>
            <a:off x="304512" y="2574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Profit &amp; Loss statement    </a:t>
            </a:r>
          </a:p>
        </p:txBody>
      </p:sp>
      <p:sp>
        <p:nvSpPr>
          <p:cNvPr id="28" name="Rectangle 27"/>
          <p:cNvSpPr/>
          <p:nvPr>
            <p:custDataLst>
              <p:tags r:id="rId9"/>
            </p:custDataLst>
          </p:nvPr>
        </p:nvSpPr>
        <p:spPr>
          <a:xfrm>
            <a:off x="304512" y="5318593"/>
            <a:ext cx="2134465" cy="228319"/>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FTE count    </a:t>
            </a:r>
          </a:p>
        </p:txBody>
      </p:sp>
      <p:sp>
        <p:nvSpPr>
          <p:cNvPr id="29" name="Rectangle 28"/>
          <p:cNvSpPr/>
          <p:nvPr>
            <p:custDataLst>
              <p:tags r:id="rId10"/>
            </p:custDataLst>
          </p:nvPr>
        </p:nvSpPr>
        <p:spPr>
          <a:xfrm>
            <a:off x="304512" y="5622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Code of conduct     </a:t>
            </a:r>
          </a:p>
        </p:txBody>
      </p:sp>
      <p:sp>
        <p:nvSpPr>
          <p:cNvPr id="21516" name="Rectangle 5"/>
          <p:cNvSpPr>
            <a:spLocks noChangeArrowheads="1"/>
          </p:cNvSpPr>
          <p:nvPr>
            <p:custDataLst>
              <p:tags r:id="rId11"/>
            </p:custDataLst>
          </p:nvPr>
        </p:nvSpPr>
        <p:spPr bwMode="gray">
          <a:xfrm>
            <a:off x="2438978" y="1473574"/>
            <a:ext cx="1509568" cy="614923"/>
          </a:xfrm>
          <a:prstGeom prst="rect">
            <a:avLst/>
          </a:prstGeom>
          <a:solidFill>
            <a:schemeClr val="bg1"/>
          </a:solid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91429" tIns="91429" rIns="91429" bIns="91429" anchor="b">
            <a:spAutoFit/>
          </a:bodyPr>
          <a:lstStyle/>
          <a:p>
            <a:pPr algn="ctr"/>
            <a:r>
              <a:rPr lang="en-US" sz="1200" b="1"/>
              <a:t>StatoilHydro</a:t>
            </a:r>
          </a:p>
          <a:p>
            <a:pPr algn="ctr"/>
            <a:r>
              <a:rPr lang="en-US" sz="1200" b="1"/>
              <a:t>(Norway)</a:t>
            </a:r>
            <a:r>
              <a:rPr lang="en-US" sz="1600" b="1"/>
              <a:t>  </a:t>
            </a:r>
          </a:p>
        </p:txBody>
      </p:sp>
      <p:sp>
        <p:nvSpPr>
          <p:cNvPr id="21517" name="Rectangle 5"/>
          <p:cNvSpPr>
            <a:spLocks noChangeArrowheads="1"/>
          </p:cNvSpPr>
          <p:nvPr>
            <p:custDataLst>
              <p:tags r:id="rId12"/>
            </p:custDataLst>
          </p:nvPr>
        </p:nvSpPr>
        <p:spPr bwMode="gray">
          <a:xfrm>
            <a:off x="4087091" y="1473574"/>
            <a:ext cx="1473489" cy="614923"/>
          </a:xfrm>
          <a:prstGeom prst="rect">
            <a:avLst/>
          </a:prstGeom>
          <a:solidFill>
            <a:schemeClr val="bg1"/>
          </a:solid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91429" tIns="91429" rIns="91429" bIns="91429" anchor="b">
            <a:spAutoFit/>
          </a:bodyPr>
          <a:lstStyle/>
          <a:p>
            <a:pPr algn="ctr"/>
            <a:r>
              <a:rPr lang="en-US" sz="1200" b="1"/>
              <a:t>KazMunaiGas</a:t>
            </a:r>
          </a:p>
          <a:p>
            <a:pPr algn="ctr"/>
            <a:r>
              <a:rPr lang="en-US" sz="1200" b="1"/>
              <a:t>(Kazakhstan)</a:t>
            </a:r>
            <a:r>
              <a:rPr lang="en-US" sz="1600" b="1"/>
              <a:t>  </a:t>
            </a:r>
          </a:p>
        </p:txBody>
      </p:sp>
      <p:sp>
        <p:nvSpPr>
          <p:cNvPr id="21518" name="Rectangle 5"/>
          <p:cNvSpPr>
            <a:spLocks noChangeArrowheads="1"/>
          </p:cNvSpPr>
          <p:nvPr>
            <p:custDataLst>
              <p:tags r:id="rId13"/>
            </p:custDataLst>
          </p:nvPr>
        </p:nvSpPr>
        <p:spPr bwMode="gray">
          <a:xfrm>
            <a:off x="5681807" y="1473574"/>
            <a:ext cx="1522556" cy="614923"/>
          </a:xfrm>
          <a:prstGeom prst="rect">
            <a:avLst/>
          </a:prstGeom>
          <a:solidFill>
            <a:schemeClr val="bg1"/>
          </a:solid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91429" tIns="91429" rIns="91429" bIns="91429" anchor="b">
            <a:spAutoFit/>
          </a:bodyPr>
          <a:lstStyle/>
          <a:p>
            <a:pPr algn="ctr"/>
            <a:r>
              <a:rPr lang="en-US" sz="1200" b="1"/>
              <a:t>Pemex</a:t>
            </a:r>
          </a:p>
          <a:p>
            <a:pPr algn="ctr"/>
            <a:r>
              <a:rPr lang="en-US" sz="1200" b="1"/>
              <a:t>(Mexico)</a:t>
            </a:r>
            <a:r>
              <a:rPr lang="en-US" sz="1600" b="1"/>
              <a:t>  </a:t>
            </a:r>
          </a:p>
        </p:txBody>
      </p:sp>
      <p:sp>
        <p:nvSpPr>
          <p:cNvPr id="21519" name="Rectangle 5"/>
          <p:cNvSpPr>
            <a:spLocks noChangeArrowheads="1"/>
          </p:cNvSpPr>
          <p:nvPr>
            <p:custDataLst>
              <p:tags r:id="rId14"/>
            </p:custDataLst>
          </p:nvPr>
        </p:nvSpPr>
        <p:spPr bwMode="gray">
          <a:xfrm>
            <a:off x="7342909" y="1473574"/>
            <a:ext cx="1524000" cy="614923"/>
          </a:xfrm>
          <a:prstGeom prst="rect">
            <a:avLst/>
          </a:prstGeom>
          <a:solidFill>
            <a:schemeClr val="bg1"/>
          </a:solidFill>
          <a:ln>
            <a:noFill/>
          </a:ln>
          <a:effectLst>
            <a:outerShdw blurRad="63500" dist="26940" dir="5400000" sx="99001" sy="99001" algn="ctr" rotWithShape="0">
              <a:schemeClr val="tx2">
                <a:alpha val="74998"/>
              </a:schemeClr>
            </a:outerShdw>
          </a:effectLst>
          <a:extLs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91429" tIns="91429" rIns="91429" bIns="91429" anchor="b">
            <a:spAutoFit/>
          </a:bodyPr>
          <a:lstStyle/>
          <a:p>
            <a:pPr algn="ctr"/>
            <a:r>
              <a:rPr lang="en-US" sz="1200" b="1"/>
              <a:t>Petrobras</a:t>
            </a:r>
          </a:p>
          <a:p>
            <a:pPr algn="ctr"/>
            <a:r>
              <a:rPr lang="en-US" sz="1200" b="1"/>
              <a:t>(Brasil)</a:t>
            </a:r>
            <a:r>
              <a:rPr lang="en-US" sz="1600" b="1"/>
              <a:t>  </a:t>
            </a:r>
          </a:p>
        </p:txBody>
      </p:sp>
      <p:sp>
        <p:nvSpPr>
          <p:cNvPr id="35" name="Rectangle 34"/>
          <p:cNvSpPr/>
          <p:nvPr>
            <p:custDataLst>
              <p:tags r:id="rId15"/>
            </p:custDataLst>
          </p:nvPr>
        </p:nvSpPr>
        <p:spPr bwMode="auto">
          <a:xfrm>
            <a:off x="3081194" y="2253784"/>
            <a:ext cx="243897" cy="2451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52" name="Rectangle 51"/>
          <p:cNvSpPr/>
          <p:nvPr>
            <p:custDataLst>
              <p:tags r:id="rId16"/>
            </p:custDataLst>
          </p:nvPr>
        </p:nvSpPr>
        <p:spPr>
          <a:xfrm>
            <a:off x="304512" y="2270593"/>
            <a:ext cx="2134465" cy="228319"/>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Annual Report (online)  </a:t>
            </a:r>
          </a:p>
        </p:txBody>
      </p:sp>
      <p:sp>
        <p:nvSpPr>
          <p:cNvPr id="53" name="Rectangle 52"/>
          <p:cNvSpPr/>
          <p:nvPr>
            <p:custDataLst>
              <p:tags r:id="rId17"/>
            </p:custDataLst>
          </p:nvPr>
        </p:nvSpPr>
        <p:spPr bwMode="auto">
          <a:xfrm>
            <a:off x="4674467" y="2253784"/>
            <a:ext cx="243897" cy="2451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56" name="Rectangle 55"/>
          <p:cNvSpPr/>
          <p:nvPr>
            <p:custDataLst>
              <p:tags r:id="rId18"/>
            </p:custDataLst>
          </p:nvPr>
        </p:nvSpPr>
        <p:spPr bwMode="auto">
          <a:xfrm>
            <a:off x="3081194" y="2879912"/>
            <a:ext cx="243897"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57" name="Rectangle 56"/>
          <p:cNvSpPr/>
          <p:nvPr>
            <p:custDataLst>
              <p:tags r:id="rId19"/>
            </p:custDataLst>
          </p:nvPr>
        </p:nvSpPr>
        <p:spPr bwMode="auto">
          <a:xfrm>
            <a:off x="4675909" y="2560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60" name="Rectangle 59"/>
          <p:cNvSpPr/>
          <p:nvPr>
            <p:custDataLst>
              <p:tags r:id="rId20"/>
            </p:custDataLst>
          </p:nvPr>
        </p:nvSpPr>
        <p:spPr>
          <a:xfrm>
            <a:off x="304512" y="2879912"/>
            <a:ext cx="2134465" cy="38100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Disaggregated revenues &amp; expenditure    </a:t>
            </a:r>
          </a:p>
        </p:txBody>
      </p:sp>
      <p:sp>
        <p:nvSpPr>
          <p:cNvPr id="61" name="Rectangle 60"/>
          <p:cNvSpPr/>
          <p:nvPr>
            <p:custDataLst>
              <p:tags r:id="rId21"/>
            </p:custDataLst>
          </p:nvPr>
        </p:nvSpPr>
        <p:spPr bwMode="auto">
          <a:xfrm>
            <a:off x="3082636" y="2560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62" name="Rectangle 61"/>
          <p:cNvSpPr/>
          <p:nvPr>
            <p:custDataLst>
              <p:tags r:id="rId22"/>
            </p:custDataLst>
          </p:nvPr>
        </p:nvSpPr>
        <p:spPr>
          <a:xfrm>
            <a:off x="304512" y="3336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Balance sheet    </a:t>
            </a:r>
          </a:p>
        </p:txBody>
      </p:sp>
      <p:sp>
        <p:nvSpPr>
          <p:cNvPr id="63" name="Rectangle 62"/>
          <p:cNvSpPr/>
          <p:nvPr>
            <p:custDataLst>
              <p:tags r:id="rId23"/>
            </p:custDataLst>
          </p:nvPr>
        </p:nvSpPr>
        <p:spPr bwMode="auto">
          <a:xfrm>
            <a:off x="3082636" y="3322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64" name="Rectangle 63"/>
          <p:cNvSpPr/>
          <p:nvPr>
            <p:custDataLst>
              <p:tags r:id="rId24"/>
            </p:custDataLst>
          </p:nvPr>
        </p:nvSpPr>
        <p:spPr bwMode="auto">
          <a:xfrm>
            <a:off x="3081194" y="4424924"/>
            <a:ext cx="243897"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65" name="Rectangle 64"/>
          <p:cNvSpPr/>
          <p:nvPr>
            <p:custDataLst>
              <p:tags r:id="rId25"/>
            </p:custDataLst>
          </p:nvPr>
        </p:nvSpPr>
        <p:spPr>
          <a:xfrm>
            <a:off x="304512" y="4707872"/>
            <a:ext cx="2134465" cy="229721"/>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Production   </a:t>
            </a:r>
          </a:p>
        </p:txBody>
      </p:sp>
      <p:sp>
        <p:nvSpPr>
          <p:cNvPr id="66" name="Rectangle 65"/>
          <p:cNvSpPr/>
          <p:nvPr>
            <p:custDataLst>
              <p:tags r:id="rId26"/>
            </p:custDataLst>
          </p:nvPr>
        </p:nvSpPr>
        <p:spPr bwMode="auto">
          <a:xfrm>
            <a:off x="3082636" y="4693865"/>
            <a:ext cx="242455"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67" name="Rectangle 66"/>
          <p:cNvSpPr/>
          <p:nvPr>
            <p:custDataLst>
              <p:tags r:id="rId27"/>
            </p:custDataLst>
          </p:nvPr>
        </p:nvSpPr>
        <p:spPr bwMode="auto">
          <a:xfrm>
            <a:off x="3082636" y="4999225"/>
            <a:ext cx="242455" cy="24232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68" name="Rectangle 67"/>
          <p:cNvSpPr/>
          <p:nvPr>
            <p:custDataLst>
              <p:tags r:id="rId28"/>
            </p:custDataLst>
          </p:nvPr>
        </p:nvSpPr>
        <p:spPr bwMode="auto">
          <a:xfrm>
            <a:off x="3082636" y="5303184"/>
            <a:ext cx="242455"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1" name="Rectangle 70"/>
          <p:cNvSpPr/>
          <p:nvPr>
            <p:custDataLst>
              <p:tags r:id="rId29"/>
            </p:custDataLst>
          </p:nvPr>
        </p:nvSpPr>
        <p:spPr bwMode="auto">
          <a:xfrm>
            <a:off x="3082636" y="5608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2" name="Rectangle 71"/>
          <p:cNvSpPr/>
          <p:nvPr>
            <p:custDataLst>
              <p:tags r:id="rId30"/>
            </p:custDataLst>
          </p:nvPr>
        </p:nvSpPr>
        <p:spPr bwMode="auto">
          <a:xfrm>
            <a:off x="3081194" y="4098552"/>
            <a:ext cx="243897"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3" name="Rectangle 72"/>
          <p:cNvSpPr/>
          <p:nvPr>
            <p:custDataLst>
              <p:tags r:id="rId31"/>
            </p:custDataLst>
          </p:nvPr>
        </p:nvSpPr>
        <p:spPr bwMode="auto">
          <a:xfrm>
            <a:off x="4674467" y="2879912"/>
            <a:ext cx="243897"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4" name="Rectangle 73"/>
          <p:cNvSpPr/>
          <p:nvPr>
            <p:custDataLst>
              <p:tags r:id="rId32"/>
            </p:custDataLst>
          </p:nvPr>
        </p:nvSpPr>
        <p:spPr>
          <a:xfrm>
            <a:off x="304512" y="3641912"/>
            <a:ext cx="2134465" cy="38100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Disaggregated payments to governments    </a:t>
            </a:r>
          </a:p>
        </p:txBody>
      </p:sp>
      <p:sp>
        <p:nvSpPr>
          <p:cNvPr id="75" name="Rectangle 74"/>
          <p:cNvSpPr/>
          <p:nvPr>
            <p:custDataLst>
              <p:tags r:id="rId33"/>
            </p:custDataLst>
          </p:nvPr>
        </p:nvSpPr>
        <p:spPr bwMode="auto">
          <a:xfrm>
            <a:off x="3081194" y="3717552"/>
            <a:ext cx="243897"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6" name="Rectangle 75"/>
          <p:cNvSpPr/>
          <p:nvPr>
            <p:custDataLst>
              <p:tags r:id="rId34"/>
            </p:custDataLst>
          </p:nvPr>
        </p:nvSpPr>
        <p:spPr bwMode="auto">
          <a:xfrm>
            <a:off x="4675909" y="3322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7" name="Rectangle 76"/>
          <p:cNvSpPr/>
          <p:nvPr>
            <p:custDataLst>
              <p:tags r:id="rId35"/>
            </p:custDataLst>
          </p:nvPr>
        </p:nvSpPr>
        <p:spPr bwMode="auto">
          <a:xfrm>
            <a:off x="4674467" y="4424924"/>
            <a:ext cx="243897"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8" name="Rectangle 77"/>
          <p:cNvSpPr/>
          <p:nvPr>
            <p:custDataLst>
              <p:tags r:id="rId36"/>
            </p:custDataLst>
          </p:nvPr>
        </p:nvSpPr>
        <p:spPr bwMode="auto">
          <a:xfrm>
            <a:off x="4675909" y="4693865"/>
            <a:ext cx="242455"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79" name="Rectangle 78"/>
          <p:cNvSpPr/>
          <p:nvPr>
            <p:custDataLst>
              <p:tags r:id="rId37"/>
            </p:custDataLst>
          </p:nvPr>
        </p:nvSpPr>
        <p:spPr bwMode="auto">
          <a:xfrm>
            <a:off x="4675909" y="4999225"/>
            <a:ext cx="242455" cy="24232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80" name="Rectangle 79"/>
          <p:cNvSpPr/>
          <p:nvPr>
            <p:custDataLst>
              <p:tags r:id="rId38"/>
            </p:custDataLst>
          </p:nvPr>
        </p:nvSpPr>
        <p:spPr bwMode="auto">
          <a:xfrm>
            <a:off x="4675909" y="5303184"/>
            <a:ext cx="242455"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Arial" charset="0"/>
                <a:sym typeface="Wingdings" charset="0"/>
              </a:rPr>
              <a:t>ü</a:t>
            </a:r>
          </a:p>
        </p:txBody>
      </p:sp>
      <p:sp>
        <p:nvSpPr>
          <p:cNvPr id="81" name="Rectangle 80"/>
          <p:cNvSpPr/>
          <p:nvPr>
            <p:custDataLst>
              <p:tags r:id="rId39"/>
            </p:custDataLst>
          </p:nvPr>
        </p:nvSpPr>
        <p:spPr bwMode="auto">
          <a:xfrm>
            <a:off x="4675909" y="5608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C41300"/>
                </a:solidFill>
                <a:latin typeface="Wingdings" charset="0"/>
                <a:ea typeface="ＭＳ Ｐゴシック" charset="0"/>
                <a:cs typeface="ＭＳ Ｐゴシック" charset="0"/>
                <a:sym typeface="Wingdings" charset="0"/>
              </a:rPr>
              <a:t>û</a:t>
            </a:r>
          </a:p>
        </p:txBody>
      </p:sp>
      <p:sp>
        <p:nvSpPr>
          <p:cNvPr id="82" name="Rectangle 81"/>
          <p:cNvSpPr/>
          <p:nvPr>
            <p:custDataLst>
              <p:tags r:id="rId40"/>
            </p:custDataLst>
          </p:nvPr>
        </p:nvSpPr>
        <p:spPr bwMode="auto">
          <a:xfrm>
            <a:off x="4674467" y="4098552"/>
            <a:ext cx="243897"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83" name="Rectangle 82"/>
          <p:cNvSpPr/>
          <p:nvPr>
            <p:custDataLst>
              <p:tags r:id="rId41"/>
            </p:custDataLst>
          </p:nvPr>
        </p:nvSpPr>
        <p:spPr bwMode="auto">
          <a:xfrm>
            <a:off x="4674467" y="3717552"/>
            <a:ext cx="243897"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88" name="Rectangle 87"/>
          <p:cNvSpPr/>
          <p:nvPr>
            <p:custDataLst>
              <p:tags r:id="rId42"/>
            </p:custDataLst>
          </p:nvPr>
        </p:nvSpPr>
        <p:spPr bwMode="auto">
          <a:xfrm>
            <a:off x="6337012" y="2253784"/>
            <a:ext cx="243897" cy="2451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89" name="Rectangle 88"/>
          <p:cNvSpPr/>
          <p:nvPr>
            <p:custDataLst>
              <p:tags r:id="rId43"/>
            </p:custDataLst>
          </p:nvPr>
        </p:nvSpPr>
        <p:spPr bwMode="auto">
          <a:xfrm>
            <a:off x="6338454" y="2560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90" name="Rectangle 89"/>
          <p:cNvSpPr/>
          <p:nvPr>
            <p:custDataLst>
              <p:tags r:id="rId44"/>
            </p:custDataLst>
          </p:nvPr>
        </p:nvSpPr>
        <p:spPr bwMode="auto">
          <a:xfrm>
            <a:off x="6337012" y="2879912"/>
            <a:ext cx="243897"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91" name="Rectangle 90"/>
          <p:cNvSpPr/>
          <p:nvPr>
            <p:custDataLst>
              <p:tags r:id="rId45"/>
            </p:custDataLst>
          </p:nvPr>
        </p:nvSpPr>
        <p:spPr bwMode="auto">
          <a:xfrm>
            <a:off x="6338454" y="3322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92" name="Rectangle 91"/>
          <p:cNvSpPr/>
          <p:nvPr>
            <p:custDataLst>
              <p:tags r:id="rId46"/>
            </p:custDataLst>
          </p:nvPr>
        </p:nvSpPr>
        <p:spPr bwMode="auto">
          <a:xfrm>
            <a:off x="6337012" y="4707872"/>
            <a:ext cx="243897" cy="2451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93" name="Rectangle 92"/>
          <p:cNvSpPr/>
          <p:nvPr>
            <p:custDataLst>
              <p:tags r:id="rId47"/>
            </p:custDataLst>
          </p:nvPr>
        </p:nvSpPr>
        <p:spPr bwMode="auto">
          <a:xfrm>
            <a:off x="6338454" y="4999225"/>
            <a:ext cx="242455" cy="24232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94" name="Rectangle 93"/>
          <p:cNvSpPr/>
          <p:nvPr>
            <p:custDataLst>
              <p:tags r:id="rId48"/>
            </p:custDataLst>
          </p:nvPr>
        </p:nvSpPr>
        <p:spPr bwMode="auto">
          <a:xfrm>
            <a:off x="6338454" y="5303184"/>
            <a:ext cx="242455"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Arial" charset="0"/>
                <a:sym typeface="Wingdings" charset="0"/>
              </a:rPr>
              <a:t>ü</a:t>
            </a:r>
          </a:p>
        </p:txBody>
      </p:sp>
      <p:sp>
        <p:nvSpPr>
          <p:cNvPr id="95" name="Rectangle 94"/>
          <p:cNvSpPr/>
          <p:nvPr>
            <p:custDataLst>
              <p:tags r:id="rId49"/>
            </p:custDataLst>
          </p:nvPr>
        </p:nvSpPr>
        <p:spPr bwMode="auto">
          <a:xfrm>
            <a:off x="6337012" y="4098552"/>
            <a:ext cx="243897"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96" name="Rectangle 95"/>
          <p:cNvSpPr/>
          <p:nvPr>
            <p:custDataLst>
              <p:tags r:id="rId50"/>
            </p:custDataLst>
          </p:nvPr>
        </p:nvSpPr>
        <p:spPr bwMode="auto">
          <a:xfrm>
            <a:off x="6337012" y="3717552"/>
            <a:ext cx="243897"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07" name="Rectangle 106"/>
          <p:cNvSpPr/>
          <p:nvPr>
            <p:custDataLst>
              <p:tags r:id="rId51"/>
            </p:custDataLst>
          </p:nvPr>
        </p:nvSpPr>
        <p:spPr bwMode="auto">
          <a:xfrm>
            <a:off x="6337012" y="4424924"/>
            <a:ext cx="243897"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09" name="Rectangle 108"/>
          <p:cNvSpPr/>
          <p:nvPr>
            <p:custDataLst>
              <p:tags r:id="rId52"/>
            </p:custDataLst>
          </p:nvPr>
        </p:nvSpPr>
        <p:spPr bwMode="auto">
          <a:xfrm>
            <a:off x="6261966" y="5608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C41300"/>
                </a:solidFill>
                <a:latin typeface="Wingdings" charset="0"/>
                <a:ea typeface="ＭＳ Ｐゴシック" charset="0"/>
                <a:cs typeface="ＭＳ Ｐゴシック" charset="0"/>
                <a:sym typeface="Wingdings" charset="0"/>
              </a:rPr>
              <a:t>û</a:t>
            </a:r>
          </a:p>
        </p:txBody>
      </p:sp>
      <p:sp>
        <p:nvSpPr>
          <p:cNvPr id="110" name="Rectangle 109"/>
          <p:cNvSpPr/>
          <p:nvPr>
            <p:custDataLst>
              <p:tags r:id="rId53"/>
            </p:custDataLst>
          </p:nvPr>
        </p:nvSpPr>
        <p:spPr bwMode="auto">
          <a:xfrm>
            <a:off x="7966364" y="2253784"/>
            <a:ext cx="243898" cy="2451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1" name="Rectangle 110"/>
          <p:cNvSpPr/>
          <p:nvPr>
            <p:custDataLst>
              <p:tags r:id="rId54"/>
            </p:custDataLst>
          </p:nvPr>
        </p:nvSpPr>
        <p:spPr bwMode="auto">
          <a:xfrm>
            <a:off x="7967807" y="2560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2" name="Rectangle 111"/>
          <p:cNvSpPr/>
          <p:nvPr>
            <p:custDataLst>
              <p:tags r:id="rId55"/>
            </p:custDataLst>
          </p:nvPr>
        </p:nvSpPr>
        <p:spPr bwMode="auto">
          <a:xfrm>
            <a:off x="7966364" y="2879912"/>
            <a:ext cx="243898"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3" name="Rectangle 112"/>
          <p:cNvSpPr/>
          <p:nvPr>
            <p:custDataLst>
              <p:tags r:id="rId56"/>
            </p:custDataLst>
          </p:nvPr>
        </p:nvSpPr>
        <p:spPr bwMode="auto">
          <a:xfrm>
            <a:off x="7967807" y="3322544"/>
            <a:ext cx="242455" cy="2423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4" name="Rectangle 113"/>
          <p:cNvSpPr/>
          <p:nvPr>
            <p:custDataLst>
              <p:tags r:id="rId57"/>
            </p:custDataLst>
          </p:nvPr>
        </p:nvSpPr>
        <p:spPr bwMode="auto">
          <a:xfrm>
            <a:off x="7966364" y="4707872"/>
            <a:ext cx="243898" cy="2451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5" name="Rectangle 114"/>
          <p:cNvSpPr/>
          <p:nvPr>
            <p:custDataLst>
              <p:tags r:id="rId58"/>
            </p:custDataLst>
          </p:nvPr>
        </p:nvSpPr>
        <p:spPr bwMode="auto">
          <a:xfrm>
            <a:off x="7967807" y="4999225"/>
            <a:ext cx="242455" cy="24232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6" name="Rectangle 115"/>
          <p:cNvSpPr/>
          <p:nvPr>
            <p:custDataLst>
              <p:tags r:id="rId59"/>
            </p:custDataLst>
          </p:nvPr>
        </p:nvSpPr>
        <p:spPr bwMode="auto">
          <a:xfrm>
            <a:off x="7967807" y="5303184"/>
            <a:ext cx="242455"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Arial" charset="0"/>
                <a:sym typeface="Wingdings" charset="0"/>
              </a:rPr>
              <a:t>ü</a:t>
            </a:r>
          </a:p>
        </p:txBody>
      </p:sp>
      <p:sp>
        <p:nvSpPr>
          <p:cNvPr id="117" name="Rectangle 116"/>
          <p:cNvSpPr/>
          <p:nvPr>
            <p:custDataLst>
              <p:tags r:id="rId60"/>
            </p:custDataLst>
          </p:nvPr>
        </p:nvSpPr>
        <p:spPr bwMode="auto">
          <a:xfrm>
            <a:off x="7966364" y="4098552"/>
            <a:ext cx="243898"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8" name="Rectangle 117"/>
          <p:cNvSpPr/>
          <p:nvPr>
            <p:custDataLst>
              <p:tags r:id="rId61"/>
            </p:custDataLst>
          </p:nvPr>
        </p:nvSpPr>
        <p:spPr bwMode="auto">
          <a:xfrm>
            <a:off x="7966364" y="3717552"/>
            <a:ext cx="243898"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19" name="Rectangle 118"/>
          <p:cNvSpPr/>
          <p:nvPr>
            <p:custDataLst>
              <p:tags r:id="rId62"/>
            </p:custDataLst>
          </p:nvPr>
        </p:nvSpPr>
        <p:spPr bwMode="auto">
          <a:xfrm>
            <a:off x="7966364" y="4424924"/>
            <a:ext cx="243898" cy="24372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06C245"/>
                </a:solidFill>
                <a:latin typeface="Wingdings" charset="0"/>
                <a:ea typeface="ＭＳ Ｐゴシック" charset="0"/>
                <a:cs typeface="ＭＳ Ｐゴシック" charset="0"/>
                <a:sym typeface="Wingdings" charset="0"/>
              </a:rPr>
              <a:t>ü</a:t>
            </a:r>
          </a:p>
        </p:txBody>
      </p:sp>
      <p:sp>
        <p:nvSpPr>
          <p:cNvPr id="121" name="Rectangle 120"/>
          <p:cNvSpPr/>
          <p:nvPr>
            <p:custDataLst>
              <p:tags r:id="rId63"/>
            </p:custDataLst>
          </p:nvPr>
        </p:nvSpPr>
        <p:spPr bwMode="auto">
          <a:xfrm>
            <a:off x="7966364" y="5622552"/>
            <a:ext cx="243898" cy="24512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sz="3200">
                <a:solidFill>
                  <a:srgbClr val="C41300"/>
                </a:solidFill>
                <a:latin typeface="Wingdings" charset="0"/>
                <a:ea typeface="ＭＳ Ｐゴシック" charset="0"/>
                <a:cs typeface="ＭＳ Ｐゴシック" charset="0"/>
                <a:sym typeface="Wingdings" charset="0"/>
              </a:rPr>
              <a:t>û</a:t>
            </a:r>
          </a:p>
        </p:txBody>
      </p:sp>
      <p:sp>
        <p:nvSpPr>
          <p:cNvPr id="21570" name="Rectangle 3"/>
          <p:cNvSpPr>
            <a:spLocks noChangeArrowheads="1"/>
          </p:cNvSpPr>
          <p:nvPr/>
        </p:nvSpPr>
        <p:spPr bwMode="gray">
          <a:xfrm>
            <a:off x="304512" y="6111829"/>
            <a:ext cx="8995352" cy="32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type="none" w="lg" len="lg"/>
              </a14:hiddenLine>
            </a:ext>
          </a:extLst>
        </p:spPr>
        <p:txBody>
          <a:bodyPr lIns="0" tIns="0" rIns="0" bIns="0" anchor="b"/>
          <a:lstStyle/>
          <a:p>
            <a:pPr>
              <a:lnSpc>
                <a:spcPct val="90000"/>
              </a:lnSpc>
            </a:pPr>
            <a:r>
              <a:rPr lang="en-US" sz="800" dirty="0">
                <a:solidFill>
                  <a:srgbClr val="000000"/>
                </a:solidFill>
              </a:rPr>
              <a:t>Source: RWI: National Oil Company Transparency Strategies: A Survey of Company Practices  </a:t>
            </a:r>
          </a:p>
        </p:txBody>
      </p:sp>
      <p:sp>
        <p:nvSpPr>
          <p:cNvPr id="69" name="Rectangle 68"/>
          <p:cNvSpPr/>
          <p:nvPr>
            <p:custDataLst>
              <p:tags r:id="rId64"/>
            </p:custDataLst>
          </p:nvPr>
        </p:nvSpPr>
        <p:spPr>
          <a:xfrm>
            <a:off x="267710" y="5987024"/>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b="1" dirty="0" smtClean="0">
                <a:solidFill>
                  <a:schemeClr val="tx1"/>
                </a:solidFill>
              </a:rPr>
              <a:t>Audit reports</a:t>
            </a:r>
            <a:r>
              <a:rPr lang="en-US" sz="1200" b="1" dirty="0" smtClean="0">
                <a:solidFill>
                  <a:schemeClr val="tx1"/>
                </a:solidFill>
              </a:rPr>
              <a:t>     </a:t>
            </a:r>
            <a:endParaRPr lang="en-US" sz="1200" b="1" dirty="0">
              <a:solidFill>
                <a:schemeClr val="tx1"/>
              </a:solidFill>
            </a:endParaRPr>
          </a:p>
        </p:txBody>
      </p:sp>
    </p:spTree>
    <p:extLst>
      <p:ext uri="{BB962C8B-B14F-4D97-AF65-F5344CB8AC3E}">
        <p14:creationId xmlns:p14="http://schemas.microsoft.com/office/powerpoint/2010/main" val="36752062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0" y="0"/>
            <a:ext cx="914400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6600" dirty="0"/>
              <a:t>POP QUIZ!</a:t>
            </a:r>
          </a:p>
        </p:txBody>
      </p:sp>
    </p:spTree>
    <p:extLst>
      <p:ext uri="{BB962C8B-B14F-4D97-AF65-F5344CB8AC3E}">
        <p14:creationId xmlns:p14="http://schemas.microsoft.com/office/powerpoint/2010/main" val="324570087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0" y="0"/>
            <a:ext cx="914400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6600" dirty="0"/>
              <a:t>What </a:t>
            </a:r>
            <a:r>
              <a:rPr lang="en-US" sz="6600" dirty="0" smtClean="0"/>
              <a:t>are the 4 kinds of SOE reporting required by the EITI Standard?</a:t>
            </a:r>
            <a:endParaRPr lang="en-US" sz="6600" dirty="0"/>
          </a:p>
        </p:txBody>
      </p:sp>
    </p:spTree>
    <p:extLst>
      <p:ext uri="{BB962C8B-B14F-4D97-AF65-F5344CB8AC3E}">
        <p14:creationId xmlns:p14="http://schemas.microsoft.com/office/powerpoint/2010/main" val="36369528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0" y="0"/>
            <a:ext cx="9144000"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600" dirty="0"/>
          </a:p>
        </p:txBody>
      </p:sp>
      <p:sp>
        <p:nvSpPr>
          <p:cNvPr id="3" name="Title 1"/>
          <p:cNvSpPr txBox="1">
            <a:spLocks/>
          </p:cNvSpPr>
          <p:nvPr/>
        </p:nvSpPr>
        <p:spPr bwMode="auto">
          <a:xfrm>
            <a:off x="228600" y="152400"/>
            <a:ext cx="8762999"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F497D"/>
                </a:solidFill>
                <a:latin typeface="+mj-lt"/>
                <a:ea typeface="ＭＳ Ｐゴシック" charset="0"/>
                <a:cs typeface="+mj-cs"/>
              </a:defRPr>
            </a:lvl1pPr>
            <a:lvl2pPr algn="l" rtl="0" eaLnBrk="0" fontAlgn="base" hangingPunct="0">
              <a:spcBef>
                <a:spcPct val="0"/>
              </a:spcBef>
              <a:spcAft>
                <a:spcPct val="0"/>
              </a:spcAft>
              <a:defRPr sz="4000" b="1">
                <a:solidFill>
                  <a:srgbClr val="1F497D"/>
                </a:solidFill>
                <a:latin typeface="Calibri" pitchFamily="34" charset="0"/>
                <a:ea typeface="ＭＳ Ｐゴシック" charset="0"/>
              </a:defRPr>
            </a:lvl2pPr>
            <a:lvl3pPr algn="l" rtl="0" eaLnBrk="0" fontAlgn="base" hangingPunct="0">
              <a:spcBef>
                <a:spcPct val="0"/>
              </a:spcBef>
              <a:spcAft>
                <a:spcPct val="0"/>
              </a:spcAft>
              <a:defRPr sz="4000" b="1">
                <a:solidFill>
                  <a:srgbClr val="1F497D"/>
                </a:solidFill>
                <a:latin typeface="Calibri" pitchFamily="34" charset="0"/>
                <a:ea typeface="ＭＳ Ｐゴシック" charset="0"/>
              </a:defRPr>
            </a:lvl3pPr>
            <a:lvl4pPr algn="l" rtl="0" eaLnBrk="0" fontAlgn="base" hangingPunct="0">
              <a:spcBef>
                <a:spcPct val="0"/>
              </a:spcBef>
              <a:spcAft>
                <a:spcPct val="0"/>
              </a:spcAft>
              <a:defRPr sz="4000" b="1">
                <a:solidFill>
                  <a:srgbClr val="1F497D"/>
                </a:solidFill>
                <a:latin typeface="Calibri" pitchFamily="34" charset="0"/>
                <a:ea typeface="ＭＳ Ｐゴシック" charset="0"/>
              </a:defRPr>
            </a:lvl4pPr>
            <a:lvl5pPr algn="l" rtl="0" eaLnBrk="0" fontAlgn="base" hangingPunct="0">
              <a:spcBef>
                <a:spcPct val="0"/>
              </a:spcBef>
              <a:spcAft>
                <a:spcPct val="0"/>
              </a:spcAft>
              <a:defRPr sz="4000" b="1">
                <a:solidFill>
                  <a:srgbClr val="1F497D"/>
                </a:solidFill>
                <a:latin typeface="Calibri" pitchFamily="34" charset="0"/>
                <a:ea typeface="ＭＳ Ｐゴシック" charset="0"/>
              </a:defRPr>
            </a:lvl5pPr>
            <a:lvl6pPr marL="457200" algn="l" rtl="0" fontAlgn="base">
              <a:spcBef>
                <a:spcPct val="0"/>
              </a:spcBef>
              <a:spcAft>
                <a:spcPct val="0"/>
              </a:spcAft>
              <a:defRPr sz="4000" b="1">
                <a:solidFill>
                  <a:srgbClr val="1F497D"/>
                </a:solidFill>
                <a:latin typeface="Calibri" pitchFamily="34" charset="0"/>
              </a:defRPr>
            </a:lvl6pPr>
            <a:lvl7pPr marL="914400" algn="l" rtl="0" fontAlgn="base">
              <a:spcBef>
                <a:spcPct val="0"/>
              </a:spcBef>
              <a:spcAft>
                <a:spcPct val="0"/>
              </a:spcAft>
              <a:defRPr sz="4000" b="1">
                <a:solidFill>
                  <a:srgbClr val="1F497D"/>
                </a:solidFill>
                <a:latin typeface="Calibri" pitchFamily="34" charset="0"/>
              </a:defRPr>
            </a:lvl7pPr>
            <a:lvl8pPr marL="1371600" algn="l" rtl="0" fontAlgn="base">
              <a:spcBef>
                <a:spcPct val="0"/>
              </a:spcBef>
              <a:spcAft>
                <a:spcPct val="0"/>
              </a:spcAft>
              <a:defRPr sz="4000" b="1">
                <a:solidFill>
                  <a:srgbClr val="1F497D"/>
                </a:solidFill>
                <a:latin typeface="Calibri" pitchFamily="34" charset="0"/>
              </a:defRPr>
            </a:lvl8pPr>
            <a:lvl9pPr marL="1828800" algn="l" rtl="0" fontAlgn="base">
              <a:spcBef>
                <a:spcPct val="0"/>
              </a:spcBef>
              <a:spcAft>
                <a:spcPct val="0"/>
              </a:spcAft>
              <a:defRPr sz="4000" b="1">
                <a:solidFill>
                  <a:srgbClr val="1F497D"/>
                </a:solidFill>
                <a:latin typeface="Calibri" pitchFamily="34" charset="0"/>
              </a:defRPr>
            </a:lvl9pPr>
          </a:lstStyle>
          <a:p>
            <a:pPr lvl="0" defTabSz="457200" eaLnBrk="1" hangingPunct="1">
              <a:spcBef>
                <a:spcPts val="1500"/>
              </a:spcBef>
              <a:buClr>
                <a:srgbClr val="000000"/>
              </a:buClr>
            </a:pPr>
            <a:endParaRPr lang="en-GB" sz="2400" kern="0" dirty="0" smtClean="0">
              <a:solidFill>
                <a:schemeClr val="bg1"/>
              </a:solidFill>
              <a:ea typeface="ＭＳ Ｐゴシック" pitchFamily="34" charset="-128"/>
            </a:endParaRPr>
          </a:p>
          <a:p>
            <a:r>
              <a:rPr lang="en-US" sz="2400" kern="0" dirty="0">
                <a:solidFill>
                  <a:schemeClr val="bg1"/>
                </a:solidFill>
                <a:ea typeface="ＭＳ Ｐゴシック" pitchFamily="34" charset="-128"/>
              </a:rPr>
              <a:t>3.6(a) </a:t>
            </a:r>
            <a:endParaRPr lang="en-US" sz="2400" kern="0" dirty="0" smtClean="0">
              <a:solidFill>
                <a:schemeClr val="bg1"/>
              </a:solidFill>
              <a:ea typeface="ＭＳ Ｐゴシック" pitchFamily="34" charset="-128"/>
            </a:endParaRPr>
          </a:p>
          <a:p>
            <a:r>
              <a:rPr lang="en-US" sz="2400" kern="0" dirty="0" smtClean="0">
                <a:solidFill>
                  <a:schemeClr val="bg1"/>
                </a:solidFill>
                <a:ea typeface="ＭＳ Ｐゴシック" pitchFamily="34" charset="-128"/>
              </a:rPr>
              <a:t>Disclose </a:t>
            </a:r>
            <a:r>
              <a:rPr lang="en-US" sz="2400" kern="0" dirty="0">
                <a:solidFill>
                  <a:schemeClr val="bg1"/>
                </a:solidFill>
                <a:ea typeface="ＭＳ Ｐゴシック" pitchFamily="34" charset="-128"/>
              </a:rPr>
              <a:t>the rules and practices regarding financial relationship between government and SOE </a:t>
            </a:r>
          </a:p>
          <a:p>
            <a:endParaRPr lang="en-US" sz="2400" kern="0" dirty="0" smtClean="0">
              <a:solidFill>
                <a:schemeClr val="bg1"/>
              </a:solidFill>
              <a:ea typeface="ＭＳ Ｐゴシック" pitchFamily="34" charset="-128"/>
            </a:endParaRPr>
          </a:p>
          <a:p>
            <a:r>
              <a:rPr lang="en-US" sz="2400" kern="0" dirty="0" smtClean="0">
                <a:solidFill>
                  <a:schemeClr val="bg1"/>
                </a:solidFill>
                <a:ea typeface="ＭＳ Ｐゴシック" pitchFamily="34" charset="-128"/>
              </a:rPr>
              <a:t>3.6(b</a:t>
            </a:r>
            <a:r>
              <a:rPr lang="en-US" sz="2400" kern="0" dirty="0">
                <a:solidFill>
                  <a:schemeClr val="bg1"/>
                </a:solidFill>
                <a:ea typeface="ＭＳ Ｐゴシック" pitchFamily="34" charset="-128"/>
              </a:rPr>
              <a:t>) </a:t>
            </a:r>
            <a:endParaRPr lang="en-US" sz="2400" kern="0" dirty="0" smtClean="0">
              <a:solidFill>
                <a:schemeClr val="bg1"/>
              </a:solidFill>
              <a:ea typeface="ＭＳ Ｐゴシック" pitchFamily="34" charset="-128"/>
            </a:endParaRPr>
          </a:p>
          <a:p>
            <a:r>
              <a:rPr lang="en-US" sz="2400" kern="0" dirty="0" smtClean="0">
                <a:solidFill>
                  <a:schemeClr val="bg1"/>
                </a:solidFill>
                <a:ea typeface="ＭＳ Ｐゴシック" pitchFamily="34" charset="-128"/>
              </a:rPr>
              <a:t>Disclosure </a:t>
            </a:r>
            <a:r>
              <a:rPr lang="en-US" sz="2400" kern="0" dirty="0">
                <a:solidFill>
                  <a:schemeClr val="bg1"/>
                </a:solidFill>
                <a:ea typeface="ＭＳ Ｐゴシック" pitchFamily="34" charset="-128"/>
              </a:rPr>
              <a:t>of quasi-fiscal expenditures </a:t>
            </a:r>
            <a:endParaRPr lang="en-US" sz="2400" kern="0" dirty="0" smtClean="0">
              <a:solidFill>
                <a:schemeClr val="bg1"/>
              </a:solidFill>
              <a:ea typeface="ＭＳ Ｐゴシック" pitchFamily="34" charset="-128"/>
            </a:endParaRPr>
          </a:p>
          <a:p>
            <a:endParaRPr lang="en-US" sz="2400" kern="0" dirty="0">
              <a:solidFill>
                <a:schemeClr val="bg1"/>
              </a:solidFill>
              <a:ea typeface="ＭＳ Ｐゴシック" pitchFamily="34" charset="-128"/>
            </a:endParaRPr>
          </a:p>
          <a:p>
            <a:r>
              <a:rPr lang="en-US" sz="2400" kern="0" dirty="0" smtClean="0">
                <a:solidFill>
                  <a:schemeClr val="bg1"/>
                </a:solidFill>
                <a:ea typeface="ＭＳ Ｐゴシック" pitchFamily="34" charset="-128"/>
              </a:rPr>
              <a:t>3.6(c</a:t>
            </a:r>
            <a:r>
              <a:rPr lang="en-US" sz="2400" kern="0" dirty="0">
                <a:solidFill>
                  <a:schemeClr val="bg1"/>
                </a:solidFill>
                <a:ea typeface="ＭＳ Ｐゴシック" pitchFamily="34" charset="-128"/>
              </a:rPr>
              <a:t>) </a:t>
            </a:r>
            <a:endParaRPr lang="en-US" sz="2400" kern="0" dirty="0" smtClean="0">
              <a:solidFill>
                <a:schemeClr val="bg1"/>
              </a:solidFill>
              <a:ea typeface="ＭＳ Ｐゴシック" pitchFamily="34" charset="-128"/>
            </a:endParaRPr>
          </a:p>
          <a:p>
            <a:r>
              <a:rPr lang="en-US" sz="2400" kern="0" dirty="0" smtClean="0">
                <a:solidFill>
                  <a:schemeClr val="bg1"/>
                </a:solidFill>
                <a:ea typeface="ＭＳ Ｐゴシック" pitchFamily="34" charset="-128"/>
              </a:rPr>
              <a:t>Disclosure </a:t>
            </a:r>
            <a:r>
              <a:rPr lang="en-US" sz="2400" kern="0" dirty="0">
                <a:solidFill>
                  <a:schemeClr val="bg1"/>
                </a:solidFill>
                <a:ea typeface="ＭＳ Ｐゴシック" pitchFamily="34" charset="-128"/>
              </a:rPr>
              <a:t>of what NOCs own, and changes in ownership</a:t>
            </a:r>
          </a:p>
          <a:p>
            <a:endParaRPr lang="en-US" sz="2400" kern="0" dirty="0" smtClean="0">
              <a:solidFill>
                <a:schemeClr val="bg1"/>
              </a:solidFill>
              <a:ea typeface="ＭＳ Ｐゴシック" pitchFamily="34" charset="-128"/>
            </a:endParaRPr>
          </a:p>
          <a:p>
            <a:r>
              <a:rPr lang="en-US" sz="2400" kern="0" dirty="0" smtClean="0">
                <a:solidFill>
                  <a:schemeClr val="bg1"/>
                </a:solidFill>
                <a:ea typeface="ＭＳ Ｐゴシック" pitchFamily="34" charset="-128"/>
              </a:rPr>
              <a:t>4.1(c</a:t>
            </a:r>
            <a:r>
              <a:rPr lang="en-US" sz="2400" kern="0" dirty="0" smtClean="0">
                <a:solidFill>
                  <a:schemeClr val="bg1"/>
                </a:solidFill>
                <a:ea typeface="ＭＳ Ｐゴシック" pitchFamily="34" charset="-128"/>
              </a:rPr>
              <a:t>) </a:t>
            </a:r>
            <a:endParaRPr lang="en-US" sz="2400" kern="0" dirty="0" smtClean="0">
              <a:solidFill>
                <a:schemeClr val="bg1"/>
              </a:solidFill>
              <a:ea typeface="ＭＳ Ｐゴシック" pitchFamily="34" charset="-128"/>
            </a:endParaRPr>
          </a:p>
          <a:p>
            <a:r>
              <a:rPr lang="en-US" sz="2400" kern="0" dirty="0" smtClean="0">
                <a:solidFill>
                  <a:schemeClr val="bg1"/>
                </a:solidFill>
                <a:ea typeface="ＭＳ Ｐゴシック" pitchFamily="34" charset="-128"/>
              </a:rPr>
              <a:t>Disclosure </a:t>
            </a:r>
            <a:r>
              <a:rPr lang="en-US" sz="2400" kern="0" dirty="0" smtClean="0">
                <a:solidFill>
                  <a:schemeClr val="bg1"/>
                </a:solidFill>
                <a:ea typeface="ＭＳ Ｐゴシック" pitchFamily="34" charset="-128"/>
              </a:rPr>
              <a:t>of sales of government shares of </a:t>
            </a:r>
            <a:r>
              <a:rPr lang="en-US" sz="2400" kern="0" dirty="0" smtClean="0">
                <a:solidFill>
                  <a:schemeClr val="bg1"/>
                </a:solidFill>
                <a:ea typeface="ＭＳ Ｐゴシック" pitchFamily="34" charset="-128"/>
              </a:rPr>
              <a:t>production</a:t>
            </a:r>
          </a:p>
          <a:p>
            <a:endParaRPr lang="en-US" sz="2400" kern="0" dirty="0">
              <a:solidFill>
                <a:schemeClr val="bg1"/>
              </a:solidFill>
              <a:ea typeface="ＭＳ Ｐゴシック" pitchFamily="34" charset="-128"/>
            </a:endParaRPr>
          </a:p>
          <a:p>
            <a:endParaRPr lang="en-US" sz="2400" kern="0" dirty="0" smtClean="0">
              <a:solidFill>
                <a:schemeClr val="bg1"/>
              </a:solidFill>
              <a:ea typeface="ＭＳ Ｐゴシック" pitchFamily="34" charset="-128"/>
            </a:endParaRPr>
          </a:p>
        </p:txBody>
      </p:sp>
    </p:spTree>
    <p:extLst>
      <p:ext uri="{BB962C8B-B14F-4D97-AF65-F5344CB8AC3E}">
        <p14:creationId xmlns:p14="http://schemas.microsoft.com/office/powerpoint/2010/main" val="272405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Rectangle 2"/>
          <p:cNvGraphicFramePr>
            <a:graphicFrameLocks/>
          </p:cNvGraphicFramePr>
          <p:nvPr/>
        </p:nvGraphicFramePr>
        <p:xfrm>
          <a:off x="0" y="0"/>
          <a:ext cx="158750" cy="158284"/>
        </p:xfrm>
        <a:graphic>
          <a:graphicData uri="http://schemas.openxmlformats.org/presentationml/2006/ole">
            <mc:AlternateContent xmlns:mc="http://schemas.openxmlformats.org/markup-compatibility/2006">
              <mc:Choice xmlns:v="urn:schemas-microsoft-com:vml" Requires="v">
                <p:oleObj spid="_x0000_s12293"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2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custDataLst>
              <p:tags r:id="rId2"/>
            </p:custDataLst>
          </p:nvPr>
        </p:nvSpPr>
        <p:spPr>
          <a:xfrm>
            <a:off x="699944" y="179294"/>
            <a:ext cx="8305511" cy="5065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b"/>
          <a:lstStyle/>
          <a:p>
            <a:pPr>
              <a:buClr>
                <a:srgbClr val="000000"/>
              </a:buClr>
              <a:buSzPct val="100000"/>
            </a:pPr>
            <a:r>
              <a:rPr lang="en-US" sz="2500" b="1" dirty="0" smtClean="0">
                <a:solidFill>
                  <a:srgbClr val="4496CD"/>
                </a:solidFill>
                <a:latin typeface="Helvetica" charset="0"/>
                <a:ea typeface="ＭＳ Ｐゴシック" charset="0"/>
                <a:cs typeface="ＭＳ Ｐゴシック" charset="0"/>
              </a:rPr>
              <a:t>SOE EXERCISE</a:t>
            </a:r>
            <a:endParaRPr lang="en-US" sz="2500" b="1" dirty="0">
              <a:solidFill>
                <a:srgbClr val="4496CD"/>
              </a:solidFill>
              <a:latin typeface="Helvetica" charset="0"/>
              <a:ea typeface="ＭＳ Ｐゴシック" charset="0"/>
              <a:cs typeface="ＭＳ Ｐゴシック" charset="0"/>
            </a:endParaRPr>
          </a:p>
        </p:txBody>
      </p:sp>
      <p:sp>
        <p:nvSpPr>
          <p:cNvPr id="2" name="TextBox 1"/>
          <p:cNvSpPr txBox="1"/>
          <p:nvPr/>
        </p:nvSpPr>
        <p:spPr>
          <a:xfrm>
            <a:off x="508000" y="838200"/>
            <a:ext cx="7682056" cy="6186309"/>
          </a:xfrm>
          <a:prstGeom prst="rect">
            <a:avLst/>
          </a:prstGeom>
          <a:noFill/>
        </p:spPr>
        <p:txBody>
          <a:bodyPr wrap="square" rtlCol="0">
            <a:spAutoFit/>
          </a:bodyPr>
          <a:lstStyle/>
          <a:p>
            <a:r>
              <a:rPr lang="en-US" dirty="0" smtClean="0"/>
              <a:t>Use the Gap Assessment methodology presented yesterday to develop recommendations for the kind of SOE reporting that is needed in your country.</a:t>
            </a:r>
          </a:p>
          <a:p>
            <a:endParaRPr lang="en-US" dirty="0"/>
          </a:p>
          <a:p>
            <a:r>
              <a:rPr lang="en-US" dirty="0" smtClean="0"/>
              <a:t>Step 1. List what the EITI Standard requires</a:t>
            </a:r>
          </a:p>
          <a:p>
            <a:endParaRPr lang="en-US" dirty="0"/>
          </a:p>
          <a:p>
            <a:r>
              <a:rPr lang="en-US" dirty="0" smtClean="0"/>
              <a:t>Step 2.  Look at the current situation:</a:t>
            </a:r>
          </a:p>
          <a:p>
            <a:pPr marL="914400" indent="-279400">
              <a:buFont typeface="Arial" panose="020B0604020202020204" pitchFamily="34" charset="0"/>
              <a:buChar char="•"/>
            </a:pPr>
            <a:r>
              <a:rPr lang="en-US" dirty="0" smtClean="0"/>
              <a:t>What information currently is published by the EITI, by the SOE and by other organizations?</a:t>
            </a:r>
          </a:p>
          <a:p>
            <a:pPr marL="914400" indent="-279400">
              <a:buFont typeface="Arial" panose="020B0604020202020204" pitchFamily="34" charset="0"/>
              <a:buChar char="•"/>
            </a:pPr>
            <a:r>
              <a:rPr lang="en-US" dirty="0" smtClean="0"/>
              <a:t>What are the SOE governance concerns that require more transparency?</a:t>
            </a:r>
          </a:p>
          <a:p>
            <a:pPr marL="914400" indent="-279400">
              <a:buFont typeface="Arial" panose="020B0604020202020204" pitchFamily="34" charset="0"/>
              <a:buChar char="•"/>
            </a:pPr>
            <a:endParaRPr lang="en-US" dirty="0"/>
          </a:p>
          <a:p>
            <a:pPr marL="635000" indent="-635000"/>
            <a:r>
              <a:rPr lang="en-US" dirty="0" smtClean="0"/>
              <a:t>Step 3. Prepare recommendations for the next EITI report.</a:t>
            </a:r>
          </a:p>
          <a:p>
            <a:pPr marL="914400" indent="-279400">
              <a:buFont typeface="Arial" panose="020B0604020202020204" pitchFamily="34" charset="0"/>
              <a:buChar char="•"/>
            </a:pPr>
            <a:r>
              <a:rPr lang="en-US" dirty="0" smtClean="0"/>
              <a:t>Propose specific ways in which the EITI Standard should be implemented in order to meet the country’s needs: scope, materiality, format, etc.</a:t>
            </a:r>
          </a:p>
          <a:p>
            <a:pPr marL="914400" indent="-279400">
              <a:buFont typeface="Arial" panose="020B0604020202020204" pitchFamily="34" charset="0"/>
              <a:buChar char="•"/>
            </a:pPr>
            <a:r>
              <a:rPr lang="en-US" dirty="0" smtClean="0"/>
              <a:t>Should any of the NRGI recommendations be proposed?</a:t>
            </a:r>
          </a:p>
          <a:p>
            <a:pPr marL="914400" indent="-279400">
              <a:buFont typeface="Arial" panose="020B0604020202020204" pitchFamily="34" charset="0"/>
              <a:buChar char="•"/>
            </a:pPr>
            <a:r>
              <a:rPr lang="en-US" dirty="0" smtClean="0"/>
              <a:t>What kinds of reporting are needed that might exceed the minimum EITI requirements?</a:t>
            </a:r>
          </a:p>
          <a:p>
            <a:pPr marL="635000" indent="-635000"/>
            <a:endParaRPr lang="en-US" dirty="0" smtClean="0"/>
          </a:p>
          <a:p>
            <a:pPr marL="635000" indent="-635000"/>
            <a:r>
              <a:rPr lang="en-US" dirty="0" smtClean="0"/>
              <a:t>Step 4. How will you pursue these recommendations in the EITI process?</a:t>
            </a:r>
          </a:p>
          <a:p>
            <a:pPr marL="914400" indent="-279400">
              <a:buFont typeface="Arial" panose="020B0604020202020204" pitchFamily="34" charset="0"/>
              <a:buChar char="•"/>
            </a:pPr>
            <a:endParaRPr lang="en-US" dirty="0" smtClean="0"/>
          </a:p>
        </p:txBody>
      </p:sp>
    </p:spTree>
    <p:extLst>
      <p:ext uri="{BB962C8B-B14F-4D97-AF65-F5344CB8AC3E}">
        <p14:creationId xmlns:p14="http://schemas.microsoft.com/office/powerpoint/2010/main" val="115138497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Rectangle 2"/>
          <p:cNvGraphicFramePr>
            <a:graphicFrameLocks/>
          </p:cNvGraphicFramePr>
          <p:nvPr/>
        </p:nvGraphicFramePr>
        <p:xfrm>
          <a:off x="0" y="0"/>
          <a:ext cx="158750" cy="158284"/>
        </p:xfrm>
        <a:graphic>
          <a:graphicData uri="http://schemas.openxmlformats.org/presentationml/2006/ole">
            <mc:AlternateContent xmlns:mc="http://schemas.openxmlformats.org/markup-compatibility/2006">
              <mc:Choice xmlns:v="urn:schemas-microsoft-com:vml" Requires="v">
                <p:oleObj spid="_x0000_s13318" name="think-cell Slide" r:id="rId18" imgW="0" imgH="0" progId="">
                  <p:embed/>
                </p:oleObj>
              </mc:Choice>
              <mc:Fallback>
                <p:oleObj name="think-cell Slide" r:id="rId18"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2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custDataLst>
              <p:tags r:id="rId2"/>
            </p:custDataLst>
          </p:nvPr>
        </p:nvSpPr>
        <p:spPr>
          <a:xfrm>
            <a:off x="699944" y="179294"/>
            <a:ext cx="8305511" cy="5065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b"/>
          <a:lstStyle/>
          <a:p>
            <a:pPr>
              <a:buClr>
                <a:srgbClr val="000000"/>
              </a:buClr>
              <a:buSzPct val="100000"/>
            </a:pPr>
            <a:r>
              <a:rPr lang="en-US" sz="2500" b="1" dirty="0" smtClean="0">
                <a:solidFill>
                  <a:srgbClr val="4496CD"/>
                </a:solidFill>
                <a:latin typeface="Helvetica" charset="0"/>
                <a:ea typeface="ＭＳ Ｐゴシック" charset="0"/>
                <a:cs typeface="ＭＳ Ｐゴシック" charset="0"/>
              </a:rPr>
              <a:t>EXERCISE – 3 sources of information for your work</a:t>
            </a:r>
            <a:endParaRPr lang="en-US" sz="2500" b="1" dirty="0">
              <a:solidFill>
                <a:srgbClr val="4496CD"/>
              </a:solidFill>
              <a:latin typeface="Helvetica" charset="0"/>
              <a:ea typeface="ＭＳ Ｐゴシック" charset="0"/>
              <a:cs typeface="ＭＳ Ｐゴシック" charset="0"/>
            </a:endParaRPr>
          </a:p>
        </p:txBody>
      </p:sp>
      <p:sp>
        <p:nvSpPr>
          <p:cNvPr id="21508" name="Rectangle 3"/>
          <p:cNvSpPr>
            <a:spLocks noChangeArrowheads="1"/>
          </p:cNvSpPr>
          <p:nvPr>
            <p:custDataLst>
              <p:tags r:id="rId3"/>
            </p:custDataLst>
          </p:nvPr>
        </p:nvSpPr>
        <p:spPr bwMode="gray">
          <a:xfrm>
            <a:off x="109103" y="1219200"/>
            <a:ext cx="2451677" cy="1015640"/>
          </a:xfrm>
          <a:prstGeom prst="rect">
            <a:avLst/>
          </a:prstGeom>
          <a:solidFill>
            <a:schemeClr val="bg1"/>
          </a:solidFill>
          <a:ln w="9525">
            <a:solidFill>
              <a:srgbClr val="000000"/>
            </a:solidFill>
            <a:miter lim="800000"/>
            <a:headEnd type="none" w="lg" len="lg"/>
            <a:tailEnd type="none" w="lg" len="lg"/>
          </a:ln>
          <a:effectLst>
            <a:outerShdw blurRad="63500" dist="26940" dir="5400000" sx="99001" sy="99001" algn="ctr" rotWithShape="0">
              <a:schemeClr val="tx2">
                <a:alpha val="74998"/>
              </a:schemeClr>
            </a:outerShdw>
          </a:effectLst>
          <a:extLst/>
        </p:spPr>
        <p:txBody>
          <a:bodyPr wrap="square" lIns="91429" tIns="91429" rIns="91429" bIns="91429" anchor="b">
            <a:spAutoFit/>
          </a:bodyPr>
          <a:lstStyle/>
          <a:p>
            <a:pPr algn="ctr"/>
            <a:r>
              <a:rPr lang="en-US" dirty="0" smtClean="0"/>
              <a:t>Could include things from this list of good practices:</a:t>
            </a:r>
            <a:endParaRPr lang="en-US" dirty="0"/>
          </a:p>
        </p:txBody>
      </p:sp>
      <p:sp>
        <p:nvSpPr>
          <p:cNvPr id="13" name="Rectangle 12"/>
          <p:cNvSpPr/>
          <p:nvPr>
            <p:custDataLst>
              <p:tags r:id="rId4"/>
            </p:custDataLst>
          </p:nvPr>
        </p:nvSpPr>
        <p:spPr>
          <a:xfrm>
            <a:off x="304512" y="440391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Reserves   </a:t>
            </a:r>
          </a:p>
        </p:txBody>
      </p:sp>
      <p:sp>
        <p:nvSpPr>
          <p:cNvPr id="20" name="Rectangle 19"/>
          <p:cNvSpPr/>
          <p:nvPr>
            <p:custDataLst>
              <p:tags r:id="rId5"/>
            </p:custDataLst>
          </p:nvPr>
        </p:nvSpPr>
        <p:spPr>
          <a:xfrm>
            <a:off x="304512" y="5013232"/>
            <a:ext cx="2134465" cy="228319"/>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Estimates future production     </a:t>
            </a:r>
          </a:p>
        </p:txBody>
      </p:sp>
      <p:sp>
        <p:nvSpPr>
          <p:cNvPr id="21" name="Rectangle 20"/>
          <p:cNvSpPr/>
          <p:nvPr>
            <p:custDataLst>
              <p:tags r:id="rId6"/>
            </p:custDataLst>
          </p:nvPr>
        </p:nvSpPr>
        <p:spPr>
          <a:xfrm>
            <a:off x="304512" y="4098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E&amp;P Activities   </a:t>
            </a:r>
          </a:p>
        </p:txBody>
      </p:sp>
      <p:sp>
        <p:nvSpPr>
          <p:cNvPr id="24" name="Rectangle 23"/>
          <p:cNvSpPr/>
          <p:nvPr>
            <p:custDataLst>
              <p:tags r:id="rId7"/>
            </p:custDataLst>
          </p:nvPr>
        </p:nvSpPr>
        <p:spPr>
          <a:xfrm>
            <a:off x="304512" y="2574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Profit &amp; Loss statement    </a:t>
            </a:r>
          </a:p>
        </p:txBody>
      </p:sp>
      <p:sp>
        <p:nvSpPr>
          <p:cNvPr id="28" name="Rectangle 27"/>
          <p:cNvSpPr/>
          <p:nvPr>
            <p:custDataLst>
              <p:tags r:id="rId8"/>
            </p:custDataLst>
          </p:nvPr>
        </p:nvSpPr>
        <p:spPr>
          <a:xfrm>
            <a:off x="304512" y="5318593"/>
            <a:ext cx="2134465" cy="228319"/>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FTE count    </a:t>
            </a:r>
          </a:p>
        </p:txBody>
      </p:sp>
      <p:sp>
        <p:nvSpPr>
          <p:cNvPr id="29" name="Rectangle 28"/>
          <p:cNvSpPr/>
          <p:nvPr>
            <p:custDataLst>
              <p:tags r:id="rId9"/>
            </p:custDataLst>
          </p:nvPr>
        </p:nvSpPr>
        <p:spPr>
          <a:xfrm>
            <a:off x="304512" y="5622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Code of conduct     </a:t>
            </a:r>
          </a:p>
        </p:txBody>
      </p:sp>
      <p:sp>
        <p:nvSpPr>
          <p:cNvPr id="52" name="Rectangle 51"/>
          <p:cNvSpPr/>
          <p:nvPr>
            <p:custDataLst>
              <p:tags r:id="rId10"/>
            </p:custDataLst>
          </p:nvPr>
        </p:nvSpPr>
        <p:spPr>
          <a:xfrm>
            <a:off x="304512" y="2270593"/>
            <a:ext cx="2134465" cy="228319"/>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Annual </a:t>
            </a:r>
            <a:r>
              <a:rPr lang="en-US" sz="1200" dirty="0" smtClean="0">
                <a:solidFill>
                  <a:schemeClr val="tx1"/>
                </a:solidFill>
              </a:rPr>
              <a:t>Report  </a:t>
            </a:r>
            <a:endParaRPr lang="en-US" sz="1200" dirty="0">
              <a:solidFill>
                <a:schemeClr val="tx1"/>
              </a:solidFill>
            </a:endParaRPr>
          </a:p>
        </p:txBody>
      </p:sp>
      <p:sp>
        <p:nvSpPr>
          <p:cNvPr id="60" name="Rectangle 59"/>
          <p:cNvSpPr/>
          <p:nvPr>
            <p:custDataLst>
              <p:tags r:id="rId11"/>
            </p:custDataLst>
          </p:nvPr>
        </p:nvSpPr>
        <p:spPr>
          <a:xfrm>
            <a:off x="304512" y="2879912"/>
            <a:ext cx="2134465" cy="38100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Disaggregated revenues &amp; expenditure    </a:t>
            </a:r>
          </a:p>
        </p:txBody>
      </p:sp>
      <p:sp>
        <p:nvSpPr>
          <p:cNvPr id="62" name="Rectangle 61"/>
          <p:cNvSpPr/>
          <p:nvPr>
            <p:custDataLst>
              <p:tags r:id="rId12"/>
            </p:custDataLst>
          </p:nvPr>
        </p:nvSpPr>
        <p:spPr>
          <a:xfrm>
            <a:off x="304512" y="3336552"/>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Balance sheet    </a:t>
            </a:r>
          </a:p>
        </p:txBody>
      </p:sp>
      <p:sp>
        <p:nvSpPr>
          <p:cNvPr id="65" name="Rectangle 64"/>
          <p:cNvSpPr/>
          <p:nvPr>
            <p:custDataLst>
              <p:tags r:id="rId13"/>
            </p:custDataLst>
          </p:nvPr>
        </p:nvSpPr>
        <p:spPr>
          <a:xfrm>
            <a:off x="304512" y="4707872"/>
            <a:ext cx="2134465" cy="229721"/>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Production   </a:t>
            </a:r>
          </a:p>
        </p:txBody>
      </p:sp>
      <p:sp>
        <p:nvSpPr>
          <p:cNvPr id="74" name="Rectangle 73"/>
          <p:cNvSpPr/>
          <p:nvPr>
            <p:custDataLst>
              <p:tags r:id="rId14"/>
            </p:custDataLst>
          </p:nvPr>
        </p:nvSpPr>
        <p:spPr>
          <a:xfrm>
            <a:off x="304512" y="3641912"/>
            <a:ext cx="2134465" cy="38100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dirty="0">
                <a:solidFill>
                  <a:schemeClr val="tx1"/>
                </a:solidFill>
              </a:rPr>
              <a:t>Disaggregated payments to governments    </a:t>
            </a:r>
          </a:p>
        </p:txBody>
      </p:sp>
      <p:sp>
        <p:nvSpPr>
          <p:cNvPr id="69" name="Rectangle 68"/>
          <p:cNvSpPr/>
          <p:nvPr>
            <p:custDataLst>
              <p:tags r:id="rId15"/>
            </p:custDataLst>
          </p:nvPr>
        </p:nvSpPr>
        <p:spPr>
          <a:xfrm>
            <a:off x="267710" y="5987024"/>
            <a:ext cx="2134465" cy="228320"/>
          </a:xfrm>
          <a:prstGeom prst="rect">
            <a:avLst/>
          </a:prstGeom>
          <a:solidFill>
            <a:srgbClr val="E2E2E2"/>
          </a:solidFill>
          <a:ln>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en-US" sz="1200" b="1" dirty="0" smtClean="0">
                <a:solidFill>
                  <a:schemeClr val="tx1"/>
                </a:solidFill>
              </a:rPr>
              <a:t>Audit reports</a:t>
            </a:r>
            <a:r>
              <a:rPr lang="en-US" sz="1200" b="1" dirty="0" smtClean="0">
                <a:solidFill>
                  <a:schemeClr val="tx1"/>
                </a:solidFill>
              </a:rPr>
              <a:t>     </a:t>
            </a:r>
            <a:endParaRPr lang="en-US" sz="1200" b="1" dirty="0">
              <a:solidFill>
                <a:schemeClr val="tx1"/>
              </a:solidFill>
            </a:endParaRPr>
          </a:p>
        </p:txBody>
      </p:sp>
      <p:sp>
        <p:nvSpPr>
          <p:cNvPr id="2" name="TextBox 1"/>
          <p:cNvSpPr txBox="1"/>
          <p:nvPr/>
        </p:nvSpPr>
        <p:spPr>
          <a:xfrm>
            <a:off x="838200" y="838200"/>
            <a:ext cx="914400" cy="381000"/>
          </a:xfrm>
          <a:prstGeom prst="rect">
            <a:avLst/>
          </a:prstGeom>
          <a:noFill/>
        </p:spPr>
        <p:txBody>
          <a:bodyPr wrap="square" rtlCol="0">
            <a:spAutoFit/>
          </a:bodyPr>
          <a:lstStyle/>
          <a:p>
            <a:endParaRPr lang="en-US" dirty="0"/>
          </a:p>
        </p:txBody>
      </p:sp>
      <p:sp>
        <p:nvSpPr>
          <p:cNvPr id="3" name="Oval 2"/>
          <p:cNvSpPr/>
          <p:nvPr/>
        </p:nvSpPr>
        <p:spPr>
          <a:xfrm>
            <a:off x="992042" y="762000"/>
            <a:ext cx="685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1</a:t>
            </a:r>
            <a:endParaRPr lang="en-US" sz="2400" b="1" dirty="0">
              <a:solidFill>
                <a:schemeClr val="tx1"/>
              </a:solidFill>
            </a:endParaRPr>
          </a:p>
        </p:txBody>
      </p:sp>
      <p:sp>
        <p:nvSpPr>
          <p:cNvPr id="86" name="TextBox 85"/>
          <p:cNvSpPr txBox="1"/>
          <p:nvPr/>
        </p:nvSpPr>
        <p:spPr>
          <a:xfrm>
            <a:off x="2895600" y="838200"/>
            <a:ext cx="914400" cy="381000"/>
          </a:xfrm>
          <a:prstGeom prst="rect">
            <a:avLst/>
          </a:prstGeom>
          <a:noFill/>
        </p:spPr>
        <p:txBody>
          <a:bodyPr wrap="square" rtlCol="0">
            <a:spAutoFit/>
          </a:bodyPr>
          <a:lstStyle/>
          <a:p>
            <a:endParaRPr lang="en-US" dirty="0"/>
          </a:p>
        </p:txBody>
      </p:sp>
      <p:sp>
        <p:nvSpPr>
          <p:cNvPr id="87" name="Oval 86"/>
          <p:cNvSpPr/>
          <p:nvPr/>
        </p:nvSpPr>
        <p:spPr>
          <a:xfrm>
            <a:off x="4724400" y="952500"/>
            <a:ext cx="685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2</a:t>
            </a:r>
            <a:endParaRPr lang="en-US" sz="2400" b="1" dirty="0">
              <a:solidFill>
                <a:schemeClr val="tx1"/>
              </a:solidFill>
            </a:endParaRPr>
          </a:p>
        </p:txBody>
      </p:sp>
      <p:sp>
        <p:nvSpPr>
          <p:cNvPr id="97" name="TextBox 96"/>
          <p:cNvSpPr txBox="1"/>
          <p:nvPr/>
        </p:nvSpPr>
        <p:spPr>
          <a:xfrm>
            <a:off x="3520784" y="3819060"/>
            <a:ext cx="914400" cy="381000"/>
          </a:xfrm>
          <a:prstGeom prst="rect">
            <a:avLst/>
          </a:prstGeom>
          <a:noFill/>
        </p:spPr>
        <p:txBody>
          <a:bodyPr wrap="square" rtlCol="0">
            <a:spAutoFit/>
          </a:bodyPr>
          <a:lstStyle/>
          <a:p>
            <a:endParaRPr lang="en-US" dirty="0"/>
          </a:p>
        </p:txBody>
      </p:sp>
      <p:sp>
        <p:nvSpPr>
          <p:cNvPr id="98" name="Oval 97"/>
          <p:cNvSpPr/>
          <p:nvPr/>
        </p:nvSpPr>
        <p:spPr>
          <a:xfrm>
            <a:off x="3723984" y="3866032"/>
            <a:ext cx="685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3</a:t>
            </a:r>
            <a:endParaRPr lang="en-US" sz="2400" b="1" dirty="0">
              <a:solidFill>
                <a:schemeClr val="tx1"/>
              </a:solidFill>
            </a:endParaRPr>
          </a:p>
        </p:txBody>
      </p:sp>
      <p:sp>
        <p:nvSpPr>
          <p:cNvPr id="4" name="TextBox 3"/>
          <p:cNvSpPr txBox="1"/>
          <p:nvPr/>
        </p:nvSpPr>
        <p:spPr>
          <a:xfrm>
            <a:off x="2743200" y="1471854"/>
            <a:ext cx="3481099" cy="2031325"/>
          </a:xfrm>
          <a:prstGeom prst="rect">
            <a:avLst/>
          </a:prstGeom>
          <a:noFill/>
          <a:ln>
            <a:solidFill>
              <a:schemeClr val="tx1"/>
            </a:solidFill>
          </a:ln>
        </p:spPr>
        <p:txBody>
          <a:bodyPr wrap="square" rtlCol="0">
            <a:spAutoFit/>
          </a:bodyPr>
          <a:lstStyle/>
          <a:p>
            <a:pPr algn="ctr"/>
            <a:r>
              <a:rPr lang="en-US" dirty="0" smtClean="0"/>
              <a:t>The text of the EITI requirements, and recommendations from NRGI are at: </a:t>
            </a:r>
            <a:r>
              <a:rPr lang="en-US" dirty="0" smtClean="0">
                <a:hlinkClick r:id="rId19"/>
              </a:rPr>
              <a:t>www.resourcegovernance.org/eitiguide</a:t>
            </a:r>
            <a:endParaRPr lang="en-US" dirty="0" smtClean="0"/>
          </a:p>
          <a:p>
            <a:pPr algn="ctr"/>
            <a:endParaRPr lang="en-US" dirty="0"/>
          </a:p>
        </p:txBody>
      </p:sp>
      <p:sp>
        <p:nvSpPr>
          <p:cNvPr id="101" name="TextBox 100"/>
          <p:cNvSpPr txBox="1"/>
          <p:nvPr/>
        </p:nvSpPr>
        <p:spPr>
          <a:xfrm>
            <a:off x="2692400" y="4346858"/>
            <a:ext cx="4800600" cy="1754326"/>
          </a:xfrm>
          <a:prstGeom prst="rect">
            <a:avLst/>
          </a:prstGeom>
          <a:noFill/>
          <a:ln>
            <a:solidFill>
              <a:schemeClr val="tx1"/>
            </a:solidFill>
          </a:ln>
        </p:spPr>
        <p:txBody>
          <a:bodyPr wrap="square" rtlCol="0">
            <a:spAutoFit/>
          </a:bodyPr>
          <a:lstStyle/>
          <a:p>
            <a:pPr algn="ctr"/>
            <a:r>
              <a:rPr lang="en-US" dirty="0" smtClean="0"/>
              <a:t>Actual information from your country:</a:t>
            </a:r>
          </a:p>
          <a:p>
            <a:pPr algn="ctr"/>
            <a:r>
              <a:rPr lang="en-US" dirty="0" smtClean="0"/>
              <a:t>What is in the most recent EITI report?</a:t>
            </a:r>
          </a:p>
          <a:p>
            <a:pPr algn="ctr"/>
            <a:r>
              <a:rPr lang="en-US" dirty="0" smtClean="0"/>
              <a:t>What is available on the SOE website?</a:t>
            </a:r>
          </a:p>
          <a:p>
            <a:pPr algn="ctr"/>
            <a:r>
              <a:rPr lang="en-US" dirty="0" smtClean="0"/>
              <a:t>What is available from other government agencies?</a:t>
            </a:r>
          </a:p>
          <a:p>
            <a:pPr algn="ctr"/>
            <a:endParaRPr lang="en-US" dirty="0"/>
          </a:p>
        </p:txBody>
      </p:sp>
      <p:pic>
        <p:nvPicPr>
          <p:cNvPr id="13316" name="Picture 4"/>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33765" t="9407" r="11334" b="7826"/>
          <a:stretch/>
        </p:blipFill>
        <p:spPr bwMode="auto">
          <a:xfrm>
            <a:off x="6224299" y="1156667"/>
            <a:ext cx="2768456" cy="2346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97657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4191000"/>
            <a:ext cx="7772400" cy="1362075"/>
          </a:xfrm>
        </p:spPr>
        <p:txBody>
          <a:bodyPr>
            <a:normAutofit fontScale="90000"/>
          </a:bodyPr>
          <a:lstStyle/>
          <a:p>
            <a:r>
              <a:rPr lang="en-US" dirty="0" smtClean="0"/>
              <a:t>Thank you.</a:t>
            </a:r>
            <a:br>
              <a:rPr lang="en-US" dirty="0" smtClean="0"/>
            </a:br>
            <a:r>
              <a:rPr lang="en-US" dirty="0"/>
              <a:t/>
            </a:r>
            <a:br>
              <a:rPr lang="en-US" dirty="0"/>
            </a:br>
            <a:endParaRPr lang="en-US" dirty="0"/>
          </a:p>
        </p:txBody>
      </p:sp>
    </p:spTree>
    <p:extLst>
      <p:ext uri="{BB962C8B-B14F-4D97-AF65-F5344CB8AC3E}">
        <p14:creationId xmlns:p14="http://schemas.microsoft.com/office/powerpoint/2010/main" val="24020739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A. </a:t>
            </a:r>
            <a:r>
              <a:rPr lang="en-US" sz="3600" dirty="0"/>
              <a:t>Scope of SOE </a:t>
            </a:r>
            <a:r>
              <a:rPr lang="en-US" sz="3600" dirty="0" smtClean="0"/>
              <a:t>activities</a:t>
            </a:r>
            <a:endParaRPr lang="en-US" sz="3600" dirty="0"/>
          </a:p>
        </p:txBody>
      </p:sp>
      <p:graphicFrame>
        <p:nvGraphicFramePr>
          <p:cNvPr id="4" name="Chart 3"/>
          <p:cNvGraphicFramePr>
            <a:graphicFrameLocks/>
          </p:cNvGraphicFramePr>
          <p:nvPr>
            <p:extLst>
              <p:ext uri="{D42A27DB-BD31-4B8C-83A1-F6EECF244321}">
                <p14:modId xmlns:p14="http://schemas.microsoft.com/office/powerpoint/2010/main" val="1612276543"/>
              </p:ext>
            </p:extLst>
          </p:nvPr>
        </p:nvGraphicFramePr>
        <p:xfrm>
          <a:off x="228600" y="1295400"/>
          <a:ext cx="4333929" cy="381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a:graphicFrameLocks/>
          </p:cNvGraphicFramePr>
          <p:nvPr>
            <p:extLst>
              <p:ext uri="{D42A27DB-BD31-4B8C-83A1-F6EECF244321}">
                <p14:modId xmlns:p14="http://schemas.microsoft.com/office/powerpoint/2010/main" val="4133220002"/>
              </p:ext>
            </p:extLst>
          </p:nvPr>
        </p:nvGraphicFramePr>
        <p:xfrm>
          <a:off x="4593700" y="1295400"/>
          <a:ext cx="4321699" cy="3810000"/>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533400" y="5446059"/>
            <a:ext cx="3879273" cy="298724"/>
          </a:xfrm>
          <a:prstGeom prst="rect">
            <a:avLst/>
          </a:prstGeom>
          <a:noFill/>
        </p:spPr>
        <p:txBody>
          <a:bodyPr wrap="square" lIns="82058" tIns="41029" rIns="82058" bIns="41029" rtlCol="0">
            <a:spAutoFit/>
          </a:bodyPr>
          <a:lstStyle/>
          <a:p>
            <a:r>
              <a:rPr lang="en-US" sz="1400" i="1" dirty="0"/>
              <a:t>Source: World Bank</a:t>
            </a:r>
          </a:p>
        </p:txBody>
      </p:sp>
    </p:spTree>
    <p:extLst>
      <p:ext uri="{BB962C8B-B14F-4D97-AF65-F5344CB8AC3E}">
        <p14:creationId xmlns:p14="http://schemas.microsoft.com/office/powerpoint/2010/main" val="3247097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0167" y="1371600"/>
            <a:ext cx="8828651" cy="5257800"/>
          </a:xfrm>
        </p:spPr>
      </p:pic>
      <p:sp>
        <p:nvSpPr>
          <p:cNvPr id="2" name="Title 1"/>
          <p:cNvSpPr>
            <a:spLocks noGrp="1"/>
          </p:cNvSpPr>
          <p:nvPr>
            <p:ph type="title"/>
          </p:nvPr>
        </p:nvSpPr>
        <p:spPr/>
        <p:txBody>
          <a:bodyPr>
            <a:normAutofit/>
          </a:bodyPr>
          <a:lstStyle/>
          <a:p>
            <a:r>
              <a:rPr lang="en-US" sz="2500" dirty="0"/>
              <a:t>90% of world’s top 60 per capita oil producers have some form of NOC</a:t>
            </a:r>
          </a:p>
        </p:txBody>
      </p:sp>
    </p:spTree>
    <p:extLst>
      <p:ext uri="{BB962C8B-B14F-4D97-AF65-F5344CB8AC3E}">
        <p14:creationId xmlns:p14="http://schemas.microsoft.com/office/powerpoint/2010/main" val="1634179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a:t>National dominance, global reach</a:t>
            </a:r>
          </a:p>
        </p:txBody>
      </p:sp>
      <p:pic>
        <p:nvPicPr>
          <p:cNvPr id="1026" name="Picture 2" descr="http://www.logostage.com/logos/petrona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3863" y="1298666"/>
            <a:ext cx="2563091" cy="10632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etronas-overseas-investm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1273" y="2689412"/>
            <a:ext cx="4168272" cy="282388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cdn1.bigcommerce.com/server4200/h98e3jtz/products/108/images/229/Saudi_Aramco_Onshore_and_Offshore_Fields_pw__13189.1349446295.1280.128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727" y="2459710"/>
            <a:ext cx="3255818" cy="307486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jonesloflin.com/storage/blog-pics/Saudi%20Aramco%20Logo.jpg?__SQUARESPACE_CACHEVERSION=136715442763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37856" y="1266325"/>
            <a:ext cx="2165561" cy="821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9844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4800" y="274638"/>
            <a:ext cx="8534400" cy="1143000"/>
          </a:xfrm>
        </p:spPr>
        <p:txBody>
          <a:bodyPr>
            <a:normAutofit/>
          </a:bodyPr>
          <a:lstStyle/>
          <a:p>
            <a:pPr eaLnBrk="1" hangingPunct="1"/>
            <a:r>
              <a:rPr lang="en-US" altLang="en-US" sz="2400" dirty="0" smtClean="0"/>
              <a:t>Domestically, SOEs </a:t>
            </a:r>
            <a:r>
              <a:rPr lang="en-US" altLang="en-US" sz="2400" dirty="0" smtClean="0"/>
              <a:t>have a </a:t>
            </a:r>
            <a:r>
              <a:rPr lang="en-US" altLang="en-US" sz="2400" dirty="0" smtClean="0"/>
              <a:t>major impact on </a:t>
            </a:r>
            <a:br>
              <a:rPr lang="en-US" altLang="en-US" sz="2400" dirty="0" smtClean="0"/>
            </a:br>
            <a:r>
              <a:rPr lang="en-US" altLang="en-US" sz="2400" dirty="0" smtClean="0"/>
              <a:t>government revenues</a:t>
            </a:r>
            <a:endParaRPr lang="en-US" altLang="en-US" sz="2400" dirty="0" smtClean="0"/>
          </a:p>
        </p:txBody>
      </p:sp>
      <p:sp>
        <p:nvSpPr>
          <p:cNvPr id="52228" name="TextBox 3"/>
          <p:cNvSpPr txBox="1">
            <a:spLocks noChangeArrowheads="1"/>
          </p:cNvSpPr>
          <p:nvPr/>
        </p:nvSpPr>
        <p:spPr bwMode="auto">
          <a:xfrm>
            <a:off x="457200" y="1752600"/>
            <a:ext cx="7412038" cy="4145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spAutoFit/>
          </a:bodyPr>
          <a:lstStyle>
            <a:lvl1pPr eaLnBrk="0" hangingPunct="0">
              <a:spcBef>
                <a:spcPct val="20000"/>
              </a:spcBef>
              <a:buFont typeface="Arial" pitchFamily="34" charset="0"/>
              <a:buChar char="•"/>
              <a:defRPr sz="3200">
                <a:solidFill>
                  <a:schemeClr val="tx1"/>
                </a:solidFill>
                <a:latin typeface="Lucida Sans" pitchFamily="34" charset="0"/>
                <a:ea typeface="ＭＳ Ｐゴシック" pitchFamily="34" charset="-128"/>
              </a:defRPr>
            </a:lvl1pPr>
            <a:lvl2pPr marL="742950" indent="-285750" eaLnBrk="0" hangingPunct="0">
              <a:spcBef>
                <a:spcPct val="20000"/>
              </a:spcBef>
              <a:buFont typeface="Arial" pitchFamily="34" charset="0"/>
              <a:buChar char="–"/>
              <a:defRPr sz="2800">
                <a:solidFill>
                  <a:schemeClr val="tx1"/>
                </a:solidFill>
                <a:latin typeface="Lucida Sans" pitchFamily="34" charset="0"/>
                <a:ea typeface="ＭＳ Ｐゴシック" pitchFamily="34" charset="-128"/>
              </a:defRPr>
            </a:lvl2pPr>
            <a:lvl3pPr marL="1143000" indent="-228600" eaLnBrk="0" hangingPunct="0">
              <a:spcBef>
                <a:spcPct val="20000"/>
              </a:spcBef>
              <a:buFont typeface="Arial" pitchFamily="34" charset="0"/>
              <a:buChar char="•"/>
              <a:defRPr sz="2400">
                <a:solidFill>
                  <a:schemeClr val="tx1"/>
                </a:solidFill>
                <a:latin typeface="Lucida Sans" pitchFamily="34" charset="0"/>
                <a:ea typeface="ＭＳ Ｐゴシック" pitchFamily="34" charset="-128"/>
              </a:defRPr>
            </a:lvl3pPr>
            <a:lvl4pPr marL="16002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4pPr>
            <a:lvl5pPr marL="2057400" indent="-228600" eaLnBrk="0" hangingPunct="0">
              <a:spcBef>
                <a:spcPct val="20000"/>
              </a:spcBef>
              <a:buFont typeface="Arial" pitchFamily="34" charset="0"/>
              <a:buChar char="»"/>
              <a:defRPr sz="2000">
                <a:solidFill>
                  <a:schemeClr val="tx1"/>
                </a:solidFill>
                <a:latin typeface="Lucida Sans" pitchFamily="34" charset="0"/>
                <a:ea typeface="ＭＳ Ｐゴシック"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Lucida Sans" pitchFamily="34" charset="0"/>
                <a:ea typeface="ＭＳ Ｐゴシック" pitchFamily="34" charset="-128"/>
              </a:defRPr>
            </a:lvl9pPr>
          </a:lstStyle>
          <a:p>
            <a:pPr marL="285750" indent="-285750" eaLnBrk="1" hangingPunct="1">
              <a:spcBef>
                <a:spcPct val="0"/>
              </a:spcBef>
            </a:pPr>
            <a:r>
              <a:rPr lang="en-US" altLang="en-US" sz="2400" b="1" dirty="0" smtClean="0">
                <a:latin typeface="Book Antiqua" pitchFamily="18" charset="0"/>
              </a:rPr>
              <a:t>Operate</a:t>
            </a:r>
            <a:r>
              <a:rPr lang="en-US" altLang="en-US" sz="2400" dirty="0" smtClean="0">
                <a:latin typeface="Book Antiqua" pitchFamily="18" charset="0"/>
              </a:rPr>
              <a:t> the country’s valuable resources</a:t>
            </a:r>
            <a:endParaRPr lang="en-US" altLang="en-US" sz="2400" dirty="0">
              <a:latin typeface="Book Antiqua" pitchFamily="18" charset="0"/>
            </a:endParaRPr>
          </a:p>
          <a:p>
            <a:pPr marL="285750" indent="-285750" eaLnBrk="1" hangingPunct="1">
              <a:spcBef>
                <a:spcPct val="0"/>
              </a:spcBef>
            </a:pPr>
            <a:endParaRPr lang="en-US" altLang="en-US" sz="2400" dirty="0" smtClean="0">
              <a:latin typeface="Book Antiqua" pitchFamily="18" charset="0"/>
            </a:endParaRPr>
          </a:p>
          <a:p>
            <a:pPr marL="285750" indent="-285750" eaLnBrk="1" hangingPunct="1">
              <a:spcBef>
                <a:spcPct val="0"/>
              </a:spcBef>
            </a:pPr>
            <a:r>
              <a:rPr lang="en-US" altLang="en-US" sz="2400" b="1" dirty="0" smtClean="0">
                <a:latin typeface="Book Antiqua" pitchFamily="18" charset="0"/>
              </a:rPr>
              <a:t>Regulate</a:t>
            </a:r>
            <a:r>
              <a:rPr lang="en-US" altLang="en-US" sz="2400" dirty="0" smtClean="0">
                <a:latin typeface="Book Antiqua" pitchFamily="18" charset="0"/>
              </a:rPr>
              <a:t> the country’s valuable resources</a:t>
            </a:r>
          </a:p>
          <a:p>
            <a:pPr marL="285750" indent="-285750" eaLnBrk="1" hangingPunct="1">
              <a:spcBef>
                <a:spcPct val="0"/>
              </a:spcBef>
            </a:pPr>
            <a:endParaRPr lang="en-US" altLang="en-US" sz="2400" dirty="0" smtClean="0">
              <a:latin typeface="Book Antiqua" pitchFamily="18" charset="0"/>
            </a:endParaRPr>
          </a:p>
          <a:p>
            <a:pPr marL="285750" indent="-285750" eaLnBrk="1" hangingPunct="1">
              <a:spcBef>
                <a:spcPct val="0"/>
              </a:spcBef>
            </a:pPr>
            <a:r>
              <a:rPr lang="en-US" altLang="en-US" sz="2400" b="1" dirty="0" smtClean="0">
                <a:latin typeface="Book Antiqua" pitchFamily="18" charset="0"/>
              </a:rPr>
              <a:t>Buy and sell</a:t>
            </a:r>
            <a:r>
              <a:rPr lang="en-US" altLang="en-US" sz="2400" dirty="0" smtClean="0">
                <a:latin typeface="Book Antiqua" pitchFamily="18" charset="0"/>
              </a:rPr>
              <a:t> the country’s valuable resources</a:t>
            </a:r>
          </a:p>
          <a:p>
            <a:pPr marL="285750" indent="-285750" eaLnBrk="1" hangingPunct="1">
              <a:spcBef>
                <a:spcPct val="0"/>
              </a:spcBef>
            </a:pPr>
            <a:endParaRPr lang="en-US" altLang="en-US" sz="2400" b="1" dirty="0" smtClean="0">
              <a:latin typeface="Book Antiqua" pitchFamily="18" charset="0"/>
            </a:endParaRPr>
          </a:p>
          <a:p>
            <a:pPr marL="285750" indent="-285750" eaLnBrk="1" hangingPunct="1">
              <a:spcBef>
                <a:spcPct val="0"/>
              </a:spcBef>
            </a:pPr>
            <a:r>
              <a:rPr lang="en-US" altLang="en-US" sz="2400" b="1" dirty="0" smtClean="0">
                <a:latin typeface="Book Antiqua" pitchFamily="18" charset="0"/>
              </a:rPr>
              <a:t>Collect </a:t>
            </a:r>
            <a:r>
              <a:rPr lang="en-US" altLang="en-US" sz="2400" dirty="0" smtClean="0">
                <a:latin typeface="Book Antiqua" pitchFamily="18" charset="0"/>
              </a:rPr>
              <a:t>revenues</a:t>
            </a:r>
          </a:p>
          <a:p>
            <a:pPr marL="285750" indent="-285750" eaLnBrk="1" hangingPunct="1">
              <a:spcBef>
                <a:spcPct val="0"/>
              </a:spcBef>
            </a:pPr>
            <a:endParaRPr lang="en-US" altLang="en-US" sz="2400" dirty="0" smtClean="0">
              <a:latin typeface="Book Antiqua" pitchFamily="18" charset="0"/>
            </a:endParaRPr>
          </a:p>
          <a:p>
            <a:pPr marL="285750" indent="-285750" eaLnBrk="1" hangingPunct="1">
              <a:spcBef>
                <a:spcPct val="0"/>
              </a:spcBef>
            </a:pPr>
            <a:r>
              <a:rPr lang="en-US" altLang="en-US" sz="2400" b="1" dirty="0" smtClean="0">
                <a:latin typeface="Book Antiqua" pitchFamily="18" charset="0"/>
              </a:rPr>
              <a:t>Manage </a:t>
            </a:r>
            <a:r>
              <a:rPr lang="en-US" altLang="en-US" sz="2400" dirty="0" smtClean="0">
                <a:latin typeface="Book Antiqua" pitchFamily="18" charset="0"/>
              </a:rPr>
              <a:t>revenues</a:t>
            </a:r>
          </a:p>
          <a:p>
            <a:pPr marL="285750" indent="-285750" eaLnBrk="1" hangingPunct="1">
              <a:spcBef>
                <a:spcPct val="0"/>
              </a:spcBef>
            </a:pPr>
            <a:endParaRPr lang="en-US" altLang="en-US" sz="2400" dirty="0" smtClean="0">
              <a:latin typeface="Book Antiqua" pitchFamily="18" charset="0"/>
            </a:endParaRPr>
          </a:p>
          <a:p>
            <a:pPr marL="285750" indent="-285750" eaLnBrk="1" hangingPunct="1">
              <a:spcBef>
                <a:spcPct val="0"/>
              </a:spcBef>
            </a:pPr>
            <a:r>
              <a:rPr lang="en-US" altLang="en-US" sz="2400" b="1" dirty="0" smtClean="0">
                <a:latin typeface="Book Antiqua" pitchFamily="18" charset="0"/>
              </a:rPr>
              <a:t>Spend </a:t>
            </a:r>
            <a:r>
              <a:rPr lang="en-US" altLang="en-US" sz="2400" dirty="0" smtClean="0">
                <a:latin typeface="Book Antiqua" pitchFamily="18" charset="0"/>
              </a:rPr>
              <a:t>revenues</a:t>
            </a:r>
          </a:p>
        </p:txBody>
      </p:sp>
    </p:spTree>
    <p:extLst>
      <p:ext uri="{BB962C8B-B14F-4D97-AF65-F5344CB8AC3E}">
        <p14:creationId xmlns:p14="http://schemas.microsoft.com/office/powerpoint/2010/main" val="14752964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0pCsTbdiQ0.mbh0bfDh8ow"/>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nFAWP.FguU.njIA4R0Dmj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cu.eCheUM0aqc24Yxt43j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arI8mTgMbk2NW5hHjAYIe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yBRdKxUs9kGMXdykSx_56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SKIIIGpLwE2HEPth321BQ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t95s_jodWkKjiTHbzBreH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ON8LTvbsk2XaCYuwfB8V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y7h1zkDAT0qgKYqnJuGYn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lvLT4CNq3E61RubMz2Zk6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26Z8h9vh.k299Fz7MTNzX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r.sKEsDwEEqqj0dX2.E7_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gN4ULRkJH0GZ0tuEjmHiI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vb57OH9dJk2MZK9l507tv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8w3OQshBB0WpmAOKHlMPE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zIcmOLPRl0W770JN0dH2i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amXUmi29.USor.scNXZuF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zlnMN9bUFk6YTfhK9YI6x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RvD3a17npUeSs1ZlhuF5B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k4kpbre0K0CETsw07iyK7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uTNJSxKUtU6jC12XuVyun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sV9WLgO1yUusXyUcGDY3F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AzJ.fjfP0uTvFCmipW8g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gMkr.IoAKUKaN.5LVo_jF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cScLcC63gEytixXZdBPnq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uF_5_MVT006rxXUXtBlXM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JlQMoPbRSkKPGPxLNhY4J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MC7jawkKeUuP..0rCtUKc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2.rsh6m2jk.7CC77k9uk8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uTtOqoauCk6yfg2_m36s8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qBDzKBuu3kiD.u_hMN1Pr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z6ItjeG_G0urvMX8DC1kV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2pyIHgTmPka3Vrjev779l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12B5GsjJ5UuvJcxgOwVYbA"/>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f7hTLjWlCUqLPYOiwJEKw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OuixqlN4F0uNIacAvRWoV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cfn85G8ZUkqvNwamXpYBl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ycIOoQNrSECtlhpOfhf3o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Qbi7Ql2iB0iBfbS.iBJPS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46sExN7Z90efnWucRN7Us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LXThE3zTr026nkULQiM49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QPRuAwIvPE670vaR.uHt5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xwXADYyzlE2LgIj065kQK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b9d0K4mFN0qUPovPCasr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V32hlMXAoUC1QZQGWjfbC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NPjdIGzII02g8pfg_caO4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nz_hudpM6Uu5NEj1fsdnV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UqL3GG5LQU2Vtl5d7g7Gs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54oBLcdh9E642_8OSlwYu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nyt0LEV_TUWWSKjgIfJuD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mgq0ZXImuUyhQriKA.MaC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BNMzeg9tc0SKOdYs8LuBp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vXvUDQ1poUiGquKcqS_96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bUP7lElFb0.e7BR485BOO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lxRdKxmfkSa8i_yVHqvX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OwlSaJOVnEm0g_zY5SAFX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w4jm_EOwikOkhUKP6g7UF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see_W.3_3UmS8uiAs7dbH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nUZb7C26RE2RVT1w5livc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KUiaNh_5iEGAL.zPBGwKO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RWYYe11RA0GezcylmhE85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5YXDgagPf0.B5Dw6VtLRR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MMIlgtrJzEGXxzDpUMnbT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64MELIARNkqE3UIcIi0Zg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1NAU7xYLBEKxM2zi3gbEm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wmnGgjSlz0ewjE6fORWB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NIxypn161kWSi0ScP.yjY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SkBdXRFSEk6vhZTPMhoPA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y7h1zkDAT0qgKYqnJuGYn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PDIJwpihHky7l_HT_aJQT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PDIJwpihHky7l_HT_aJQT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nFAWP.FguU.njIA4R0Dmj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arI8mTgMbk2NW5hHjAYI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yBRdKxUs9kGMXdykSx_56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SKIIIGpLwE2HEPth321BQ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t95s_jodWkKjiTHbzBreH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eON8LTvbsk2XaCYuwfB8V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2qz1.bROaEKg.91sB0F_S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y7h1zkDAT0qgKYqnJuGYn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zIcmOLPRl0W770JN0dH2i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k4kpbre0K0CETsw07iyK7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sV9WLgO1yUusXyUcGDY3F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uF_5_MVT006rxXUXtBlXM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2pyIHgTmPka3Vrjev779l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y7h1zkDAT0qgKYqnJuGYn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PDIJwpihHky7l_HT_aJQT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rwi title page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1721</TotalTime>
  <Words>9370</Words>
  <Application>Microsoft Office PowerPoint</Application>
  <PresentationFormat>On-screen Show (4:3)</PresentationFormat>
  <Paragraphs>703</Paragraphs>
  <Slides>56</Slides>
  <Notes>51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56</vt:i4>
      </vt:variant>
    </vt:vector>
  </HeadingPairs>
  <TitlesOfParts>
    <vt:vector size="59" baseType="lpstr">
      <vt:lpstr>Office Theme</vt:lpstr>
      <vt:lpstr>rwi title page_blank</vt:lpstr>
      <vt:lpstr>think-cell Slide</vt:lpstr>
      <vt:lpstr>State-Owned Enterprises</vt:lpstr>
      <vt:lpstr>Kick-off exercise</vt:lpstr>
      <vt:lpstr>Outline</vt:lpstr>
      <vt:lpstr>The basic choice</vt:lpstr>
      <vt:lpstr>PowerPoint Presentation</vt:lpstr>
      <vt:lpstr>A. Scope of SOE activities</vt:lpstr>
      <vt:lpstr>90% of world’s top 60 per capita oil producers have some form of NOC</vt:lpstr>
      <vt:lpstr>National dominance, global reach</vt:lpstr>
      <vt:lpstr>Domestically, SOEs have a major impact on  government revenues</vt:lpstr>
      <vt:lpstr>Domestically, SOEs have a major impact on  government revenues</vt:lpstr>
      <vt:lpstr>Benefits and Success Stories </vt:lpstr>
      <vt:lpstr>Inherent challenges</vt:lpstr>
      <vt:lpstr>Results in inefficient revenue generation</vt:lpstr>
      <vt:lpstr>Results in corruption</vt:lpstr>
      <vt:lpstr> </vt:lpstr>
      <vt:lpstr>Core principles: The Chatham House Principles</vt:lpstr>
      <vt:lpstr>Resource Governance Index – SOE scores</vt:lpstr>
      <vt:lpstr> Questions for assessing SOE accountability  More than just transparency  Will mention the 4 requirements on SOE reporting from the EITI Standard</vt:lpstr>
      <vt:lpstr>1. Are the roles clearly defined?</vt:lpstr>
      <vt:lpstr>Archetype 1: Norway</vt:lpstr>
      <vt:lpstr>Archetype 2: Angola</vt:lpstr>
      <vt:lpstr>Differing mandates</vt:lpstr>
      <vt:lpstr>….but clarity is crucial no matter the institutional model</vt:lpstr>
      <vt:lpstr>2. Is there a workable revenue retention model?</vt:lpstr>
      <vt:lpstr>Legislated fiscal rules can play a role in revenue retention policy</vt:lpstr>
      <vt:lpstr>NOCs need stable access to adequate capital…..</vt:lpstr>
      <vt:lpstr>…but too much autonomy over revenue flows risk creating parallel treasuries </vt:lpstr>
      <vt:lpstr>  </vt:lpstr>
      <vt:lpstr>PowerPoint Presentation</vt:lpstr>
      <vt:lpstr>PowerPoint Presentation</vt:lpstr>
      <vt:lpstr>PowerPoint Presentation</vt:lpstr>
      <vt:lpstr>3. How is corporate governance?</vt:lpstr>
      <vt:lpstr>3. How is corporate governance?</vt:lpstr>
      <vt:lpstr>3. How is corporate governance?</vt:lpstr>
      <vt:lpstr>Board models</vt:lpstr>
      <vt:lpstr>PowerPoint Presentation</vt:lpstr>
      <vt:lpstr>PDVSA Spending, $ billions, 2012</vt:lpstr>
      <vt:lpstr>Cost of fuel subsidies</vt:lpstr>
      <vt:lpstr>PowerPoint Presentation</vt:lpstr>
      <vt:lpstr>4. Oversight and Purpose of Quasi-Fiscal Expenditures</vt:lpstr>
      <vt:lpstr>5. What does the SOE own, and with whom? </vt:lpstr>
      <vt:lpstr>PowerPoint Presentation</vt:lpstr>
      <vt:lpstr>5. What does the SOE own, and with whom? </vt:lpstr>
      <vt:lpstr>PowerPoint Presentation</vt:lpstr>
      <vt:lpstr>6. If the SOE sells oil, does the country receive fair benefit?</vt:lpstr>
      <vt:lpstr>PowerPoint Presentation</vt:lpstr>
      <vt:lpstr>6. If the SOE sells oil, does the country receive fair benefit?</vt:lpstr>
      <vt:lpstr>PowerPoint Presentation</vt:lpstr>
      <vt:lpstr>7. Is the company transparent? </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Bremen Leak</dc:creator>
  <cp:lastModifiedBy>Alexandra Gillies</cp:lastModifiedBy>
  <cp:revision>69</cp:revision>
  <dcterms:created xsi:type="dcterms:W3CDTF">2014-06-10T21:07:33Z</dcterms:created>
  <dcterms:modified xsi:type="dcterms:W3CDTF">2014-09-21T17:04:17Z</dcterms:modified>
</cp:coreProperties>
</file>