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0"/>
  </p:notesMasterIdLst>
  <p:sldIdLst>
    <p:sldId id="259" r:id="rId3"/>
    <p:sldId id="315" r:id="rId4"/>
    <p:sldId id="361" r:id="rId5"/>
    <p:sldId id="362" r:id="rId6"/>
    <p:sldId id="363" r:id="rId7"/>
    <p:sldId id="364" r:id="rId8"/>
    <p:sldId id="3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F4C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3837" autoAdjust="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0E4D3F-7D32-467F-8226-37802EDFAEC5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0E5C5-EC7E-4C16-95BB-B7B1702A4F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9661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17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34852" indent="-28263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30541" indent="-22610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82758" indent="-22610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34974" indent="-22610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487191" indent="-2261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39407" indent="-2261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391624" indent="-2261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43840" indent="-2261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9CEE2523-B84B-4D23-B0CD-9CAF676E1763}" type="slidenum">
              <a:rPr lang="en-US" altLang="en-US" smtClean="0"/>
              <a:pPr eaLnBrk="1" hangingPunct="1"/>
              <a:t>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8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Answer: SOEs exist in many forms, from commercialized companies that operate much like their private counterparts to entities that function more like government agencies than corporations. </a:t>
            </a:r>
          </a:p>
        </p:txBody>
      </p:sp>
      <p:sp>
        <p:nvSpPr>
          <p:cNvPr id="318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34852" indent="-28263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30541" indent="-22610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82758" indent="-22610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34974" indent="-22610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487191" indent="-2261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39407" indent="-2261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391624" indent="-2261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43840" indent="-2261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98754C30-F3F2-46E6-8537-1CBC54782DEF}" type="slidenum">
              <a:rPr lang="en-US" altLang="en-US" smtClean="0"/>
              <a:pPr eaLnBrk="1" hangingPunct="1"/>
              <a:t>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8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Answer: SOEs exist in many forms, from commercialized companies that operate much like their private counterparts to entities that function more like government agencies than corporations. </a:t>
            </a:r>
          </a:p>
        </p:txBody>
      </p:sp>
      <p:sp>
        <p:nvSpPr>
          <p:cNvPr id="318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34852" indent="-282635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30541" indent="-22610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82758" indent="-22610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34974" indent="-226108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487191" indent="-2261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39407" indent="-2261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391624" indent="-2261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43840" indent="-22610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98754C30-F3F2-46E6-8537-1CBC54782DEF}" type="slidenum">
              <a:rPr lang="en-US" altLang="en-US" smtClean="0"/>
              <a:pPr eaLnBrk="1" hangingPunct="1"/>
              <a:t>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fr-FR" dirty="0" smtClean="0">
                <a:latin typeface="Calibri" charset="0"/>
                <a:ea typeface="ＭＳ Ｐゴシック" charset="0"/>
              </a:rPr>
              <a:t>Can use as</a:t>
            </a:r>
            <a:r>
              <a:rPr lang="fr-FR" baseline="0" dirty="0" smtClean="0">
                <a:latin typeface="Calibri" charset="0"/>
                <a:ea typeface="ＭＳ Ｐゴシック" charset="0"/>
              </a:rPr>
              <a:t> a point of discussion – </a:t>
            </a:r>
            <a:r>
              <a:rPr lang="fr-FR" baseline="0" dirty="0" err="1" smtClean="0">
                <a:latin typeface="Calibri" charset="0"/>
                <a:ea typeface="ＭＳ Ｐゴシック" charset="0"/>
              </a:rPr>
              <a:t>what</a:t>
            </a:r>
            <a:r>
              <a:rPr lang="fr-FR" baseline="0" dirty="0" smtClean="0">
                <a:latin typeface="Calibri" charset="0"/>
                <a:ea typeface="ＭＳ Ｐゴシック" charset="0"/>
              </a:rPr>
              <a:t> do </a:t>
            </a:r>
            <a:r>
              <a:rPr lang="fr-FR" baseline="0" dirty="0" err="1" smtClean="0">
                <a:latin typeface="Calibri" charset="0"/>
                <a:ea typeface="ＭＳ Ｐゴシック" charset="0"/>
              </a:rPr>
              <a:t>we</a:t>
            </a:r>
            <a:r>
              <a:rPr lang="fr-FR" baseline="0" dirty="0" smtClean="0">
                <a:latin typeface="Calibri" charset="0"/>
                <a:ea typeface="ＭＳ Ｐゴシック" charset="0"/>
              </a:rPr>
              <a:t> do </a:t>
            </a:r>
            <a:r>
              <a:rPr lang="fr-FR" baseline="0" dirty="0" err="1" smtClean="0">
                <a:latin typeface="Calibri" charset="0"/>
                <a:ea typeface="ＭＳ Ｐゴシック" charset="0"/>
              </a:rPr>
              <a:t>with</a:t>
            </a:r>
            <a:r>
              <a:rPr lang="fr-FR" baseline="0" dirty="0" smtClean="0">
                <a:latin typeface="Calibri" charset="0"/>
                <a:ea typeface="ＭＳ Ｐゴシック" charset="0"/>
              </a:rPr>
              <a:t> </a:t>
            </a:r>
            <a:r>
              <a:rPr lang="fr-FR" baseline="0" dirty="0" err="1" smtClean="0">
                <a:latin typeface="Calibri" charset="0"/>
                <a:ea typeface="ＭＳ Ｐゴシック" charset="0"/>
              </a:rPr>
              <a:t>this</a:t>
            </a:r>
            <a:r>
              <a:rPr lang="fr-FR" baseline="0" dirty="0" smtClean="0">
                <a:latin typeface="Calibri" charset="0"/>
                <a:ea typeface="ＭＳ Ｐゴシック" charset="0"/>
              </a:rPr>
              <a:t> information.</a:t>
            </a:r>
            <a:endParaRPr lang="fr-FR" dirty="0">
              <a:latin typeface="Calibri" charset="0"/>
              <a:ea typeface="ＭＳ Ｐゴシック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77EE15E-4B37-C44F-8904-5BAADA6C2CCE}" type="slidenum">
              <a:rPr lang="en-US" sz="1200">
                <a:latin typeface="Calibri" charset="0"/>
              </a:rPr>
              <a:pPr eaLnBrk="1" hangingPunct="1"/>
              <a:t>6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fr-FR" dirty="0" smtClean="0">
                <a:latin typeface="Calibri" charset="0"/>
                <a:ea typeface="ＭＳ Ｐゴシック" charset="0"/>
              </a:rPr>
              <a:t>Can use as</a:t>
            </a:r>
            <a:r>
              <a:rPr lang="fr-FR" baseline="0" dirty="0" smtClean="0">
                <a:latin typeface="Calibri" charset="0"/>
                <a:ea typeface="ＭＳ Ｐゴシック" charset="0"/>
              </a:rPr>
              <a:t> a point of discussion – </a:t>
            </a:r>
            <a:r>
              <a:rPr lang="fr-FR" baseline="0" dirty="0" err="1" smtClean="0">
                <a:latin typeface="Calibri" charset="0"/>
                <a:ea typeface="ＭＳ Ｐゴシック" charset="0"/>
              </a:rPr>
              <a:t>what</a:t>
            </a:r>
            <a:r>
              <a:rPr lang="fr-FR" baseline="0" dirty="0" smtClean="0">
                <a:latin typeface="Calibri" charset="0"/>
                <a:ea typeface="ＭＳ Ｐゴシック" charset="0"/>
              </a:rPr>
              <a:t> do </a:t>
            </a:r>
            <a:r>
              <a:rPr lang="fr-FR" baseline="0" dirty="0" err="1" smtClean="0">
                <a:latin typeface="Calibri" charset="0"/>
                <a:ea typeface="ＭＳ Ｐゴシック" charset="0"/>
              </a:rPr>
              <a:t>we</a:t>
            </a:r>
            <a:r>
              <a:rPr lang="fr-FR" baseline="0" dirty="0" smtClean="0">
                <a:latin typeface="Calibri" charset="0"/>
                <a:ea typeface="ＭＳ Ｐゴシック" charset="0"/>
              </a:rPr>
              <a:t> do </a:t>
            </a:r>
            <a:r>
              <a:rPr lang="fr-FR" baseline="0" dirty="0" err="1" smtClean="0">
                <a:latin typeface="Calibri" charset="0"/>
                <a:ea typeface="ＭＳ Ｐゴシック" charset="0"/>
              </a:rPr>
              <a:t>with</a:t>
            </a:r>
            <a:r>
              <a:rPr lang="fr-FR" baseline="0" dirty="0" smtClean="0">
                <a:latin typeface="Calibri" charset="0"/>
                <a:ea typeface="ＭＳ Ｐゴシック" charset="0"/>
              </a:rPr>
              <a:t> </a:t>
            </a:r>
            <a:r>
              <a:rPr lang="fr-FR" baseline="0" dirty="0" err="1" smtClean="0">
                <a:latin typeface="Calibri" charset="0"/>
                <a:ea typeface="ＭＳ Ｐゴシック" charset="0"/>
              </a:rPr>
              <a:t>this</a:t>
            </a:r>
            <a:r>
              <a:rPr lang="fr-FR" baseline="0" dirty="0" smtClean="0">
                <a:latin typeface="Calibri" charset="0"/>
                <a:ea typeface="ＭＳ Ｐゴシック" charset="0"/>
              </a:rPr>
              <a:t> information.</a:t>
            </a:r>
            <a:endParaRPr lang="fr-FR" dirty="0">
              <a:latin typeface="Calibri" charset="0"/>
              <a:ea typeface="ＭＳ Ｐゴシック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77EE15E-4B37-C44F-8904-5BAADA6C2CCE}" type="slidenum">
              <a:rPr lang="en-US" sz="1200">
                <a:latin typeface="Calibri" charset="0"/>
              </a:rPr>
              <a:pPr eaLnBrk="1" hangingPunct="1"/>
              <a:t>7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96D7-7887-4B31-AE84-C9FCBE65A0EA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9645A-DA5A-47AF-A50D-03006D82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0586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96D7-7887-4B31-AE84-C9FCBE65A0EA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9645A-DA5A-47AF-A50D-03006D82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69581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96D7-7887-4B31-AE84-C9FCBE65A0EA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9645A-DA5A-47AF-A50D-03006D82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9688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wi_headline_logo_bottom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637" y="524437"/>
            <a:ext cx="8312727" cy="41685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lnSpc>
                <a:spcPts val="3050"/>
              </a:lnSpc>
              <a:buNone/>
              <a:defRPr sz="2500" b="1" cap="all" spc="90" baseline="0">
                <a:solidFill>
                  <a:srgbClr val="4496CD"/>
                </a:solidFill>
                <a:latin typeface="Helvetica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3"/>
          </p:nvPr>
        </p:nvSpPr>
        <p:spPr>
          <a:xfrm>
            <a:off x="415637" y="1008529"/>
            <a:ext cx="8312727" cy="497541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615365" indent="0">
              <a:lnSpc>
                <a:spcPts val="3050"/>
              </a:lnSpc>
              <a:spcBef>
                <a:spcPts val="0"/>
              </a:spcBef>
              <a:spcAft>
                <a:spcPts val="449"/>
              </a:spcAft>
              <a:buNone/>
              <a:tabLst/>
              <a:defRPr sz="2200" b="0" cap="none" spc="0" baseline="0">
                <a:solidFill>
                  <a:schemeClr val="tx1"/>
                </a:solidFill>
                <a:latin typeface="Helvetica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782247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60051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33400" y="25146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7818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0" y="1411288"/>
            <a:ext cx="533400" cy="244475"/>
          </a:xfrm>
          <a:prstGeom prst="rect">
            <a:avLst/>
          </a:prstGeom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MS PGothic" pitchFamily="34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6566B1-62AF-4875-A2A5-1D1D0634FF7B}" type="slidenum">
              <a:rPr lang="en-US" alt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15528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2813">
              <a:defRPr>
                <a:latin typeface="Arial" pitchFamily="34" charset="0"/>
                <a:ea typeface="MS PGothic" pitchFamily="34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3BF73D-C342-4D3E-B459-56D8AB2D679D}" type="datetime1">
              <a:rPr lang="en-US" alt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9/21/2014</a:t>
            </a:fld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defTabSz="912813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2813">
              <a:defRPr>
                <a:latin typeface="Arial" pitchFamily="34" charset="0"/>
                <a:ea typeface="MS PGothic" pitchFamily="34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D92F20-BC3F-42EA-8EE6-386013509337}" type="slidenum">
              <a:rPr lang="en-US" alt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40830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5637" y="941294"/>
            <a:ext cx="8229023" cy="1143000"/>
          </a:xfrm>
          <a:prstGeom prst="rect">
            <a:avLst/>
          </a:prstGeom>
        </p:spPr>
        <p:txBody>
          <a:bodyPr lIns="82058" tIns="41029" rIns="82058" bIns="41029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759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96D7-7887-4B31-AE84-C9FCBE65A0EA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9645A-DA5A-47AF-A50D-03006D82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55278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96D7-7887-4B31-AE84-C9FCBE65A0EA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9645A-DA5A-47AF-A50D-03006D82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1554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96D7-7887-4B31-AE84-C9FCBE65A0EA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9645A-DA5A-47AF-A50D-03006D82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10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96D7-7887-4B31-AE84-C9FCBE65A0EA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9645A-DA5A-47AF-A50D-03006D82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188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96D7-7887-4B31-AE84-C9FCBE65A0EA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9645A-DA5A-47AF-A50D-03006D82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04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96D7-7887-4B31-AE84-C9FCBE65A0EA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9645A-DA5A-47AF-A50D-03006D82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34824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96D7-7887-4B31-AE84-C9FCBE65A0EA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9645A-DA5A-47AF-A50D-03006D82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3742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96D7-7887-4B31-AE84-C9FCBE65A0EA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9645A-DA5A-47AF-A50D-03006D82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5115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D96D7-7887-4B31-AE84-C9FCBE65A0EA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9645A-DA5A-47AF-A50D-03006D823DC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823"/>
          <a:stretch/>
        </p:blipFill>
        <p:spPr>
          <a:xfrm>
            <a:off x="7315200" y="5795350"/>
            <a:ext cx="1528618" cy="65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7983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kern="1200">
          <a:solidFill>
            <a:srgbClr val="FF6F4C"/>
          </a:solidFill>
          <a:latin typeface="Lucida Sans" panose="020B0602030504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Lucida Sans" panose="020B0602030504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Lucida Sans" panose="020B06020305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Lucida Sans" panose="020B06020305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Lucida Sans" panose="020B06020305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Lucida Sans" panose="020B06020305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43921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rwi_color.t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356350"/>
            <a:ext cx="12192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0" y="6250938"/>
            <a:ext cx="9144000" cy="607062"/>
          </a:xfrm>
          <a:prstGeom prst="roundRect">
            <a:avLst/>
          </a:prstGeom>
          <a:solidFill>
            <a:schemeClr val="bg2">
              <a:lumMod val="90000"/>
              <a:alpha val="32000"/>
            </a:schemeClr>
          </a:solidFill>
          <a:ln>
            <a:noFill/>
          </a:ln>
          <a:effectLst>
            <a:glow>
              <a:schemeClr val="bg1">
                <a:alpha val="5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5256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6" r:id="rId2"/>
    <p:sldLayoutId id="2147483667" r:id="rId3"/>
    <p:sldLayoutId id="2147483668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819150" rtl="0" eaLnBrk="0" fontAlgn="base" hangingPunct="0">
        <a:spcBef>
          <a:spcPct val="0"/>
        </a:spcBef>
        <a:spcAft>
          <a:spcPct val="0"/>
        </a:spcAft>
        <a:defRPr sz="3900" kern="1200">
          <a:solidFill>
            <a:schemeClr val="tx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defTabSz="819150" rtl="0" eaLnBrk="0" fontAlgn="base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0"/>
        </a:defRPr>
      </a:lvl2pPr>
      <a:lvl3pPr algn="ctr" defTabSz="819150" rtl="0" eaLnBrk="0" fontAlgn="base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0"/>
        </a:defRPr>
      </a:lvl3pPr>
      <a:lvl4pPr algn="ctr" defTabSz="819150" rtl="0" eaLnBrk="0" fontAlgn="base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0"/>
        </a:defRPr>
      </a:lvl4pPr>
      <a:lvl5pPr algn="ctr" defTabSz="819150" rtl="0" eaLnBrk="0" fontAlgn="base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0"/>
        </a:defRPr>
      </a:lvl5pPr>
      <a:lvl6pPr marL="457200" algn="ctr" defTabSz="819150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819150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819150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819150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81915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900" kern="120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665163" indent="-255588" algn="l" defTabSz="8191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025525" indent="-204788" algn="l" defTabSz="8191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435100" indent="-204788" algn="l" defTabSz="8191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1846263" indent="-204788" algn="l" defTabSz="8191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256602" indent="-205146" algn="l" defTabSz="8205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66893" indent="-205146" algn="l" defTabSz="8205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77185" indent="-205146" algn="l" defTabSz="8205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87476" indent="-205146" algn="l" defTabSz="8205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291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583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874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1165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1456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1748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2039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2330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oleObject" Target="../embeddings/oleObject2.bin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notesSlide" Target="../notesSlides/notesSlide5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12.xml"/><Relationship Id="rId20" Type="http://schemas.openxmlformats.org/officeDocument/2006/relationships/image" Target="../media/image3.png"/><Relationship Id="rId1" Type="http://schemas.openxmlformats.org/officeDocument/2006/relationships/vmlDrawing" Target="../drawings/vmlDrawing2.v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hyperlink" Target="http://www.resourcegovernance.org/eitiguide" TargetMode="Externa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Стартовая задача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В группах ответте ка следующие вопросы о государственных компаниях </a:t>
            </a:r>
            <a:r>
              <a:rPr lang="en-US" dirty="0" smtClean="0"/>
              <a:t>(</a:t>
            </a:r>
            <a:r>
              <a:rPr lang="en-US" dirty="0" smtClean="0"/>
              <a:t>SOEs):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ru-RU" dirty="0" smtClean="0"/>
              <a:t>Назовите 3 риска управления связанных с государственными компаниями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ru-RU" dirty="0" smtClean="0"/>
              <a:t>Приводите один специфический пример проблемы управления государственной компании в вашей стране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66506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Схема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Функции государственной компаний и риски управления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Риски управления с </a:t>
            </a:r>
            <a:r>
              <a:rPr lang="ru-RU" dirty="0" smtClean="0"/>
              <a:t>участием государственной </a:t>
            </a:r>
            <a:r>
              <a:rPr lang="ru-RU" dirty="0" smtClean="0"/>
              <a:t>компании</a:t>
            </a:r>
            <a:endParaRPr lang="en-US" dirty="0" smtClean="0"/>
          </a:p>
          <a:p>
            <a:pPr marL="914400" lvl="1" indent="-514350">
              <a:buFont typeface="+mj-lt"/>
              <a:buAutoNum type="alphaLcPeriod"/>
            </a:pPr>
            <a:r>
              <a:rPr lang="ru-RU" sz="2400" dirty="0" smtClean="0"/>
              <a:t>Неэффективный разработка проекта</a:t>
            </a:r>
            <a:endParaRPr lang="en-US" sz="2400" dirty="0" smtClean="0"/>
          </a:p>
          <a:p>
            <a:pPr marL="914400" lvl="1" indent="-514350">
              <a:buFont typeface="+mj-lt"/>
              <a:buAutoNum type="alphaLcPeriod"/>
            </a:pPr>
            <a:r>
              <a:rPr lang="ru-RU" sz="2400" dirty="0" smtClean="0"/>
              <a:t>Получение и продажа натуральных доходов</a:t>
            </a:r>
            <a:endParaRPr lang="en-US" sz="2400" dirty="0" smtClean="0"/>
          </a:p>
          <a:p>
            <a:pPr marL="914400" lvl="1" indent="-514350">
              <a:buFont typeface="+mj-lt"/>
              <a:buAutoNum type="alphaLcPeriod"/>
            </a:pPr>
            <a:r>
              <a:rPr lang="ru-RU" sz="2400" dirty="0" smtClean="0"/>
              <a:t>Расходы государственных компаний</a:t>
            </a:r>
            <a:endParaRPr lang="en-US" sz="2400" dirty="0" smtClean="0"/>
          </a:p>
          <a:p>
            <a:pPr marL="914400" lvl="1" indent="-514350">
              <a:buFont typeface="+mj-lt"/>
              <a:buAutoNum type="alphaLcPeriod"/>
            </a:pPr>
            <a:r>
              <a:rPr lang="ru-RU" sz="2400" dirty="0" smtClean="0"/>
              <a:t>Структуры управления и отчетности</a:t>
            </a: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Что работает? Рекомендации для реформ Национальных Нефтяных Компаний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13019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dirty="0" smtClean="0"/>
              <a:t>Короткая задача</a:t>
            </a:r>
            <a:r>
              <a:rPr lang="en-US" sz="6600" dirty="0" smtClean="0"/>
              <a:t>!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324570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dirty="0" smtClean="0"/>
              <a:t>Назовите 4 вида отчетности государственных компаний требуемым Стандартом </a:t>
            </a:r>
            <a:r>
              <a:rPr lang="en-US" sz="6600" dirty="0" smtClean="0"/>
              <a:t>EITI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363695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600" dirty="0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228600" y="152400"/>
            <a:ext cx="8762999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F497D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F497D"/>
                </a:solidFill>
                <a:latin typeface="Calibri" pitchFamily="34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F497D"/>
                </a:solidFill>
                <a:latin typeface="Calibri" pitchFamily="34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F497D"/>
                </a:solidFill>
                <a:latin typeface="Calibri" pitchFamily="34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F497D"/>
                </a:solidFill>
                <a:latin typeface="Calibri" pitchFamily="34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F497D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F497D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F497D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F497D"/>
                </a:solidFill>
                <a:latin typeface="Calibri" pitchFamily="34" charset="0"/>
              </a:defRPr>
            </a:lvl9pPr>
          </a:lstStyle>
          <a:p>
            <a:pPr lvl="0" defTabSz="457200" eaLnBrk="1" hangingPunct="1">
              <a:spcBef>
                <a:spcPts val="1500"/>
              </a:spcBef>
              <a:buClr>
                <a:srgbClr val="000000"/>
              </a:buClr>
            </a:pPr>
            <a:endParaRPr lang="en-GB" sz="2400" kern="0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r>
              <a:rPr lang="en-US" sz="2400" kern="0" dirty="0">
                <a:solidFill>
                  <a:schemeClr val="bg1"/>
                </a:solidFill>
                <a:ea typeface="ＭＳ Ｐゴシック" pitchFamily="34" charset="-128"/>
              </a:rPr>
              <a:t>3.6(a) </a:t>
            </a:r>
            <a:endParaRPr lang="en-US" sz="2400" kern="0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r>
              <a:rPr lang="ru-RU" sz="2400" kern="0" dirty="0" smtClean="0">
                <a:solidFill>
                  <a:schemeClr val="bg1"/>
                </a:solidFill>
                <a:ea typeface="ＭＳ Ｐゴシック" pitchFamily="34" charset="-128"/>
              </a:rPr>
              <a:t>Раскрывайте правила и практики финансового взаимоотношения между государством и государственной компанией</a:t>
            </a:r>
            <a:endParaRPr lang="en-US" sz="2400" kern="0" dirty="0">
              <a:solidFill>
                <a:schemeClr val="bg1"/>
              </a:solidFill>
              <a:ea typeface="ＭＳ Ｐゴシック" pitchFamily="34" charset="-128"/>
            </a:endParaRPr>
          </a:p>
          <a:p>
            <a:endParaRPr lang="en-US" sz="2400" kern="0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r>
              <a:rPr lang="en-US" sz="2400" kern="0" dirty="0" smtClean="0">
                <a:solidFill>
                  <a:schemeClr val="bg1"/>
                </a:solidFill>
                <a:ea typeface="ＭＳ Ｐゴシック" pitchFamily="34" charset="-128"/>
              </a:rPr>
              <a:t>3.6(b</a:t>
            </a:r>
            <a:r>
              <a:rPr lang="en-US" sz="2400" kern="0" dirty="0">
                <a:solidFill>
                  <a:schemeClr val="bg1"/>
                </a:solidFill>
                <a:ea typeface="ＭＳ Ｐゴシック" pitchFamily="34" charset="-128"/>
              </a:rPr>
              <a:t>) </a:t>
            </a:r>
            <a:endParaRPr lang="en-US" sz="2400" kern="0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r>
              <a:rPr lang="ru-RU" sz="2400" kern="0" dirty="0" smtClean="0">
                <a:solidFill>
                  <a:schemeClr val="bg1"/>
                </a:solidFill>
                <a:ea typeface="ＭＳ Ｐゴシック" pitchFamily="34" charset="-128"/>
              </a:rPr>
              <a:t>Раскрывайту квази-фискальные расходы</a:t>
            </a:r>
            <a:endParaRPr lang="en-US" sz="2400" kern="0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endParaRPr lang="en-US" sz="2400" kern="0" dirty="0">
              <a:solidFill>
                <a:schemeClr val="bg1"/>
              </a:solidFill>
              <a:ea typeface="ＭＳ Ｐゴシック" pitchFamily="34" charset="-128"/>
            </a:endParaRPr>
          </a:p>
          <a:p>
            <a:r>
              <a:rPr lang="en-US" sz="2400" kern="0" dirty="0" smtClean="0">
                <a:solidFill>
                  <a:schemeClr val="bg1"/>
                </a:solidFill>
                <a:ea typeface="ＭＳ Ｐゴシック" pitchFamily="34" charset="-128"/>
              </a:rPr>
              <a:t>3.6(c</a:t>
            </a:r>
            <a:r>
              <a:rPr lang="en-US" sz="2400" kern="0" dirty="0">
                <a:solidFill>
                  <a:schemeClr val="bg1"/>
                </a:solidFill>
                <a:ea typeface="ＭＳ Ｐゴシック" pitchFamily="34" charset="-128"/>
              </a:rPr>
              <a:t>) </a:t>
            </a:r>
            <a:endParaRPr lang="en-US" sz="2400" kern="0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r>
              <a:rPr lang="ru-RU" sz="2400" kern="0" dirty="0" smtClean="0">
                <a:solidFill>
                  <a:schemeClr val="bg1"/>
                </a:solidFill>
                <a:ea typeface="ＭＳ Ｐゴシック" pitchFamily="34" charset="-128"/>
              </a:rPr>
              <a:t>Раскрывайте информацию о собственности национальных нефтяных компаний и изменениях</a:t>
            </a:r>
            <a:endParaRPr lang="en-US" sz="2400" kern="0" dirty="0">
              <a:solidFill>
                <a:schemeClr val="bg1"/>
              </a:solidFill>
              <a:ea typeface="ＭＳ Ｐゴシック" pitchFamily="34" charset="-128"/>
            </a:endParaRPr>
          </a:p>
          <a:p>
            <a:endParaRPr lang="en-US" sz="2400" kern="0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r>
              <a:rPr lang="en-US" sz="2400" kern="0" dirty="0" smtClean="0">
                <a:solidFill>
                  <a:schemeClr val="bg1"/>
                </a:solidFill>
                <a:ea typeface="ＭＳ Ｐゴシック" pitchFamily="34" charset="-128"/>
              </a:rPr>
              <a:t>4.1(c) </a:t>
            </a:r>
          </a:p>
          <a:p>
            <a:r>
              <a:rPr lang="ru-RU" sz="2400" kern="0" dirty="0" smtClean="0">
                <a:solidFill>
                  <a:schemeClr val="bg1"/>
                </a:solidFill>
                <a:ea typeface="ＭＳ Ｐゴシック" pitchFamily="34" charset="-128"/>
              </a:rPr>
              <a:t>Раскрытие информацию о продаже доли добычи госудатсва</a:t>
            </a:r>
            <a:endParaRPr lang="en-US" sz="2400" kern="0" dirty="0" smtClean="0">
              <a:solidFill>
                <a:schemeClr val="bg1"/>
              </a:solidFill>
              <a:ea typeface="ＭＳ Ｐゴシック" pitchFamily="34" charset="-128"/>
            </a:endParaRPr>
          </a:p>
          <a:p>
            <a:endParaRPr lang="en-US" sz="2400" kern="0" dirty="0">
              <a:solidFill>
                <a:schemeClr val="bg1"/>
              </a:solidFill>
              <a:ea typeface="ＭＳ Ｐゴシック" pitchFamily="34" charset="-128"/>
            </a:endParaRPr>
          </a:p>
          <a:p>
            <a:endParaRPr lang="en-US" sz="2400" kern="0" dirty="0" smtClean="0">
              <a:solidFill>
                <a:schemeClr val="bg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405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Rectangle 2"/>
          <p:cNvGraphicFramePr>
            <a:graphicFrameLocks/>
          </p:cNvGraphicFramePr>
          <p:nvPr/>
        </p:nvGraphicFramePr>
        <p:xfrm>
          <a:off x="0" y="0"/>
          <a:ext cx="158750" cy="158284"/>
        </p:xfrm>
        <a:graphic>
          <a:graphicData uri="http://schemas.openxmlformats.org/presentationml/2006/ole">
            <p:oleObj spid="_x0000_s12293" name="think-cell Slide" r:id="rId5" imgW="0" imgH="0" progId="">
              <p:embed/>
            </p:oleObj>
          </a:graphicData>
        </a:graphic>
      </p:graphicFrame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699944" y="179294"/>
            <a:ext cx="8305511" cy="506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b"/>
          <a:lstStyle/>
          <a:p>
            <a:pPr>
              <a:buClr>
                <a:srgbClr val="000000"/>
              </a:buClr>
              <a:buSzPct val="100000"/>
            </a:pPr>
            <a:r>
              <a:rPr lang="ru-RU" sz="2500" b="1" dirty="0" smtClean="0">
                <a:solidFill>
                  <a:srgbClr val="4496CD"/>
                </a:solidFill>
                <a:latin typeface="Helvetica" charset="0"/>
                <a:ea typeface="ＭＳ Ｐゴシック" charset="0"/>
                <a:cs typeface="ＭＳ Ｐゴシック" charset="0"/>
              </a:rPr>
              <a:t>Задача о государственной компании</a:t>
            </a:r>
            <a:endParaRPr lang="en-US" sz="2500" b="1" dirty="0">
              <a:solidFill>
                <a:srgbClr val="4496CD"/>
              </a:solidFill>
              <a:latin typeface="Helvetic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762000"/>
            <a:ext cx="768205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Используя </a:t>
            </a:r>
            <a:r>
              <a:rPr lang="en-US" dirty="0" smtClean="0"/>
              <a:t> </a:t>
            </a:r>
            <a:r>
              <a:rPr lang="ru-RU" dirty="0" smtClean="0"/>
              <a:t>методологию </a:t>
            </a:r>
            <a:r>
              <a:rPr lang="en-US" dirty="0" smtClean="0"/>
              <a:t>Gap </a:t>
            </a:r>
            <a:r>
              <a:rPr lang="en-US" dirty="0" smtClean="0"/>
              <a:t>Assessment </a:t>
            </a:r>
            <a:r>
              <a:rPr lang="ru-RU" dirty="0" smtClean="0"/>
              <a:t>представленную вам вчера для разработайте рекомендации по виду отчетности государственной компантй требуемых в вашей стране.</a:t>
            </a:r>
            <a:endParaRPr lang="en-US" dirty="0" smtClean="0"/>
          </a:p>
          <a:p>
            <a:endParaRPr lang="en-US" dirty="0"/>
          </a:p>
          <a:p>
            <a:r>
              <a:rPr lang="ru-RU" dirty="0" smtClean="0"/>
              <a:t>Шаг</a:t>
            </a:r>
            <a:r>
              <a:rPr lang="en-US" dirty="0" smtClean="0"/>
              <a:t> </a:t>
            </a:r>
            <a:r>
              <a:rPr lang="en-US" dirty="0" smtClean="0"/>
              <a:t>1. </a:t>
            </a:r>
            <a:r>
              <a:rPr lang="ru-RU" dirty="0" smtClean="0"/>
              <a:t>Перечислите что  ребует </a:t>
            </a:r>
            <a:r>
              <a:rPr lang="en-US" dirty="0" smtClean="0"/>
              <a:t>EITI</a:t>
            </a:r>
            <a:r>
              <a:rPr lang="ru-RU" dirty="0" smtClean="0"/>
              <a:t> </a:t>
            </a:r>
            <a:r>
              <a:rPr lang="en-US" dirty="0" smtClean="0"/>
              <a:t>Standard </a:t>
            </a:r>
            <a:endParaRPr lang="en-US" dirty="0" smtClean="0"/>
          </a:p>
          <a:p>
            <a:endParaRPr lang="en-US" dirty="0"/>
          </a:p>
          <a:p>
            <a:r>
              <a:rPr lang="ru-RU" dirty="0" smtClean="0"/>
              <a:t>Шаг </a:t>
            </a:r>
            <a:r>
              <a:rPr lang="en-US" dirty="0" smtClean="0"/>
              <a:t>2</a:t>
            </a:r>
            <a:r>
              <a:rPr lang="en-US" dirty="0" smtClean="0"/>
              <a:t>.  </a:t>
            </a:r>
            <a:r>
              <a:rPr lang="ru-RU" dirty="0" smtClean="0"/>
              <a:t>Изучите положение</a:t>
            </a:r>
            <a:r>
              <a:rPr lang="en-US" dirty="0" smtClean="0"/>
              <a:t>:</a:t>
            </a:r>
            <a:endParaRPr lang="en-US" dirty="0" smtClean="0"/>
          </a:p>
          <a:p>
            <a:pPr marL="914400" indent="-279400">
              <a:buFont typeface="Arial" panose="020B0604020202020204" pitchFamily="34" charset="0"/>
              <a:buChar char="•"/>
            </a:pPr>
            <a:r>
              <a:rPr lang="ru-RU" dirty="0" smtClean="0"/>
              <a:t>В данный момент какая информация публикуется в рамках </a:t>
            </a:r>
            <a:r>
              <a:rPr lang="en-US" dirty="0" smtClean="0"/>
              <a:t>EITI</a:t>
            </a:r>
            <a:r>
              <a:rPr lang="en-US" dirty="0" smtClean="0"/>
              <a:t>, </a:t>
            </a:r>
            <a:r>
              <a:rPr lang="ru-RU" dirty="0" smtClean="0"/>
              <a:t>со стороны государственной компании и других организаций</a:t>
            </a:r>
            <a:r>
              <a:rPr lang="en-US" dirty="0" smtClean="0"/>
              <a:t>?</a:t>
            </a:r>
            <a:endParaRPr lang="en-US" dirty="0" smtClean="0"/>
          </a:p>
          <a:p>
            <a:pPr marL="914400" indent="-279400">
              <a:buFont typeface="Arial" panose="020B0604020202020204" pitchFamily="34" charset="0"/>
              <a:buChar char="•"/>
            </a:pPr>
            <a:r>
              <a:rPr lang="ru-RU" dirty="0" smtClean="0"/>
              <a:t>Какие проблемы управления государственной компании требует больше прозрачности</a:t>
            </a:r>
            <a:r>
              <a:rPr lang="en-US" dirty="0" smtClean="0"/>
              <a:t>?</a:t>
            </a:r>
            <a:endParaRPr lang="en-US" dirty="0" smtClean="0"/>
          </a:p>
          <a:p>
            <a:pPr marL="914400" indent="-279400">
              <a:buFont typeface="Arial" panose="020B0604020202020204" pitchFamily="34" charset="0"/>
              <a:buChar char="•"/>
            </a:pPr>
            <a:endParaRPr lang="en-US" dirty="0"/>
          </a:p>
          <a:p>
            <a:pPr marL="635000" indent="-635000"/>
            <a:r>
              <a:rPr lang="ru-RU" dirty="0" smtClean="0"/>
              <a:t>Шаг </a:t>
            </a:r>
            <a:r>
              <a:rPr lang="en-US" dirty="0" smtClean="0"/>
              <a:t>3</a:t>
            </a:r>
            <a:r>
              <a:rPr lang="en-US" dirty="0" smtClean="0"/>
              <a:t>. </a:t>
            </a:r>
            <a:r>
              <a:rPr lang="ru-RU" dirty="0" smtClean="0"/>
              <a:t>Подготовте рекомендации для следующего отчета </a:t>
            </a:r>
            <a:r>
              <a:rPr lang="en-US" dirty="0" smtClean="0"/>
              <a:t>EITI.</a:t>
            </a:r>
            <a:endParaRPr lang="en-US" dirty="0" smtClean="0"/>
          </a:p>
          <a:p>
            <a:pPr marL="914400" indent="-279400">
              <a:buFont typeface="Arial" panose="020B0604020202020204" pitchFamily="34" charset="0"/>
              <a:buChar char="•"/>
            </a:pPr>
            <a:r>
              <a:rPr lang="ru-RU" dirty="0" smtClean="0"/>
              <a:t>Предложите специфические пути имплементации </a:t>
            </a:r>
            <a:r>
              <a:rPr lang="en-US" dirty="0" smtClean="0"/>
              <a:t>EITI </a:t>
            </a:r>
            <a:r>
              <a:rPr lang="en-US" dirty="0" smtClean="0"/>
              <a:t>Standard </a:t>
            </a:r>
            <a:r>
              <a:rPr lang="ru-RU" dirty="0" smtClean="0"/>
              <a:t>отвечающим требованиям страны: масштаб, сушественность, формат и т.д</a:t>
            </a:r>
            <a:endParaRPr lang="en-US" dirty="0" smtClean="0"/>
          </a:p>
          <a:p>
            <a:pPr marL="914400" indent="-279400">
              <a:buFont typeface="Arial" panose="020B0604020202020204" pitchFamily="34" charset="0"/>
              <a:buChar char="•"/>
            </a:pPr>
            <a:r>
              <a:rPr lang="ru-RU" dirty="0" smtClean="0"/>
              <a:t>Должны ли какие то из рекомендаций </a:t>
            </a:r>
            <a:r>
              <a:rPr lang="en-US" dirty="0" smtClean="0"/>
              <a:t>NRGI </a:t>
            </a:r>
            <a:r>
              <a:rPr lang="ru-RU" dirty="0" smtClean="0"/>
              <a:t>быть предложеными</a:t>
            </a:r>
            <a:r>
              <a:rPr lang="en-US" dirty="0" smtClean="0"/>
              <a:t>?</a:t>
            </a:r>
            <a:endParaRPr lang="en-US" dirty="0" smtClean="0"/>
          </a:p>
          <a:p>
            <a:pPr marL="914400" indent="-279400">
              <a:buFont typeface="Arial" panose="020B0604020202020204" pitchFamily="34" charset="0"/>
              <a:buChar char="•"/>
            </a:pPr>
            <a:r>
              <a:rPr lang="ru-RU" dirty="0" smtClean="0"/>
              <a:t>Какие виды отчетности требуются для превышения минимальных требований </a:t>
            </a:r>
            <a:r>
              <a:rPr lang="en-US" dirty="0" smtClean="0"/>
              <a:t>EITI?</a:t>
            </a:r>
            <a:endParaRPr lang="en-US" dirty="0" smtClean="0"/>
          </a:p>
          <a:p>
            <a:pPr marL="635000" indent="-635000"/>
            <a:endParaRPr lang="en-US" dirty="0" smtClean="0"/>
          </a:p>
          <a:p>
            <a:pPr marL="635000" indent="-635000"/>
            <a:r>
              <a:rPr lang="ru-RU" dirty="0" smtClean="0"/>
              <a:t>Шаг </a:t>
            </a:r>
            <a:r>
              <a:rPr lang="en-US" dirty="0" smtClean="0"/>
              <a:t>4</a:t>
            </a:r>
            <a:r>
              <a:rPr lang="en-US" dirty="0" smtClean="0"/>
              <a:t>. </a:t>
            </a:r>
            <a:r>
              <a:rPr lang="ru-RU" dirty="0" smtClean="0"/>
              <a:t> Каким образом вы осушествите введение этих рекомендаций в процесс </a:t>
            </a:r>
            <a:r>
              <a:rPr lang="en-US" dirty="0" smtClean="0"/>
              <a:t>EITI?</a:t>
            </a:r>
            <a:endParaRPr lang="en-US" dirty="0" smtClean="0"/>
          </a:p>
          <a:p>
            <a:pPr marL="914400" indent="-27940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15138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Rectangle 2"/>
          <p:cNvGraphicFramePr>
            <a:graphicFrameLocks/>
          </p:cNvGraphicFramePr>
          <p:nvPr/>
        </p:nvGraphicFramePr>
        <p:xfrm>
          <a:off x="0" y="0"/>
          <a:ext cx="158750" cy="158284"/>
        </p:xfrm>
        <a:graphic>
          <a:graphicData uri="http://schemas.openxmlformats.org/presentationml/2006/ole">
            <p:oleObj spid="_x0000_s13318" name="think-cell Slide" r:id="rId18" imgW="0" imgH="0" progId="">
              <p:embed/>
            </p:oleObj>
          </a:graphicData>
        </a:graphic>
      </p:graphicFrame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699944" y="179294"/>
            <a:ext cx="8305511" cy="506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b"/>
          <a:lstStyle/>
          <a:p>
            <a:pPr>
              <a:buClr>
                <a:srgbClr val="000000"/>
              </a:buClr>
              <a:buSzPct val="100000"/>
            </a:pPr>
            <a:r>
              <a:rPr lang="ru-RU" sz="2200" b="1" dirty="0" smtClean="0">
                <a:solidFill>
                  <a:srgbClr val="4496CD"/>
                </a:solidFill>
                <a:latin typeface="Helvetica" charset="0"/>
                <a:ea typeface="ＭＳ Ｐゴシック" charset="0"/>
                <a:cs typeface="ＭＳ Ｐゴシック" charset="0"/>
              </a:rPr>
              <a:t>Задание</a:t>
            </a:r>
            <a:r>
              <a:rPr lang="en-US" sz="2200" b="1" dirty="0" smtClean="0">
                <a:solidFill>
                  <a:srgbClr val="4496CD"/>
                </a:solidFill>
                <a:latin typeface="Helvetica" charset="0"/>
                <a:ea typeface="ＭＳ Ｐゴシック" charset="0"/>
                <a:cs typeface="ＭＳ Ｐゴシック" charset="0"/>
              </a:rPr>
              <a:t>– </a:t>
            </a:r>
            <a:r>
              <a:rPr lang="ru-RU" sz="2200" b="1" dirty="0" smtClean="0">
                <a:solidFill>
                  <a:srgbClr val="4496CD"/>
                </a:solidFill>
                <a:latin typeface="Helvetica" charset="0"/>
                <a:ea typeface="ＭＳ Ｐゴシック" charset="0"/>
                <a:cs typeface="ＭＳ Ｐゴシック" charset="0"/>
              </a:rPr>
              <a:t>3 источника информации для вашей работы</a:t>
            </a:r>
            <a:endParaRPr lang="en-US" sz="2200" b="1" dirty="0">
              <a:solidFill>
                <a:srgbClr val="4496CD"/>
              </a:solidFill>
              <a:latin typeface="Helvetic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508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109103" y="942201"/>
            <a:ext cx="2451677" cy="1292639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 type="none" w="lg" len="lg"/>
            <a:tailEnd type="none" w="lg" len="lg"/>
          </a:ln>
          <a:effectLst>
            <a:outerShdw blurRad="63500" dist="26940" dir="5400000" sx="99001" sy="99001" algn="ctr" rotWithShape="0">
              <a:schemeClr val="tx2">
                <a:alpha val="74998"/>
              </a:schemeClr>
            </a:outerShdw>
          </a:effectLst>
          <a:extLst/>
        </p:spPr>
        <p:txBody>
          <a:bodyPr wrap="square" lIns="91429" tIns="91429" rIns="91429" bIns="91429" anchor="b">
            <a:spAutoFit/>
          </a:bodyPr>
          <a:lstStyle/>
          <a:p>
            <a:pPr algn="ctr"/>
            <a:r>
              <a:rPr lang="ru-RU" dirty="0" smtClean="0"/>
              <a:t>Можете использовать перечисленные из списка хороших примеров 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13" name="Rectangle 12"/>
          <p:cNvSpPr/>
          <p:nvPr>
            <p:custDataLst>
              <p:tags r:id="rId4"/>
            </p:custDataLst>
          </p:nvPr>
        </p:nvSpPr>
        <p:spPr>
          <a:xfrm>
            <a:off x="304512" y="4403912"/>
            <a:ext cx="2134465" cy="22832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  </a:t>
            </a:r>
            <a:r>
              <a:rPr lang="ru-RU" sz="1200" dirty="0" smtClean="0">
                <a:solidFill>
                  <a:schemeClr val="tx1"/>
                </a:solidFill>
              </a:rPr>
              <a:t>Резервы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>
            <p:custDataLst>
              <p:tags r:id="rId5"/>
            </p:custDataLst>
          </p:nvPr>
        </p:nvSpPr>
        <p:spPr>
          <a:xfrm>
            <a:off x="304512" y="5013232"/>
            <a:ext cx="2134465" cy="228319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r>
              <a:rPr lang="ru-RU" sz="1200" dirty="0" smtClean="0">
                <a:solidFill>
                  <a:schemeClr val="tx1"/>
                </a:solidFill>
              </a:rPr>
              <a:t>Предположенная будущая добыча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>
            <p:custDataLst>
              <p:tags r:id="rId6"/>
            </p:custDataLst>
          </p:nvPr>
        </p:nvSpPr>
        <p:spPr>
          <a:xfrm>
            <a:off x="304512" y="4098552"/>
            <a:ext cx="2134465" cy="22832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r>
              <a:rPr lang="en-US" sz="1200" dirty="0">
                <a:solidFill>
                  <a:schemeClr val="tx1"/>
                </a:solidFill>
              </a:rPr>
              <a:t>E&amp;P Activities   </a:t>
            </a:r>
          </a:p>
        </p:txBody>
      </p:sp>
      <p:sp>
        <p:nvSpPr>
          <p:cNvPr id="24" name="Rectangle 23"/>
          <p:cNvSpPr/>
          <p:nvPr>
            <p:custDataLst>
              <p:tags r:id="rId7"/>
            </p:custDataLst>
          </p:nvPr>
        </p:nvSpPr>
        <p:spPr>
          <a:xfrm>
            <a:off x="304512" y="2574552"/>
            <a:ext cx="2134465" cy="22832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O</a:t>
            </a:r>
            <a:r>
              <a:rPr lang="ru-RU" sz="1200" dirty="0" smtClean="0">
                <a:solidFill>
                  <a:schemeClr val="tx1"/>
                </a:solidFill>
              </a:rPr>
              <a:t>тчет </a:t>
            </a:r>
            <a:r>
              <a:rPr lang="ru-RU" sz="1200" dirty="0" smtClean="0">
                <a:solidFill>
                  <a:schemeClr val="tx1"/>
                </a:solidFill>
              </a:rPr>
              <a:t>о прибылях и убытках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>
            <p:custDataLst>
              <p:tags r:id="rId8"/>
            </p:custDataLst>
          </p:nvPr>
        </p:nvSpPr>
        <p:spPr>
          <a:xfrm>
            <a:off x="304512" y="5318593"/>
            <a:ext cx="2134465" cy="228319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r>
              <a:rPr lang="en-US" sz="1200" dirty="0">
                <a:solidFill>
                  <a:schemeClr val="tx1"/>
                </a:solidFill>
              </a:rPr>
              <a:t>FTE count    </a:t>
            </a:r>
          </a:p>
        </p:txBody>
      </p:sp>
      <p:sp>
        <p:nvSpPr>
          <p:cNvPr id="29" name="Rectangle 28"/>
          <p:cNvSpPr/>
          <p:nvPr>
            <p:custDataLst>
              <p:tags r:id="rId9"/>
            </p:custDataLst>
          </p:nvPr>
        </p:nvSpPr>
        <p:spPr>
          <a:xfrm>
            <a:off x="304512" y="5622552"/>
            <a:ext cx="2134465" cy="22832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r>
              <a:rPr lang="ru-RU" sz="1200" dirty="0" smtClean="0">
                <a:solidFill>
                  <a:schemeClr val="tx1"/>
                </a:solidFill>
              </a:rPr>
              <a:t>Кодект поведения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>
            <p:custDataLst>
              <p:tags r:id="rId10"/>
            </p:custDataLst>
          </p:nvPr>
        </p:nvSpPr>
        <p:spPr>
          <a:xfrm>
            <a:off x="304512" y="2270593"/>
            <a:ext cx="2134465" cy="228319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r>
              <a:rPr lang="ru-RU" sz="1200" dirty="0" smtClean="0">
                <a:solidFill>
                  <a:schemeClr val="tx1"/>
                </a:solidFill>
              </a:rPr>
              <a:t>Годовой отчет</a:t>
            </a:r>
            <a:r>
              <a:rPr lang="en-US" sz="1200" dirty="0" smtClean="0">
                <a:solidFill>
                  <a:schemeClr val="tx1"/>
                </a:solidFill>
              </a:rPr>
              <a:t>  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>
            <p:custDataLst>
              <p:tags r:id="rId11"/>
            </p:custDataLst>
          </p:nvPr>
        </p:nvSpPr>
        <p:spPr>
          <a:xfrm>
            <a:off x="304512" y="2879912"/>
            <a:ext cx="2134465" cy="38100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r>
              <a:rPr lang="ru-RU" sz="1200" dirty="0" smtClean="0">
                <a:solidFill>
                  <a:schemeClr val="tx1"/>
                </a:solidFill>
              </a:rPr>
              <a:t>Дизагрегированные доходы и расходы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>
            <p:custDataLst>
              <p:tags r:id="rId12"/>
            </p:custDataLst>
          </p:nvPr>
        </p:nvSpPr>
        <p:spPr>
          <a:xfrm>
            <a:off x="304512" y="3336552"/>
            <a:ext cx="2134465" cy="22832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r>
              <a:rPr lang="ru-RU" sz="1200" dirty="0" smtClean="0">
                <a:solidFill>
                  <a:schemeClr val="tx1"/>
                </a:solidFill>
              </a:rPr>
              <a:t>Баланс</a:t>
            </a:r>
            <a:r>
              <a:rPr lang="en-US" sz="1200" dirty="0" smtClean="0">
                <a:solidFill>
                  <a:schemeClr val="tx1"/>
                </a:solidFill>
              </a:rPr>
              <a:t>   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5" name="Rectangle 64"/>
          <p:cNvSpPr/>
          <p:nvPr>
            <p:custDataLst>
              <p:tags r:id="rId13"/>
            </p:custDataLst>
          </p:nvPr>
        </p:nvSpPr>
        <p:spPr>
          <a:xfrm>
            <a:off x="304512" y="4707872"/>
            <a:ext cx="2134465" cy="229721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r>
              <a:rPr lang="ru-RU" sz="1200" dirty="0" smtClean="0">
                <a:solidFill>
                  <a:schemeClr val="tx1"/>
                </a:solidFill>
              </a:rPr>
              <a:t>Добыча</a:t>
            </a:r>
            <a:r>
              <a:rPr lang="en-US" sz="1200" dirty="0" smtClean="0">
                <a:solidFill>
                  <a:schemeClr val="tx1"/>
                </a:solidFill>
              </a:rPr>
              <a:t>   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4" name="Rectangle 73"/>
          <p:cNvSpPr/>
          <p:nvPr>
            <p:custDataLst>
              <p:tags r:id="rId14"/>
            </p:custDataLst>
          </p:nvPr>
        </p:nvSpPr>
        <p:spPr>
          <a:xfrm>
            <a:off x="304512" y="3641912"/>
            <a:ext cx="2134465" cy="38100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r>
              <a:rPr lang="ru-RU" sz="1200" dirty="0" smtClean="0">
                <a:solidFill>
                  <a:schemeClr val="tx1"/>
                </a:solidFill>
              </a:rPr>
              <a:t>Дизагрегированные платежи госудаству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9" name="Rectangle 68"/>
          <p:cNvSpPr/>
          <p:nvPr>
            <p:custDataLst>
              <p:tags r:id="rId15"/>
            </p:custDataLst>
          </p:nvPr>
        </p:nvSpPr>
        <p:spPr>
          <a:xfrm>
            <a:off x="267710" y="5987024"/>
            <a:ext cx="2134465" cy="22832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r>
              <a:rPr lang="en-US" sz="1200" b="1" dirty="0" smtClean="0">
                <a:solidFill>
                  <a:schemeClr val="tx1"/>
                </a:solidFill>
              </a:rPr>
              <a:t>  </a:t>
            </a:r>
            <a:r>
              <a:rPr lang="ru-RU" sz="1200" b="1" dirty="0" smtClean="0">
                <a:solidFill>
                  <a:schemeClr val="tx1"/>
                </a:solidFill>
              </a:rPr>
              <a:t>Аудиторские  отчеты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8382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992042" y="762000"/>
            <a:ext cx="6858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895600" y="8382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7" name="Oval 86"/>
          <p:cNvSpPr/>
          <p:nvPr/>
        </p:nvSpPr>
        <p:spPr>
          <a:xfrm>
            <a:off x="4724400" y="952500"/>
            <a:ext cx="6858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3520784" y="381906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8" name="Oval 97"/>
          <p:cNvSpPr/>
          <p:nvPr/>
        </p:nvSpPr>
        <p:spPr>
          <a:xfrm>
            <a:off x="3723984" y="3866032"/>
            <a:ext cx="6858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43200" y="1471854"/>
            <a:ext cx="3481099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Текст требований </a:t>
            </a:r>
            <a:r>
              <a:rPr lang="en-US" dirty="0" smtClean="0"/>
              <a:t>EITI </a:t>
            </a:r>
            <a:r>
              <a:rPr lang="ru-RU" dirty="0" smtClean="0"/>
              <a:t>и рекомендаций </a:t>
            </a:r>
            <a:r>
              <a:rPr lang="en-US" dirty="0" smtClean="0"/>
              <a:t>NRGI </a:t>
            </a:r>
            <a:r>
              <a:rPr lang="ru-RU" dirty="0" smtClean="0"/>
              <a:t>можете найти</a:t>
            </a:r>
            <a:r>
              <a:rPr lang="en-US" dirty="0" smtClean="0"/>
              <a:t>: </a:t>
            </a:r>
            <a:r>
              <a:rPr lang="en-US" dirty="0" smtClean="0">
                <a:hlinkClick r:id="rId19"/>
              </a:rPr>
              <a:t>www.resourcegovernance.org/eitiguide</a:t>
            </a:r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2692400" y="4346858"/>
            <a:ext cx="4800600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Фактическая информация с вашей страны </a:t>
            </a:r>
            <a:r>
              <a:rPr lang="en-US" dirty="0" smtClean="0"/>
              <a:t>:</a:t>
            </a:r>
            <a:endParaRPr lang="en-US" dirty="0" smtClean="0"/>
          </a:p>
          <a:p>
            <a:pPr algn="ctr"/>
            <a:r>
              <a:rPr lang="ru-RU" dirty="0" smtClean="0"/>
              <a:t>Что включает в себя последний отчет </a:t>
            </a:r>
            <a:r>
              <a:rPr lang="en-US" dirty="0" smtClean="0"/>
              <a:t>EITI?</a:t>
            </a:r>
            <a:endParaRPr lang="en-US" dirty="0" smtClean="0"/>
          </a:p>
          <a:p>
            <a:pPr algn="ctr"/>
            <a:r>
              <a:rPr lang="ru-RU" dirty="0" smtClean="0"/>
              <a:t>Что доступно на сайте государственной компании</a:t>
            </a:r>
            <a:r>
              <a:rPr lang="en-US" dirty="0" smtClean="0"/>
              <a:t>?</a:t>
            </a:r>
            <a:endParaRPr lang="en-US" dirty="0" smtClean="0"/>
          </a:p>
          <a:p>
            <a:pPr algn="ctr"/>
            <a:r>
              <a:rPr lang="ru-RU" dirty="0" smtClean="0"/>
              <a:t>Что можно узнать от других государственных органов</a:t>
            </a:r>
            <a:r>
              <a:rPr lang="en-US" dirty="0" smtClean="0"/>
              <a:t>?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765" t="9407" r="11334" b="7826"/>
          <a:stretch/>
        </p:blipFill>
        <p:spPr bwMode="auto">
          <a:xfrm>
            <a:off x="6224299" y="1156667"/>
            <a:ext cx="2768456" cy="234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0976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DIJwpihHky7l_HT_aJQT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IcmOLPRl0W770JN0dH2i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4kpbre0K0CETsw07iyK7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V9WLgO1yUusXyUcGDY3F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_5_MVT006rxXUXtBlXM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pyIHgTmPka3Vrjev779l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7h1zkDAT0qgKYqnJuGYn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DIJwpihHky7l_HT_aJQT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FAWP.FguU.njIA4R0Dmj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rI8mTgMbk2NW5hHjAYIe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BRdKxUs9kGMXdykSx_56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KIIIGpLwE2HEPth321BQ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95s_jodWkKjiTHbzBreH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N8LTvbsk2XaCYuwfB8V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7h1zkDAT0qgKYqnJuGYnQ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wi title page_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</TotalTime>
  <Words>430</Words>
  <Application>Microsoft Office PowerPoint</Application>
  <PresentationFormat>On-screen Show (4:3)</PresentationFormat>
  <Paragraphs>73</Paragraphs>
  <Slides>7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Office Theme</vt:lpstr>
      <vt:lpstr>rwi title page_blank</vt:lpstr>
      <vt:lpstr>think-cell Slide</vt:lpstr>
      <vt:lpstr>Стартовая задача</vt:lpstr>
      <vt:lpstr>Схема 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Bremen Leak</dc:creator>
  <cp:lastModifiedBy>Rovshan</cp:lastModifiedBy>
  <cp:revision>80</cp:revision>
  <dcterms:created xsi:type="dcterms:W3CDTF">2014-06-10T21:07:33Z</dcterms:created>
  <dcterms:modified xsi:type="dcterms:W3CDTF">2014-09-21T20:54:49Z</dcterms:modified>
</cp:coreProperties>
</file>