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0" r:id="rId4"/>
  </p:sldMasterIdLst>
  <p:notesMasterIdLst>
    <p:notesMasterId r:id="rId20"/>
  </p:notesMasterIdLst>
  <p:handoutMasterIdLst>
    <p:handoutMasterId r:id="rId21"/>
  </p:handoutMasterIdLst>
  <p:sldIdLst>
    <p:sldId id="265" r:id="rId5"/>
    <p:sldId id="313" r:id="rId6"/>
    <p:sldId id="259" r:id="rId7"/>
    <p:sldId id="301" r:id="rId8"/>
    <p:sldId id="312" r:id="rId9"/>
    <p:sldId id="302" r:id="rId10"/>
    <p:sldId id="303" r:id="rId11"/>
    <p:sldId id="311" r:id="rId12"/>
    <p:sldId id="304" r:id="rId13"/>
    <p:sldId id="305" r:id="rId14"/>
    <p:sldId id="307" r:id="rId15"/>
    <p:sldId id="308" r:id="rId16"/>
    <p:sldId id="309" r:id="rId17"/>
    <p:sldId id="310" r:id="rId18"/>
    <p:sldId id="314" r:id="rId19"/>
  </p:sldIdLst>
  <p:sldSz cx="9144000" cy="6858000" type="screen4x3"/>
  <p:notesSz cx="6858000" cy="9144000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outline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8FDCFF"/>
    <a:srgbClr val="008BCA"/>
    <a:srgbClr val="D77425"/>
    <a:srgbClr val="00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76" autoAdjust="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930"/>
        <p:guide pos="297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216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5A4A2269-F378-7849-B1D8-8F6EAFC60ACD}" type="datetime1">
              <a:rPr lang="en-US" smtClean="0"/>
              <a:pPr>
                <a:defRPr/>
              </a:pPr>
              <a:t>3/2/2015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BB02E7C5-6C3B-774C-AA88-02E8B0722156}" type="slidenum">
              <a:rPr lang="en-US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xmlns:p14="http://schemas.microsoft.com/office/powerpoint/2010/main" val="114337624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6BCFFDA3-345D-A841-9202-B1F317CE3A42}" type="datetime1">
              <a:rPr lang="en-US" smtClean="0"/>
              <a:pPr>
                <a:defRPr/>
              </a:pPr>
              <a:t>3/2/2015</a:t>
            </a:fld>
            <a:endParaRPr lang="uk-U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b-NO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nb-NO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EDE6DFF9-9E60-C649-994B-23F60B4C543B}" type="slidenum">
              <a:rPr lang="nb-NO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xmlns:p14="http://schemas.microsoft.com/office/powerpoint/2010/main" val="2327873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AU" altLang="en-US" smtClean="0">
                <a:solidFill>
                  <a:schemeClr val="bg1"/>
                </a:solidFill>
                <a:sym typeface="Calibri" pitchFamily="34" charset="0"/>
              </a:rPr>
              <a:t> в рамках ланцюга створення вартості</a:t>
            </a:r>
            <a:endParaRPr lang="uk-UA" altLang="en-US" smtClean="0">
              <a:solidFill>
                <a:schemeClr val="bg1"/>
              </a:solidFill>
              <a:sym typeface="Calibri" pitchFamily="34" charset="0"/>
            </a:endParaRPr>
          </a:p>
          <a:p>
            <a:r>
              <a:rPr lang="en-GB" altLang="en-US" smtClean="0"/>
              <a:t>Як відомо багатьом з вас, Стандарт EITI був ухвалений на Сиднейській конференції у 2013 році й передбачає додаткові вимоги стосовно державних підприємств, транспорту та ліцензування. </a:t>
            </a:r>
          </a:p>
          <a:p>
            <a:r>
              <a:rPr lang="en-GB" altLang="en-US" smtClean="0"/>
              <a:t> Я хотів би коротко зазначити, що ми на наступних двох слайдах називаємо ланцюгом створення вартості видобувної галузі, на якому ґрунтується цей Стандарт. </a:t>
            </a:r>
          </a:p>
          <a:p>
            <a:pPr eaLnBrk="1" fontAlgn="t" hangingPunct="1"/>
            <a:r>
              <a:rPr lang="en-US" altLang="en-US" b="1" smtClean="0"/>
              <a:t>Обов'язкове розкриття інформації</a:t>
            </a:r>
            <a:endParaRPr lang="uk-UA" altLang="en-US" smtClean="0"/>
          </a:p>
          <a:p>
            <a:pPr eaLnBrk="1" fontAlgn="t" hangingPunct="1"/>
            <a:r>
              <a:rPr lang="en-US" altLang="en-US" smtClean="0"/>
              <a:t>Загальна інформація про правовий та податковий режим</a:t>
            </a:r>
          </a:p>
          <a:p>
            <a:pPr eaLnBrk="1" fontAlgn="t" hangingPunct="1"/>
            <a:r>
              <a:rPr lang="en-US" altLang="en-US" smtClean="0"/>
              <a:t>Макроекономічні дані про внесок видобувних галузей в економіку</a:t>
            </a:r>
          </a:p>
          <a:p>
            <a:pPr eaLnBrk="1" fontAlgn="t" hangingPunct="1"/>
            <a:r>
              <a:rPr lang="en-US" altLang="en-US" smtClean="0"/>
              <a:t>Виробничі дані — за сировиною, за об'ємом та вартістю</a:t>
            </a:r>
          </a:p>
          <a:p>
            <a:pPr eaLnBrk="1" fontAlgn="t" hangingPunct="1"/>
            <a:r>
              <a:rPr lang="en-US" altLang="en-US" smtClean="0"/>
              <a:t>Ліцензійні дані, у тому числі інформація про передачу участі у капіталі та кадастрова інформація</a:t>
            </a:r>
          </a:p>
          <a:p>
            <a:pPr eaLnBrk="1" fontAlgn="t" hangingPunct="1"/>
            <a:r>
              <a:rPr lang="en-US" altLang="en-US" smtClean="0"/>
              <a:t>Розподіл доходу через бюджет та поза бюджетом</a:t>
            </a:r>
          </a:p>
          <a:p>
            <a:pPr eaLnBrk="1" fontAlgn="t" hangingPunct="1"/>
            <a:r>
              <a:rPr lang="en-US" altLang="en-US" smtClean="0"/>
              <a:t>Участь в акціонерному капіталі державних підприємств, виплати органам влади, квазіфіскальні операції, позики, гарантії тощо</a:t>
            </a:r>
          </a:p>
          <a:p>
            <a:r>
              <a:rPr lang="en-AU" altLang="en-US" b="1" smtClean="0"/>
              <a:t>Заохочуються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Опублікування договорів на видобуток — вже відбувається у деяких країнах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Інформація про кінцевих бенефіціарів договорів на видобуток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Додаткова інформація про розподіл доходу, прогнози щодо доходів та бюджетні процеси</a:t>
            </a:r>
          </a:p>
          <a:p>
            <a:pPr eaLnBrk="1" hangingPunct="1">
              <a:spcBef>
                <a:spcPct val="0"/>
              </a:spcBef>
            </a:pPr>
            <a:endParaRPr lang="uk-UA" altLang="en-US" smtClean="0"/>
          </a:p>
          <a:p>
            <a:pPr eaLnBrk="1" hangingPunct="1">
              <a:spcBef>
                <a:spcPct val="0"/>
              </a:spcBef>
            </a:pPr>
            <a:r>
              <a:rPr lang="en-GB" altLang="en-US" smtClean="0"/>
              <a:t>Перевагою EITI є його підхід, який характеризується участю зацікавлених осіб і забезпечує узгодження інтересів органів влади, приватного сектору та громадянського суспільства.  Одна з вимог EITI (№ 6) — це використання звітів EITI з метою сприяння дискусіям на загальнонаціональному рівні.  Беручи до уваги вимоги Стандарту, ми бачимо усе більше дискусій на загальнонаціональному рівні стосовно енергетики у певних країнах. </a:t>
            </a:r>
          </a:p>
          <a:p>
            <a:pPr eaLnBrk="1" hangingPunct="1">
              <a:spcBef>
                <a:spcPct val="0"/>
              </a:spcBef>
            </a:pPr>
            <a:endParaRPr lang="uk-UA" altLang="en-US" smtClean="0"/>
          </a:p>
          <a:p>
            <a:pPr eaLnBrk="1" hangingPunct="1">
              <a:spcBef>
                <a:spcPct val="0"/>
              </a:spcBef>
            </a:pPr>
            <a:endParaRPr lang="uk-UA" altLang="en-US" smtClean="0"/>
          </a:p>
          <a:p>
            <a:pPr eaLnBrk="1" hangingPunct="1">
              <a:spcBef>
                <a:spcPct val="0"/>
              </a:spcBef>
            </a:pPr>
            <a:endParaRPr lang="uk-UA" altLang="en-US" smtClean="0"/>
          </a:p>
          <a:p>
            <a:endParaRPr lang="uk-UA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FA51898D-46D5-4CFE-897A-59E464164449}" type="slidenum">
              <a:rPr lang="en-US" altLang="en-US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uk-UA" alt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AU" altLang="en-US" smtClean="0">
                <a:solidFill>
                  <a:schemeClr val="bg1"/>
                </a:solidFill>
                <a:sym typeface="Calibri" pitchFamily="34" charset="0"/>
              </a:rPr>
              <a:t> в рамках ланцюга створення вартості</a:t>
            </a:r>
            <a:endParaRPr lang="uk-UA" altLang="en-US" smtClean="0">
              <a:solidFill>
                <a:schemeClr val="bg1"/>
              </a:solidFill>
              <a:sym typeface="Calibri" pitchFamily="34" charset="0"/>
            </a:endParaRPr>
          </a:p>
          <a:p>
            <a:r>
              <a:rPr lang="en-GB" altLang="en-US" smtClean="0"/>
              <a:t>Як відомо багатьом з вас, Стандарт EITI був ухвалений на Сиднейській конференції у 2013 році й передбачає додаткові вимоги стосовно державних підприємств, транспорту та ліцензування. </a:t>
            </a:r>
          </a:p>
          <a:p>
            <a:r>
              <a:rPr lang="en-GB" altLang="en-US" smtClean="0"/>
              <a:t> Я хотів би коротко зазначити, що ми на наступних двох слайдах називаємо ланцюгом створення вартості видобувної галузі, на якому ґрунтується цей Стандарт. </a:t>
            </a:r>
          </a:p>
          <a:p>
            <a:pPr eaLnBrk="1" fontAlgn="t" hangingPunct="1"/>
            <a:r>
              <a:rPr lang="en-US" altLang="en-US" b="1" smtClean="0"/>
              <a:t>Обов'язкове розкриття інформації</a:t>
            </a:r>
            <a:endParaRPr lang="uk-UA" altLang="en-US" smtClean="0"/>
          </a:p>
          <a:p>
            <a:pPr eaLnBrk="1" fontAlgn="t" hangingPunct="1"/>
            <a:r>
              <a:rPr lang="en-US" altLang="en-US" smtClean="0"/>
              <a:t>Загальна інформація про правовий та податковий режим</a:t>
            </a:r>
          </a:p>
          <a:p>
            <a:pPr eaLnBrk="1" fontAlgn="t" hangingPunct="1"/>
            <a:r>
              <a:rPr lang="en-US" altLang="en-US" smtClean="0"/>
              <a:t>Макроекономічні дані про внесок видобувних галузей в економіку</a:t>
            </a:r>
          </a:p>
          <a:p>
            <a:pPr eaLnBrk="1" fontAlgn="t" hangingPunct="1"/>
            <a:r>
              <a:rPr lang="en-US" altLang="en-US" smtClean="0"/>
              <a:t>Виробничі дані — за сировиною, за об'ємом та вартістю</a:t>
            </a:r>
          </a:p>
          <a:p>
            <a:pPr eaLnBrk="1" fontAlgn="t" hangingPunct="1"/>
            <a:r>
              <a:rPr lang="en-US" altLang="en-US" smtClean="0"/>
              <a:t>Ліцензійні дані, у тому числі інформація про передачу участі у капіталі та кадастрова інформація</a:t>
            </a:r>
          </a:p>
          <a:p>
            <a:pPr eaLnBrk="1" fontAlgn="t" hangingPunct="1"/>
            <a:r>
              <a:rPr lang="en-US" altLang="en-US" smtClean="0"/>
              <a:t>Розподіл доходу через бюджет та поза бюджетом</a:t>
            </a:r>
          </a:p>
          <a:p>
            <a:pPr eaLnBrk="1" fontAlgn="t" hangingPunct="1"/>
            <a:r>
              <a:rPr lang="en-US" altLang="en-US" smtClean="0"/>
              <a:t>Участь в акціонерному капіталі державних підприємств, виплати органам влади, квазіфіскальні операції, позики, гарантії тощо</a:t>
            </a:r>
          </a:p>
          <a:p>
            <a:r>
              <a:rPr lang="en-AU" altLang="en-US" b="1" smtClean="0"/>
              <a:t>Заохочуються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Опублікування договорів на видобуток — вже відбувається у деяких країнах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Інформація про кінцевих бенефіціарів договорів на видобуток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Додаткова інформація про розподіл доходу, прогнози щодо доходів та бюджетні процеси</a:t>
            </a:r>
          </a:p>
          <a:p>
            <a:pPr eaLnBrk="1" hangingPunct="1">
              <a:spcBef>
                <a:spcPct val="0"/>
              </a:spcBef>
            </a:pPr>
            <a:endParaRPr lang="uk-UA" altLang="en-US" smtClean="0"/>
          </a:p>
          <a:p>
            <a:pPr eaLnBrk="1" hangingPunct="1">
              <a:spcBef>
                <a:spcPct val="0"/>
              </a:spcBef>
            </a:pPr>
            <a:r>
              <a:rPr lang="en-GB" altLang="en-US" smtClean="0"/>
              <a:t>Перевагою EITI є його підхід, який характеризується участю зацікавлених осіб і забезпечує узгодження інтересів органів влади, приватного сектору та громадянського суспільства.  Одна з вимог EITI (№ 6) — це використання звітів EITI з метою сприяння дискусіям на загальнонаціональному рівні.  Беручи до уваги вимоги Стандарту, ми бачимо усе більше дискусій на загальнонаціональному рівні стосовно енергетики у певних країнах. </a:t>
            </a:r>
          </a:p>
          <a:p>
            <a:pPr eaLnBrk="1" hangingPunct="1">
              <a:spcBef>
                <a:spcPct val="0"/>
              </a:spcBef>
            </a:pPr>
            <a:endParaRPr lang="uk-UA" altLang="en-US" smtClean="0"/>
          </a:p>
          <a:p>
            <a:pPr eaLnBrk="1" hangingPunct="1">
              <a:spcBef>
                <a:spcPct val="0"/>
              </a:spcBef>
            </a:pPr>
            <a:endParaRPr lang="uk-UA" altLang="en-US" smtClean="0"/>
          </a:p>
          <a:p>
            <a:pPr eaLnBrk="1" hangingPunct="1">
              <a:spcBef>
                <a:spcPct val="0"/>
              </a:spcBef>
            </a:pPr>
            <a:endParaRPr lang="uk-UA" altLang="en-US" smtClean="0"/>
          </a:p>
          <a:p>
            <a:endParaRPr lang="uk-UA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FA51898D-46D5-4CFE-897A-59E464164449}" type="slidenum">
              <a:rPr lang="en-US" altLang="en-US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14</a:t>
            </a:fld>
            <a:endParaRPr lang="uk-UA" alt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 hasCustomPrompt="1"/>
          </p:nvPr>
        </p:nvSpPr>
        <p:spPr bwMode="auto">
          <a:xfrm>
            <a:off x="0" y="3068960"/>
            <a:ext cx="9144000" cy="7319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3000" cap="all" baseline="0">
                <a:solidFill>
                  <a:schemeClr val="bg1">
                    <a:lumMod val="65000"/>
                  </a:schemeClr>
                </a:solidFill>
                <a:latin typeface="Calibri"/>
              </a:defRPr>
            </a:lvl1pPr>
          </a:lstStyle>
          <a:p>
            <a:r>
              <a:rPr lang="en-US" dirty="0" smtClean="0"/>
              <a:t>Title / Topic</a:t>
            </a: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 hasCustomPrompt="1"/>
          </p:nvPr>
        </p:nvSpPr>
        <p:spPr bwMode="auto">
          <a:xfrm>
            <a:off x="0" y="3805064"/>
            <a:ext cx="9144000" cy="9920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defRPr sz="5000" b="0" i="1">
                <a:solidFill>
                  <a:schemeClr val="tx1"/>
                </a:solidFill>
                <a:latin typeface="Calibri"/>
              </a:defRPr>
            </a:lvl1pPr>
          </a:lstStyle>
          <a:p>
            <a:r>
              <a:rPr lang="en-US" dirty="0" smtClean="0"/>
              <a:t>Subtitle</a:t>
            </a:r>
            <a:endParaRPr lang="en-US" dirty="0"/>
          </a:p>
        </p:txBody>
      </p:sp>
      <p:sp>
        <p:nvSpPr>
          <p:cNvPr id="12" name="Rectangle 45"/>
          <p:cNvSpPr>
            <a:spLocks noChangeArrowheads="1"/>
          </p:cNvSpPr>
          <p:nvPr userDrawn="1"/>
        </p:nvSpPr>
        <p:spPr bwMode="auto">
          <a:xfrm>
            <a:off x="0" y="836712"/>
            <a:ext cx="9144000" cy="128587"/>
          </a:xfrm>
          <a:prstGeom prst="rect">
            <a:avLst/>
          </a:prstGeom>
          <a:solidFill>
            <a:srgbClr val="008BCA">
              <a:alpha val="50000"/>
            </a:srgbClr>
          </a:solidFill>
          <a:ln>
            <a:noFill/>
          </a:ln>
          <a:extLst/>
        </p:spPr>
        <p:txBody>
          <a:bodyPr wrap="none" anchor="ctr"/>
          <a:lstStyle/>
          <a:p>
            <a:pPr eaLnBrk="0" hangingPunct="0"/>
            <a:endParaRPr lang="en-GB" sz="3600">
              <a:solidFill>
                <a:srgbClr val="FFFFFF"/>
              </a:solidFill>
              <a:latin typeface="Frutiger LT 57 Cn" charset="0"/>
            </a:endParaRPr>
          </a:p>
        </p:txBody>
      </p:sp>
      <p:pic>
        <p:nvPicPr>
          <p:cNvPr id="13" name="Picture 12" descr="EITI_Logo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251520" y="214208"/>
            <a:ext cx="1512168" cy="478488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0" y="4868863"/>
            <a:ext cx="9144000" cy="1081087"/>
          </a:xfrm>
          <a:prstGeom prst="rect">
            <a:avLst/>
          </a:prstGeom>
        </p:spPr>
        <p:txBody>
          <a:bodyPr vert="horz"/>
          <a:lstStyle>
            <a:lvl1pPr algn="ctr">
              <a:defRPr sz="3000">
                <a:solidFill>
                  <a:schemeClr val="tx1"/>
                </a:solidFill>
                <a:latin typeface="Calibri"/>
              </a:defRPr>
            </a:lvl1pPr>
            <a:lvl2pPr algn="ctr">
              <a:defRPr sz="3000">
                <a:solidFill>
                  <a:schemeClr val="tx1"/>
                </a:solidFill>
                <a:latin typeface="Calibri"/>
              </a:defRPr>
            </a:lvl2pPr>
            <a:lvl3pPr algn="ctr">
              <a:defRPr sz="3000">
                <a:solidFill>
                  <a:schemeClr val="tx1"/>
                </a:solidFill>
                <a:latin typeface="Calibri"/>
              </a:defRPr>
            </a:lvl3pPr>
            <a:lvl4pPr algn="ctr">
              <a:defRPr sz="3000">
                <a:solidFill>
                  <a:schemeClr val="tx1"/>
                </a:solidFill>
                <a:latin typeface="Calibri"/>
              </a:defRPr>
            </a:lvl4pPr>
            <a:lvl5pPr algn="ctr">
              <a:defRPr sz="3000">
                <a:solidFill>
                  <a:schemeClr val="tx1"/>
                </a:solidFill>
                <a:latin typeface="Calibri"/>
              </a:defRPr>
            </a:lvl5pPr>
          </a:lstStyle>
          <a:p>
            <a:pPr lvl="0"/>
            <a:r>
              <a:rPr lang="nb-NO" dirty="0" err="1" smtClean="0"/>
              <a:t>Click</a:t>
            </a:r>
            <a:r>
              <a:rPr lang="nb-NO" dirty="0" smtClean="0"/>
              <a:t> to </a:t>
            </a:r>
            <a:r>
              <a:rPr lang="nb-NO" dirty="0" err="1" smtClean="0"/>
              <a:t>edit</a:t>
            </a:r>
            <a:r>
              <a:rPr lang="nb-NO" dirty="0" smtClean="0"/>
              <a:t> Master </a:t>
            </a:r>
            <a:r>
              <a:rPr lang="nb-NO" dirty="0" err="1" smtClean="0"/>
              <a:t>text</a:t>
            </a:r>
            <a:r>
              <a:rPr lang="nb-NO" dirty="0" smtClean="0"/>
              <a:t> styles</a:t>
            </a:r>
            <a:endParaRPr lang="en-GB" dirty="0"/>
          </a:p>
        </p:txBody>
      </p:sp>
    </p:spTree>
    <p:extLst>
      <p:ext uri="{BB962C8B-B14F-4D97-AF65-F5344CB8AC3E}">
        <p14:creationId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xmlns:p14="http://schemas.microsoft.com/office/powerpoint/2010/main" val="3855058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953616" y="2564904"/>
            <a:ext cx="7290792" cy="3384376"/>
          </a:xfrm>
          <a:prstGeom prst="rect">
            <a:avLst/>
          </a:prstGeom>
        </p:spPr>
        <p:txBody>
          <a:bodyPr vert="horz"/>
          <a:lstStyle>
            <a:lvl1pPr>
              <a:defRPr sz="3000" b="0" i="0">
                <a:solidFill>
                  <a:schemeClr val="tx1"/>
                </a:solidFill>
                <a:latin typeface="Calibri"/>
              </a:defRPr>
            </a:lvl1pPr>
            <a:lvl2pPr>
              <a:defRPr sz="3000" b="0" i="0">
                <a:solidFill>
                  <a:schemeClr val="tx1"/>
                </a:solidFill>
                <a:latin typeface="Calibri"/>
              </a:defRPr>
            </a:lvl2pPr>
            <a:lvl3pPr>
              <a:defRPr sz="3000" b="0" i="0">
                <a:solidFill>
                  <a:schemeClr val="tx1"/>
                </a:solidFill>
                <a:latin typeface="Calibri"/>
              </a:defRPr>
            </a:lvl3pPr>
            <a:lvl4pPr>
              <a:defRPr sz="3000" b="0" i="0">
                <a:solidFill>
                  <a:schemeClr val="tx1"/>
                </a:solidFill>
                <a:latin typeface="Calibri"/>
              </a:defRPr>
            </a:lvl4pPr>
            <a:lvl5pPr>
              <a:defRPr sz="3000" b="0" i="0">
                <a:solidFill>
                  <a:schemeClr val="tx1"/>
                </a:solidFill>
                <a:latin typeface="Calibri"/>
              </a:defRPr>
            </a:lvl5pPr>
          </a:lstStyle>
          <a:p>
            <a:pPr lvl="0"/>
            <a:r>
              <a:rPr lang="nb-NO" dirty="0" err="1" smtClean="0"/>
              <a:t>Click</a:t>
            </a:r>
            <a:r>
              <a:rPr lang="nb-NO" dirty="0" smtClean="0"/>
              <a:t> to </a:t>
            </a:r>
            <a:r>
              <a:rPr lang="nb-NO" dirty="0" err="1" smtClean="0"/>
              <a:t>edit</a:t>
            </a:r>
            <a:r>
              <a:rPr lang="nb-NO" dirty="0" smtClean="0"/>
              <a:t> Master </a:t>
            </a:r>
            <a:r>
              <a:rPr lang="nb-NO" dirty="0" err="1" smtClean="0"/>
              <a:t>text</a:t>
            </a:r>
            <a:r>
              <a:rPr lang="nb-NO" dirty="0" smtClean="0"/>
              <a:t> styles</a:t>
            </a:r>
          </a:p>
          <a:p>
            <a:pPr lvl="1"/>
            <a:r>
              <a:rPr lang="nb-NO" dirty="0" smtClean="0"/>
              <a:t>Second </a:t>
            </a:r>
            <a:r>
              <a:rPr lang="nb-NO" dirty="0" err="1" smtClean="0"/>
              <a:t>level</a:t>
            </a:r>
            <a:endParaRPr lang="nb-NO" dirty="0" smtClean="0"/>
          </a:p>
          <a:p>
            <a:pPr lvl="2"/>
            <a:r>
              <a:rPr lang="nb-NO" dirty="0" smtClean="0"/>
              <a:t>Third </a:t>
            </a:r>
            <a:r>
              <a:rPr lang="nb-NO" dirty="0" err="1" smtClean="0"/>
              <a:t>level</a:t>
            </a:r>
            <a:endParaRPr lang="nb-NO" dirty="0" smtClean="0"/>
          </a:p>
          <a:p>
            <a:pPr lvl="3"/>
            <a:r>
              <a:rPr lang="nb-NO" dirty="0" err="1" smtClean="0"/>
              <a:t>Fourth</a:t>
            </a:r>
            <a:r>
              <a:rPr lang="nb-NO" dirty="0" smtClean="0"/>
              <a:t> </a:t>
            </a:r>
            <a:r>
              <a:rPr lang="nb-NO" dirty="0" err="1" smtClean="0"/>
              <a:t>level</a:t>
            </a:r>
            <a:endParaRPr lang="nb-NO" dirty="0" smtClean="0"/>
          </a:p>
          <a:p>
            <a:pPr lvl="4"/>
            <a:r>
              <a:rPr lang="nb-NO" dirty="0" smtClean="0"/>
              <a:t>Fifth </a:t>
            </a:r>
            <a:r>
              <a:rPr lang="nb-NO" dirty="0" err="1" smtClean="0"/>
              <a:t>level</a:t>
            </a:r>
            <a:endParaRPr lang="en-GB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14400" y="1340768"/>
            <a:ext cx="7402016" cy="1143000"/>
          </a:xfrm>
          <a:prstGeom prst="rect">
            <a:avLst/>
          </a:prstGeom>
        </p:spPr>
        <p:txBody>
          <a:bodyPr vert="horz"/>
          <a:lstStyle>
            <a:lvl1pPr>
              <a:defRPr sz="5000">
                <a:solidFill>
                  <a:schemeClr val="tx1"/>
                </a:solidFill>
                <a:latin typeface="Calibri"/>
              </a:defRPr>
            </a:lvl1pPr>
          </a:lstStyle>
          <a:p>
            <a:r>
              <a:rPr lang="nb-NO" dirty="0" err="1" smtClean="0"/>
              <a:t>Click</a:t>
            </a:r>
            <a:r>
              <a:rPr lang="nb-NO" dirty="0" smtClean="0"/>
              <a:t> to </a:t>
            </a:r>
            <a:r>
              <a:rPr lang="nb-NO" dirty="0" err="1" smtClean="0"/>
              <a:t>edit</a:t>
            </a:r>
            <a:r>
              <a:rPr lang="nb-NO" dirty="0" smtClean="0"/>
              <a:t> Master </a:t>
            </a:r>
            <a:r>
              <a:rPr lang="nb-NO" dirty="0" err="1" smtClean="0"/>
              <a:t>title</a:t>
            </a:r>
            <a:r>
              <a:rPr lang="nb-NO" dirty="0" smtClean="0"/>
              <a:t> style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028338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185864"/>
            <a:ext cx="9144000" cy="2952328"/>
          </a:xfrm>
          <a:prstGeom prst="rect">
            <a:avLst/>
          </a:prstGeom>
        </p:spPr>
        <p:txBody>
          <a:bodyPr vert="horz"/>
          <a:lstStyle>
            <a:lvl1pPr algn="ctr">
              <a:defRPr sz="5000" b="0" i="1" u="none" baseline="0">
                <a:solidFill>
                  <a:schemeClr val="tx1"/>
                </a:solidFill>
                <a:latin typeface="Calibri"/>
              </a:defRPr>
            </a:lvl1pPr>
          </a:lstStyle>
          <a:p>
            <a:pPr lvl="0"/>
            <a:r>
              <a:rPr lang="nb-NO" dirty="0" smtClean="0"/>
              <a:t>1</a:t>
            </a:r>
          </a:p>
          <a:p>
            <a:pPr lvl="0"/>
            <a:r>
              <a:rPr lang="nb-NO" dirty="0" err="1" smtClean="0"/>
              <a:t>Title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this</a:t>
            </a:r>
            <a:r>
              <a:rPr lang="nb-NO" dirty="0" smtClean="0"/>
              <a:t> </a:t>
            </a:r>
            <a:r>
              <a:rPr lang="nb-NO" dirty="0" err="1" smtClean="0"/>
              <a:t>chapter</a:t>
            </a:r>
            <a:endParaRPr lang="nb-NO" dirty="0" smtClean="0"/>
          </a:p>
          <a:p>
            <a:pPr lvl="0"/>
            <a:r>
              <a:rPr lang="nb-NO" dirty="0" err="1" smtClean="0"/>
              <a:t>Transparency</a:t>
            </a:r>
            <a:endParaRPr lang="nb-NO" dirty="0" smtClean="0"/>
          </a:p>
        </p:txBody>
      </p:sp>
    </p:spTree>
    <p:extLst>
      <p:ext uri="{BB962C8B-B14F-4D97-AF65-F5344CB8AC3E}">
        <p14:creationId xmlns="" xmlns:p14="http://schemas.microsoft.com/office/powerpoint/2010/main" val="3385780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0" y="23888"/>
            <a:ext cx="9144000" cy="6840760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PICTURE</a:t>
            </a:r>
          </a:p>
          <a:p>
            <a:endParaRPr lang="en-GB" dirty="0" smtClean="0"/>
          </a:p>
          <a:p>
            <a:r>
              <a:rPr lang="en-GB" dirty="0" smtClean="0"/>
              <a:t>Image:</a:t>
            </a:r>
          </a:p>
          <a:p>
            <a:endParaRPr lang="en-GB" dirty="0" smtClean="0"/>
          </a:p>
          <a:p>
            <a:r>
              <a:rPr lang="en-GB" dirty="0" smtClean="0"/>
              <a:t>Filling</a:t>
            </a:r>
            <a:r>
              <a:rPr lang="en-GB" baseline="0" dirty="0" smtClean="0"/>
              <a:t> whole slide</a:t>
            </a:r>
          </a:p>
          <a:p>
            <a:r>
              <a:rPr lang="en-GB" baseline="0" dirty="0" smtClean="0"/>
              <a:t>Tone: black / dark</a:t>
            </a:r>
          </a:p>
          <a:p>
            <a:r>
              <a:rPr lang="en-GB" baseline="0" dirty="0" smtClean="0"/>
              <a:t>Descriptive box: black background, white text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8080913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308220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and 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6"/>
          <p:cNvSpPr>
            <a:spLocks noChangeArrowheads="1"/>
          </p:cNvSpPr>
          <p:nvPr userDrawn="1"/>
        </p:nvSpPr>
        <p:spPr bwMode="auto">
          <a:xfrm>
            <a:off x="0" y="1340768"/>
            <a:ext cx="9144000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5000" i="1" dirty="0" smtClean="0">
                <a:latin typeface="Calibri" charset="0"/>
              </a:rPr>
              <a:t>Дякуємо вам!</a:t>
            </a:r>
            <a:endParaRPr lang="uk-UA" sz="4000" i="1" dirty="0">
              <a:latin typeface="Calibri" charset="0"/>
              <a:cs typeface="Calibri" charset="0"/>
            </a:endParaRPr>
          </a:p>
          <a:p>
            <a:pPr algn="ctr"/>
            <a:endParaRPr lang="uk-UA" sz="4000" dirty="0">
              <a:latin typeface="Calibri" charset="0"/>
              <a:cs typeface="Calibri" charset="0"/>
            </a:endParaRPr>
          </a:p>
        </p:txBody>
      </p:sp>
      <p:sp>
        <p:nvSpPr>
          <p:cNvPr id="7" name="Rectangle 26"/>
          <p:cNvSpPr>
            <a:spLocks noChangeArrowheads="1"/>
          </p:cNvSpPr>
          <p:nvPr userDrawn="1"/>
        </p:nvSpPr>
        <p:spPr bwMode="auto">
          <a:xfrm>
            <a:off x="-8136" y="2852936"/>
            <a:ext cx="9144000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000" b="0" i="0" dirty="0" smtClean="0">
                <a:solidFill>
                  <a:srgbClr val="008BCA"/>
                </a:solidFill>
                <a:latin typeface="Calibri" charset="0"/>
              </a:rPr>
              <a:t>www.eiti.org</a:t>
            </a:r>
            <a:endParaRPr lang="uk-UA" sz="3000" b="0" i="0" dirty="0" smtClean="0">
              <a:solidFill>
                <a:srgbClr val="008BCA"/>
              </a:solidFill>
              <a:latin typeface="Calibri" charset="0"/>
              <a:cs typeface="Calibri" charset="0"/>
            </a:endParaRPr>
          </a:p>
          <a:p>
            <a:pPr algn="ctr"/>
            <a:r>
              <a:rPr lang="en-US" sz="3000" b="0" i="0" dirty="0" smtClean="0">
                <a:solidFill>
                  <a:srgbClr val="008BCA"/>
                </a:solidFill>
                <a:latin typeface="Calibri" charset="0"/>
              </a:rPr>
              <a:t>@EITIorg</a:t>
            </a:r>
            <a:endParaRPr lang="uk-UA" sz="3000" b="0" i="0" dirty="0">
              <a:solidFill>
                <a:srgbClr val="008BCA"/>
              </a:solidFill>
              <a:latin typeface="Calibri" charset="0"/>
              <a:cs typeface="Calibri" charset="0"/>
            </a:endParaRPr>
          </a:p>
          <a:p>
            <a:pPr algn="ctr"/>
            <a:endParaRPr lang="uk-UA" sz="4000" dirty="0">
              <a:latin typeface="Calibri" charset="0"/>
              <a:cs typeface="Calibri" charset="0"/>
            </a:endParaRPr>
          </a:p>
        </p:txBody>
      </p:sp>
      <p:pic>
        <p:nvPicPr>
          <p:cNvPr id="8" name="Bilde 3" descr="big-twitter-bird copy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3032282" y="3645024"/>
            <a:ext cx="675622" cy="548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8" y="5733181"/>
            <a:ext cx="8208963" cy="792163"/>
          </a:xfrm>
          <a:prstGeom prst="rect">
            <a:avLst/>
          </a:prstGeom>
        </p:spPr>
        <p:txBody>
          <a:bodyPr vert="horz"/>
          <a:lstStyle>
            <a:lvl1pPr>
              <a:defRPr sz="200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</a:defRPr>
            </a:lvl1pPr>
          </a:lstStyle>
          <a:p>
            <a:pPr lvl="0"/>
            <a:r>
              <a:rPr lang="en-GB" dirty="0" smtClean="0"/>
              <a:t>Email: </a:t>
            </a:r>
            <a:r>
              <a:rPr lang="en-GB" dirty="0" err="1" smtClean="0"/>
              <a:t>secretariat@eiti.org</a:t>
            </a:r>
            <a:r>
              <a:rPr lang="en-GB" dirty="0" smtClean="0"/>
              <a:t> - Telephone +47 22 20 08 00 </a:t>
            </a:r>
          </a:p>
          <a:p>
            <a:pPr lvl="0"/>
            <a:r>
              <a:rPr lang="en-GB" dirty="0" smtClean="0"/>
              <a:t>Address: EITI International Secretariat, </a:t>
            </a:r>
            <a:r>
              <a:rPr lang="en-GB" dirty="0" err="1" smtClean="0"/>
              <a:t>Ruseløkkveien</a:t>
            </a:r>
            <a:r>
              <a:rPr lang="en-GB" dirty="0" smtClean="0"/>
              <a:t> 26, 0251 Oslo, Norway</a:t>
            </a:r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xmlns:p14="http://schemas.microsoft.com/office/powerpoint/2010/main" val="4106602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 not u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28586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C4E9B"/>
                </a:solidFill>
                <a:latin typeface="Calibri"/>
                <a:cs typeface="Calibri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482981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spcAft>
                <a:spcPts val="1200"/>
              </a:spcAft>
              <a:defRPr>
                <a:solidFill>
                  <a:srgbClr val="2E68A3"/>
                </a:solidFill>
                <a:latin typeface="Calibri"/>
                <a:cs typeface="Calibri"/>
              </a:defRPr>
            </a:lvl1pPr>
            <a:lvl2pPr>
              <a:defRPr>
                <a:solidFill>
                  <a:srgbClr val="2E68A3"/>
                </a:solidFill>
                <a:latin typeface="Calibri"/>
                <a:cs typeface="Calibri"/>
              </a:defRPr>
            </a:lvl2pPr>
            <a:lvl3pPr>
              <a:defRPr>
                <a:solidFill>
                  <a:srgbClr val="2E68A3"/>
                </a:solidFill>
                <a:latin typeface="Calibri"/>
                <a:cs typeface="Calibri"/>
              </a:defRPr>
            </a:lvl3pPr>
            <a:lvl4pPr>
              <a:defRPr>
                <a:solidFill>
                  <a:srgbClr val="2E68A3"/>
                </a:solidFill>
                <a:latin typeface="Calibri"/>
                <a:cs typeface="Calibri"/>
              </a:defRPr>
            </a:lvl4pPr>
            <a:lvl5pPr>
              <a:defRPr>
                <a:solidFill>
                  <a:srgbClr val="2E68A3"/>
                </a:solidFill>
                <a:latin typeface="Calibri"/>
                <a:cs typeface="Calibri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79839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4"/>
          <p:cNvSpPr>
            <a:spLocks noChangeArrowheads="1"/>
          </p:cNvSpPr>
          <p:nvPr userDrawn="1"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GB" sz="3600">
              <a:solidFill>
                <a:srgbClr val="FFFFFF"/>
              </a:solidFill>
              <a:latin typeface="Frutiger LT 57 Cn" charset="0"/>
            </a:endParaRPr>
          </a:p>
        </p:txBody>
      </p:sp>
      <p:sp>
        <p:nvSpPr>
          <p:cNvPr id="1030" name="Rectangle 45"/>
          <p:cNvSpPr>
            <a:spLocks noChangeArrowheads="1"/>
          </p:cNvSpPr>
          <p:nvPr userDrawn="1"/>
        </p:nvSpPr>
        <p:spPr bwMode="auto">
          <a:xfrm>
            <a:off x="0" y="836712"/>
            <a:ext cx="9144000" cy="128587"/>
          </a:xfrm>
          <a:prstGeom prst="rect">
            <a:avLst/>
          </a:prstGeom>
          <a:solidFill>
            <a:srgbClr val="008BCA">
              <a:alpha val="50000"/>
            </a:srgbClr>
          </a:solidFill>
          <a:ln>
            <a:noFill/>
          </a:ln>
          <a:extLst/>
        </p:spPr>
        <p:txBody>
          <a:bodyPr wrap="none" anchor="ctr"/>
          <a:lstStyle/>
          <a:p>
            <a:pPr eaLnBrk="0" hangingPunct="0"/>
            <a:endParaRPr lang="en-GB" sz="3600">
              <a:solidFill>
                <a:srgbClr val="FFFFFF"/>
              </a:solidFill>
              <a:latin typeface="Frutiger LT 57 Cn" charset="0"/>
            </a:endParaRPr>
          </a:p>
        </p:txBody>
      </p:sp>
      <p:pic>
        <p:nvPicPr>
          <p:cNvPr id="2" name="Picture 1" descr="EITI_Logo.png"/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251520" y="214208"/>
            <a:ext cx="1512168" cy="4784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14" r:id="rId1"/>
    <p:sldLayoutId id="2147484118" r:id="rId2"/>
    <p:sldLayoutId id="2147484120" r:id="rId3"/>
    <p:sldLayoutId id="2147484119" r:id="rId4"/>
    <p:sldLayoutId id="2147484110" r:id="rId5"/>
    <p:sldLayoutId id="2147484122" r:id="rId6"/>
    <p:sldLayoutId id="2147484108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C4E9B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C4E9B"/>
          </a:solidFill>
          <a:latin typeface="Frutiger LT 57 Cn" pitchFamily="1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C4E9B"/>
          </a:solidFill>
          <a:latin typeface="Frutiger LT 57 Cn" pitchFamily="1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C4E9B"/>
          </a:solidFill>
          <a:latin typeface="Frutiger LT 57 Cn" pitchFamily="1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C4E9B"/>
          </a:solidFill>
          <a:latin typeface="Frutiger LT 57 Cn" pitchFamily="1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C4E9B"/>
          </a:solidFill>
          <a:latin typeface="Frutiger LT 57 Cn" pitchFamily="1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C4E9B"/>
          </a:solidFill>
          <a:latin typeface="Frutiger LT 57 Cn" pitchFamily="1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C4E9B"/>
          </a:solidFill>
          <a:latin typeface="Frutiger LT 57 Cn" pitchFamily="1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C4E9B"/>
          </a:solidFill>
          <a:latin typeface="Frutiger LT 57 Cn" pitchFamily="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3200">
          <a:solidFill>
            <a:srgbClr val="245482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8012" y="3356992"/>
            <a:ext cx="9144000" cy="992088"/>
          </a:xfrm>
        </p:spPr>
        <p:txBody>
          <a:bodyPr/>
          <a:lstStyle/>
          <a:p>
            <a:r>
              <a:rPr lang="en-US" sz="5400" kern="1200" dirty="0">
                <a:latin typeface="Calibri" panose="020F0502020204030204" pitchFamily="34" charset="0"/>
              </a:rPr>
              <a:t>Час переходити до справ </a:t>
            </a:r>
            <a:endParaRPr lang="uk-U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-35818" y="4365104"/>
            <a:ext cx="9144000" cy="1081087"/>
          </a:xfrm>
        </p:spPr>
        <p:txBody>
          <a:bodyPr/>
          <a:lstStyle/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м. Київ, 24 лютого 2015 р.</a:t>
            </a:r>
            <a:endParaRPr lang="uk-UA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xmlns:p14="http://schemas.microsoft.com/office/powerpoint/2010/main" val="47788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683568" y="2204864"/>
            <a:ext cx="7992888" cy="410445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sz="2400" dirty="0" smtClean="0"/>
              <a:t>«Укртрансгаз», «Укртранснафта», «Укртрансхім»</a:t>
            </a:r>
            <a:endParaRPr lang="uk-UA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smtClean="0"/>
              <a:t>Складності — тарифи, капітальні витрати, експлуатація та технічне обслуговування, постачання, зберігання </a:t>
            </a:r>
            <a:endParaRPr lang="uk-UA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smtClean="0"/>
              <a:t>У кого є ця інформація? Які є перешкоди для її отримання? </a:t>
            </a:r>
            <a:endParaRPr lang="uk-UA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smtClean="0"/>
              <a:t>Законодавчі? Політичні? (Чи повинен це ухвалювати Прем'єр-міністр)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smtClean="0"/>
              <a:t>Європейська мережа Европейская сеть операторов газотранспортных систем (ENTSOG) (виміри поставок газу на кордоні)</a:t>
            </a:r>
            <a:endParaRPr lang="uk-UA" sz="2400" dirty="0"/>
          </a:p>
          <a:p>
            <a:pPr marL="457200" indent="-457200">
              <a:buFont typeface="Arial"/>
              <a:buChar char="•"/>
            </a:pPr>
            <a:endParaRPr lang="uk-U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8" y="1340768"/>
            <a:ext cx="7920880" cy="720080"/>
          </a:xfrm>
        </p:spPr>
        <p:txBody>
          <a:bodyPr/>
          <a:lstStyle/>
          <a:p>
            <a:r>
              <a:rPr lang="en-US" sz="3000" kern="1200" dirty="0" smtClean="0">
                <a:latin typeface="Calibri" panose="020F0502020204030204" pitchFamily="34" charset="0"/>
              </a:rPr>
              <a:t>Транспорт (Вимога 4.1)</a:t>
            </a:r>
            <a:endParaRPr lang="uk-UA" sz="3000" kern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xmlns:p14="http://schemas.microsoft.com/office/powerpoint/2010/main" val="289016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683568" y="2420888"/>
            <a:ext cx="7992888" cy="410445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Окремий договір </a:t>
            </a:r>
            <a:endParaRPr lang="uk-UA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Її готує Незалежний адміністратор </a:t>
            </a:r>
            <a:endParaRPr lang="uk-UA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Незалежний адміністратор (з окремим договором субпідряду)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Її пише БГЗО</a:t>
            </a:r>
          </a:p>
          <a:p>
            <a:pPr>
              <a:buFont typeface="Arial" panose="020B0604020202020204" pitchFamily="34" charset="0"/>
              <a:buChar char="•"/>
            </a:pPr>
            <a:endParaRPr lang="uk-UA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Забезпечує ґрунтовний огляд галузі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Вам потрібні цифри, люди чи слова?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Внесок / відповідальність БГЗО</a:t>
            </a:r>
            <a:endParaRPr lang="uk-UA" sz="2400" dirty="0"/>
          </a:p>
          <a:p>
            <a:pPr marL="457200" indent="-457200">
              <a:buFont typeface="Arial"/>
              <a:buChar char="•"/>
            </a:pPr>
            <a:endParaRPr lang="uk-U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8" y="1340768"/>
            <a:ext cx="7920880" cy="720080"/>
          </a:xfrm>
        </p:spPr>
        <p:txBody>
          <a:bodyPr/>
          <a:lstStyle/>
          <a:p>
            <a:r>
              <a:rPr lang="en-US" sz="3000" kern="1200" dirty="0" smtClean="0">
                <a:latin typeface="Calibri" panose="020F0502020204030204" pitchFamily="34" charset="0"/>
              </a:rPr>
              <a:t>Написання контекстної інформації (Вимога 3) — чотири варіанти</a:t>
            </a:r>
            <a:endParaRPr lang="uk-UA" sz="3000" kern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xmlns:p14="http://schemas.microsoft.com/office/powerpoint/2010/main" val="86424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683568" y="2204864"/>
            <a:ext cx="7992888" cy="410445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Національна комісія державного регулювання у сфері енергетики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Міністерство економічного розвитку і торгівлі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Міністерство доходів і зборів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Міністерство екології та природних ресурсів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Кожне міністерство має зосереджуватися на певних завданнях (член БГЗО?)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«Внутрішня» комунікація щодо поступу EITI, передбачення перешкод</a:t>
            </a:r>
            <a:endParaRPr lang="uk-UA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Якщо БГЗО пише контекстну інформацію, кожне міністерство повинне зосереджуватися на певних завданнях </a:t>
            </a:r>
          </a:p>
          <a:p>
            <a:pPr marL="457200" indent="-457200">
              <a:buFont typeface="Arial"/>
              <a:buChar char="•"/>
            </a:pPr>
            <a:endParaRPr lang="uk-UA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8" y="1340768"/>
            <a:ext cx="8136904" cy="720080"/>
          </a:xfrm>
        </p:spPr>
        <p:txBody>
          <a:bodyPr/>
          <a:lstStyle/>
          <a:p>
            <a:r>
              <a:rPr lang="en-US" sz="2800" kern="1200" dirty="0">
                <a:latin typeface="Calibri" panose="020F0502020204030204" pitchFamily="34" charset="0"/>
              </a:rPr>
              <a:t>Надзвичайно важливою є участь відповідних державних організацій</a:t>
            </a:r>
          </a:p>
        </p:txBody>
      </p:sp>
    </p:spTree>
    <p:extLst>
      <p:ext uri="{BB962C8B-B14F-4D97-AF65-F5344CB8AC3E}">
        <p14:creationId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xmlns:p14="http://schemas.microsoft.com/office/powerpoint/2010/main" val="4089103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683568" y="2204864"/>
            <a:ext cx="7992888" cy="410445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Нарада у березні (після затвердження гранту та затвердження технічного завдання для Незалежного адміністратора/аналізу обсягу)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Нарада у квітні (після найняття Національного секретаріату, найняття Незалежного адміністратора, розпорядження керівника проекту щодо розкриття інформації державними органами та платежі державних підприємств)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Нарада у травні (рішення щодо контекстної інформації; починається збір даних) </a:t>
            </a:r>
            <a:endParaRPr lang="uk-UA" sz="2000" dirty="0" smtClean="0"/>
          </a:p>
          <a:p>
            <a:pPr>
              <a:buFont typeface="Arial" panose="020B0604020202020204" pitchFamily="34" charset="0"/>
              <a:buChar char="•"/>
            </a:pPr>
            <a:endParaRPr lang="uk-UA" sz="2000" dirty="0"/>
          </a:p>
          <a:p>
            <a:pPr marL="0" indent="0"/>
            <a:r>
              <a:rPr lang="en-GB" sz="2000" dirty="0"/>
              <a:t>Формування робочих груп поза межами нарад БГЗО — рішення можуть прийматися за допомогою електронних засобів/дистанційно. </a:t>
            </a:r>
            <a:endParaRPr lang="uk-UA" sz="2000" dirty="0"/>
          </a:p>
          <a:p>
            <a:pPr>
              <a:buFont typeface="Arial" panose="020B0604020202020204" pitchFamily="34" charset="0"/>
              <a:buChar char="•"/>
            </a:pPr>
            <a:endParaRPr lang="uk-UA" sz="2000" dirty="0"/>
          </a:p>
          <a:p>
            <a:pPr marL="457200" indent="-457200">
              <a:buFont typeface="Arial"/>
              <a:buChar char="•"/>
            </a:pPr>
            <a:endParaRPr lang="uk-UA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8" y="1340768"/>
            <a:ext cx="8136904" cy="720080"/>
          </a:xfrm>
        </p:spPr>
        <p:txBody>
          <a:bodyPr/>
          <a:lstStyle/>
          <a:p>
            <a:r>
              <a:rPr lang="en-US" sz="2800" kern="1200" dirty="0">
                <a:latin typeface="Calibri" panose="020F0502020204030204" pitchFamily="34" charset="0"/>
              </a:rPr>
              <a:t>Наради БГЗО із контрольними точками/потенційним планом-графіком</a:t>
            </a:r>
            <a:endParaRPr lang="uk-UA" sz="2800" kern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xmlns:p14="http://schemas.microsoft.com/office/powerpoint/2010/main" val="287709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683568" y="2636912"/>
            <a:ext cx="7992888" cy="3240360"/>
          </a:xfrm>
        </p:spPr>
        <p:txBody>
          <a:bodyPr/>
          <a:lstStyle/>
          <a:p>
            <a:r>
              <a:rPr lang="en-GB" sz="2400" dirty="0"/>
              <a:t>Можна вчитися від інших:</a:t>
            </a:r>
            <a:endParaRPr lang="uk-UA" sz="24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GB" sz="2400" dirty="0"/>
              <a:t>Звіт Казахстану за 2012 та 2013 рр. </a:t>
            </a:r>
            <a:endParaRPr lang="uk-UA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/>
              <a:t>Норвезький звіт від 2012 р. </a:t>
            </a:r>
            <a:endParaRPr lang="uk-UA" sz="24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GB" sz="2400" dirty="0" smtClean="0"/>
              <a:t>Звіт Азербайджану буде </a:t>
            </a:r>
            <a:r>
              <a:rPr lang="en-GB" sz="2400" dirty="0" err="1" smtClean="0"/>
              <a:t>надано</a:t>
            </a:r>
            <a:r>
              <a:rPr lang="en-GB" sz="2400" dirty="0" smtClean="0"/>
              <a:t> </a:t>
            </a:r>
            <a:br>
              <a:rPr lang="en-GB" sz="2400" dirty="0" smtClean="0"/>
            </a:br>
            <a:r>
              <a:rPr lang="en-GB" sz="2400" dirty="0" smtClean="0"/>
              <a:t>у березні</a:t>
            </a:r>
          </a:p>
          <a:p>
            <a:pPr>
              <a:buFont typeface="Arial" panose="020B0604020202020204" pitchFamily="34" charset="0"/>
              <a:buChar char="•"/>
            </a:pPr>
            <a:endParaRPr lang="uk-UA" sz="2400" dirty="0"/>
          </a:p>
          <a:p>
            <a:pPr marL="457200" indent="-457200">
              <a:buFont typeface="Arial"/>
              <a:buChar char="•"/>
            </a:pPr>
            <a:endParaRPr lang="uk-U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8" y="1340768"/>
            <a:ext cx="8136904" cy="720080"/>
          </a:xfrm>
        </p:spPr>
        <p:txBody>
          <a:bodyPr/>
          <a:lstStyle/>
          <a:p>
            <a:r>
              <a:rPr lang="en-US" sz="2800" kern="1200" dirty="0">
                <a:latin typeface="Calibri" panose="020F0502020204030204" pitchFamily="34" charset="0"/>
              </a:rPr>
              <a:t>Національний секретаріат — Міністр має виділити достатньо часу</a:t>
            </a:r>
            <a:r>
              <a:t/>
            </a:r>
            <a:br/>
            <a:r>
              <a:t/>
            </a:r>
            <a:br/>
            <a:endParaRPr lang="uk-UA" sz="2800" kern="1200" dirty="0">
              <a:latin typeface="Calibri" panose="020F050202020403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823428"/>
            <a:ext cx="2592288" cy="3654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xmlns:p14="http://schemas.microsoft.com/office/powerpoint/2010/main" val="2939780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Bilde 3" descr="EITI-report.ai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val="0"/>
              </a:ext>
            </a:extLst>
          </a:blip>
          <a:srcRect l="19620" t="20129" r="49580" b="34271"/>
          <a:stretch>
            <a:fillRect/>
          </a:stretch>
        </p:blipFill>
        <p:spPr bwMode="auto">
          <a:xfrm>
            <a:off x="4284663" y="4508500"/>
            <a:ext cx="614362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15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val="0"/>
              </a:ext>
            </a:extLst>
          </a:blip>
          <a:srcRect l="9566" t="5273" r="5634"/>
          <a:stretch>
            <a:fillRect/>
          </a:stretch>
        </p:blipFill>
        <p:spPr bwMode="auto">
          <a:xfrm>
            <a:off x="7164388" y="4652963"/>
            <a:ext cx="869950" cy="811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13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val="0"/>
              </a:ext>
            </a:extLst>
          </a:blip>
          <a:srcRect l="4951" t="3825" r="2095"/>
          <a:stretch>
            <a:fillRect/>
          </a:stretch>
        </p:blipFill>
        <p:spPr bwMode="auto">
          <a:xfrm>
            <a:off x="684213" y="4652963"/>
            <a:ext cx="139065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Chevron 41"/>
          <p:cNvSpPr>
            <a:spLocks noChangeArrowheads="1"/>
          </p:cNvSpPr>
          <p:nvPr/>
        </p:nvSpPr>
        <p:spPr bwMode="auto">
          <a:xfrm>
            <a:off x="-323850" y="4452938"/>
            <a:ext cx="3427413" cy="2405062"/>
          </a:xfrm>
          <a:prstGeom prst="chevron">
            <a:avLst>
              <a:gd name="adj" fmla="val 11810"/>
            </a:avLst>
          </a:prstGeom>
          <a:solidFill>
            <a:srgbClr val="FFFF00">
              <a:alpha val="14117"/>
            </a:srgbClr>
          </a:solidFill>
          <a:ln>
            <a:noFill/>
          </a:ln>
          <a:extLs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defRPr sz="3200">
                <a:solidFill>
                  <a:srgbClr val="245482"/>
                </a:solidFill>
                <a:latin typeface="Frutiger LT 47 LightCn" pitchFamily="1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Frutiger LT 47 LightCn" pitchFamily="1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Frutiger LT 47 LightCn" pitchFamily="1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Frutiger LT 47 LightCn" pitchFamily="1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lang="en-US" altLang="en-US" sz="4200">
              <a:solidFill>
                <a:srgbClr val="000000"/>
              </a:solidFill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  <p:sp>
        <p:nvSpPr>
          <p:cNvPr id="6150" name="Chevron 41"/>
          <p:cNvSpPr>
            <a:spLocks noChangeArrowheads="1"/>
          </p:cNvSpPr>
          <p:nvPr/>
        </p:nvSpPr>
        <p:spPr bwMode="auto">
          <a:xfrm>
            <a:off x="2987675" y="4452938"/>
            <a:ext cx="2952750" cy="2405062"/>
          </a:xfrm>
          <a:prstGeom prst="chevron">
            <a:avLst>
              <a:gd name="adj" fmla="val 11811"/>
            </a:avLst>
          </a:prstGeom>
          <a:solidFill>
            <a:srgbClr val="1075BD">
              <a:alpha val="7059"/>
            </a:srgbClr>
          </a:solidFill>
          <a:ln>
            <a:noFill/>
          </a:ln>
          <a:extLs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defRPr sz="3200">
                <a:solidFill>
                  <a:srgbClr val="245482"/>
                </a:solidFill>
                <a:latin typeface="Frutiger LT 47 LightCn" pitchFamily="1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Frutiger LT 47 LightCn" pitchFamily="1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Frutiger LT 47 LightCn" pitchFamily="1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Frutiger LT 47 LightCn" pitchFamily="1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lang="en-US" altLang="en-US" sz="4200">
              <a:solidFill>
                <a:srgbClr val="000000"/>
              </a:solidFill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  <p:sp>
        <p:nvSpPr>
          <p:cNvPr id="6151" name="Chevron 41"/>
          <p:cNvSpPr>
            <a:spLocks noChangeArrowheads="1"/>
          </p:cNvSpPr>
          <p:nvPr/>
        </p:nvSpPr>
        <p:spPr bwMode="auto">
          <a:xfrm>
            <a:off x="5795963" y="4452938"/>
            <a:ext cx="3716337" cy="2405062"/>
          </a:xfrm>
          <a:prstGeom prst="chevron">
            <a:avLst>
              <a:gd name="adj" fmla="val 11818"/>
            </a:avLst>
          </a:prstGeom>
          <a:solidFill>
            <a:srgbClr val="7BA544">
              <a:alpha val="12157"/>
            </a:srgbClr>
          </a:solidFill>
          <a:ln>
            <a:noFill/>
          </a:ln>
          <a:extLs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defRPr sz="3200">
                <a:solidFill>
                  <a:srgbClr val="245482"/>
                </a:solidFill>
                <a:latin typeface="Frutiger LT 47 LightCn" pitchFamily="1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Frutiger LT 47 LightCn" pitchFamily="1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Frutiger LT 47 LightCn" pitchFamily="1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Frutiger LT 47 LightCn" pitchFamily="1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lang="en-US" altLang="en-US" sz="4200">
              <a:solidFill>
                <a:srgbClr val="000000"/>
              </a:solidFill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  <p:sp>
        <p:nvSpPr>
          <p:cNvPr id="13336" name="Line 1"/>
          <p:cNvSpPr>
            <a:spLocks noChangeShapeType="1"/>
          </p:cNvSpPr>
          <p:nvPr/>
        </p:nvSpPr>
        <p:spPr bwMode="auto">
          <a:xfrm rot="10800000">
            <a:off x="2074332" y="2404544"/>
            <a:ext cx="1992840" cy="1990723"/>
          </a:xfrm>
          <a:prstGeom prst="line">
            <a:avLst/>
          </a:prstGeom>
          <a:noFill/>
          <a:ln w="38100">
            <a:gradFill flip="none" rotWithShape="1">
              <a:gsLst>
                <a:gs pos="0">
                  <a:srgbClr val="1075BD">
                    <a:alpha val="50195"/>
                  </a:srgbClr>
                </a:gs>
                <a:gs pos="100000">
                  <a:srgbClr val="FFFFFF">
                    <a:alpha val="50195"/>
                  </a:srgbClr>
                </a:gs>
              </a:gsLst>
              <a:lin ang="0" scaled="1"/>
              <a:tileRect/>
            </a:gradFill>
            <a:miter lim="800000"/>
            <a:headEnd type="stealth" w="med" len="med"/>
            <a:tailEnd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noFill/>
              </a14:hiddenFill>
            </a:ext>
          </a:extLst>
        </p:spPr>
        <p:txBody>
          <a:bodyPr lIns="0" tIns="0" rIns="0" bIns="0"/>
          <a:lstStyle/>
          <a:p>
            <a:pPr algn="ctr">
              <a:defRPr/>
            </a:pPr>
            <a:endParaRPr lang="en-US" sz="4200">
              <a:solidFill>
                <a:srgbClr val="000000"/>
              </a:solidFill>
              <a:latin typeface="Calibri"/>
              <a:ea typeface="ヒラギノ角ゴ ProN W3" charset="0"/>
              <a:cs typeface="Calibri"/>
              <a:sym typeface="Gill Sans" charset="0"/>
            </a:endParaRPr>
          </a:p>
        </p:txBody>
      </p:sp>
      <p:pic>
        <p:nvPicPr>
          <p:cNvPr id="6155" name="Picture 1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val="0"/>
              </a:ext>
            </a:extLst>
          </a:blip>
          <a:srcRect l="15315" t="15044"/>
          <a:stretch>
            <a:fillRect/>
          </a:stretch>
        </p:blipFill>
        <p:spPr bwMode="auto">
          <a:xfrm>
            <a:off x="3492500" y="2276475"/>
            <a:ext cx="1042988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15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val="0"/>
              </a:ext>
            </a:extLst>
          </a:blip>
          <a:srcRect l="9566" t="5273" r="5634"/>
          <a:stretch>
            <a:fillRect/>
          </a:stretch>
        </p:blipFill>
        <p:spPr bwMode="auto">
          <a:xfrm>
            <a:off x="8024813" y="1514475"/>
            <a:ext cx="765175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16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4500563" y="2235200"/>
            <a:ext cx="10795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17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395288" y="1401763"/>
            <a:ext cx="655637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60" name="Rectangle 21"/>
          <p:cNvSpPr>
            <a:spLocks/>
          </p:cNvSpPr>
          <p:nvPr/>
        </p:nvSpPr>
        <p:spPr bwMode="auto">
          <a:xfrm>
            <a:off x="395288" y="5589588"/>
            <a:ext cx="2603500" cy="1068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spcBef>
                <a:spcPct val="20000"/>
              </a:spcBef>
              <a:defRPr sz="3200">
                <a:solidFill>
                  <a:srgbClr val="245482"/>
                </a:solidFill>
                <a:latin typeface="Frutiger LT 47 LightCn" pitchFamily="1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Frutiger LT 47 LightCn" pitchFamily="1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Frutiger LT 47 LightCn" pitchFamily="1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Frutiger LT 47 LightCn" pitchFamily="1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Національна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b="1" dirty="0" err="1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багатостороння</a:t>
            </a:r>
            <a:r>
              <a:rPr lang="en-US" altLang="en-US" sz="1200" b="1" dirty="0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 </a:t>
            </a:r>
            <a:r>
              <a:rPr lang="en-US" altLang="en-US" sz="1200" b="1" dirty="0" err="1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група</a:t>
            </a:r>
            <a:r>
              <a:rPr lang="en-US" altLang="en-US" sz="1200" b="1" dirty="0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 </a:t>
            </a:r>
            <a:r>
              <a:rPr lang="en-US" altLang="en-US" sz="1200" b="1" dirty="0" err="1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зацікавлених</a:t>
            </a:r>
            <a:r>
              <a:rPr lang="en-US" altLang="en-US" sz="1200" b="1" dirty="0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 </a:t>
            </a:r>
            <a:r>
              <a:rPr lang="en-US" altLang="en-US" sz="1200" b="1" dirty="0" err="1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осіб</a:t>
            </a:r>
            <a:r>
              <a:rPr lang="en-US" altLang="en-US" sz="1200" b="1" dirty="0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 (БГЗО) 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(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органи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влади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,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компанії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та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громадянське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суспільство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)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приймає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рішення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стосовно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того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,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як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повинен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проходити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їхній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процес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EITI.</a:t>
            </a:r>
          </a:p>
        </p:txBody>
      </p:sp>
      <p:sp>
        <p:nvSpPr>
          <p:cNvPr id="6161" name="Rectangle 22"/>
          <p:cNvSpPr>
            <a:spLocks/>
          </p:cNvSpPr>
          <p:nvPr/>
        </p:nvSpPr>
        <p:spPr bwMode="auto">
          <a:xfrm>
            <a:off x="3492500" y="5589588"/>
            <a:ext cx="2530475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defRPr sz="3200">
                <a:solidFill>
                  <a:srgbClr val="245482"/>
                </a:solidFill>
                <a:latin typeface="Frutiger LT 47 LightCn" pitchFamily="1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Frutiger LT 47 LightCn" pitchFamily="1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Frutiger LT 47 LightCn" pitchFamily="1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Frutiger LT 47 LightCn" pitchFamily="1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Ця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група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публікує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b="1" dirty="0" err="1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Звіт</a:t>
            </a:r>
            <a:r>
              <a:rPr lang="en-US" altLang="en-US" sz="1200" b="1" dirty="0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 EITI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, в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якому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здійснюється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розкриття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й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незалежна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оцінка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державних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доходів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та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інших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даних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.</a:t>
            </a:r>
          </a:p>
        </p:txBody>
      </p:sp>
      <p:sp>
        <p:nvSpPr>
          <p:cNvPr id="6162" name="Rectangle 23"/>
          <p:cNvSpPr>
            <a:spLocks/>
          </p:cNvSpPr>
          <p:nvPr/>
        </p:nvSpPr>
        <p:spPr bwMode="auto">
          <a:xfrm>
            <a:off x="6372225" y="5589588"/>
            <a:ext cx="2474913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spcBef>
                <a:spcPct val="20000"/>
              </a:spcBef>
              <a:defRPr sz="3200">
                <a:solidFill>
                  <a:srgbClr val="245482"/>
                </a:solidFill>
                <a:latin typeface="Frutiger LT 47 LightCn" pitchFamily="1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Frutiger LT 47 LightCn" pitchFamily="1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Frutiger LT 47 LightCn" pitchFamily="1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Frutiger LT 47 LightCn" pitchFamily="1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Отримані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результати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оголошуються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з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метою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b="1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суспільної</a:t>
            </a:r>
            <a:r>
              <a:rPr lang="en-US" altLang="en-US" sz="1200" b="1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b="1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поінформованості</a:t>
            </a:r>
            <a:r>
              <a:rPr lang="en-US" altLang="en-US" sz="1200" b="1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b="1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та</a:t>
            </a:r>
            <a:r>
              <a:rPr lang="en-US" altLang="en-US" sz="1200" b="1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b="1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дискусії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щодо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того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,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як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країні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краще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управляти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своїми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ресурсами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.</a:t>
            </a:r>
          </a:p>
        </p:txBody>
      </p:sp>
      <p:sp>
        <p:nvSpPr>
          <p:cNvPr id="6163" name="Rectangle 24"/>
          <p:cNvSpPr>
            <a:spLocks/>
          </p:cNvSpPr>
          <p:nvPr/>
        </p:nvSpPr>
        <p:spPr bwMode="auto">
          <a:xfrm>
            <a:off x="2517775" y="2492375"/>
            <a:ext cx="902097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31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spcBef>
                <a:spcPct val="20000"/>
              </a:spcBef>
              <a:defRPr sz="3200">
                <a:solidFill>
                  <a:srgbClr val="245482"/>
                </a:solidFill>
                <a:latin typeface="Frutiger LT 47 LightCn" pitchFamily="1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Frutiger LT 47 LightCn" pitchFamily="1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Frutiger LT 47 LightCn" pitchFamily="1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Frutiger LT 47 LightCn" pitchFamily="1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100" dirty="0" err="1">
                <a:solidFill>
                  <a:srgbClr val="1075BD"/>
                </a:solidFill>
                <a:latin typeface="Calibri" pitchFamily="34" charset="0"/>
                <a:sym typeface="Calibri Bold" pitchFamily="34" charset="0"/>
              </a:rPr>
              <a:t>Дані</a:t>
            </a:r>
            <a:r>
              <a:rPr lang="en-US" altLang="en-US" sz="1100" dirty="0">
                <a:solidFill>
                  <a:srgbClr val="1075BD"/>
                </a:solidFill>
                <a:latin typeface="Calibri" pitchFamily="34" charset="0"/>
                <a:sym typeface="Calibri Bold" pitchFamily="34" charset="0"/>
              </a:rPr>
              <a:t> </a:t>
            </a:r>
            <a:r>
              <a:rPr lang="en-US" altLang="en-US" sz="1100" dirty="0" err="1">
                <a:solidFill>
                  <a:srgbClr val="1075BD"/>
                </a:solidFill>
                <a:latin typeface="Calibri" pitchFamily="34" charset="0"/>
                <a:sym typeface="Calibri Bold" pitchFamily="34" charset="0"/>
              </a:rPr>
              <a:t>стосовно</a:t>
            </a:r>
            <a:r>
              <a:rPr lang="en-US" altLang="en-US" sz="1100" dirty="0">
                <a:solidFill>
                  <a:srgbClr val="1075BD"/>
                </a:solidFill>
                <a:latin typeface="Calibri" pitchFamily="34" charset="0"/>
                <a:sym typeface="Calibri Bold" pitchFamily="34" charset="0"/>
              </a:rPr>
              <a:t> </a:t>
            </a:r>
            <a:r>
              <a:rPr lang="en-US" altLang="en-US" sz="1100" dirty="0" err="1">
                <a:solidFill>
                  <a:srgbClr val="1075BD"/>
                </a:solidFill>
                <a:latin typeface="Calibri" pitchFamily="34" charset="0"/>
                <a:sym typeface="Calibri Bold" pitchFamily="34" charset="0"/>
              </a:rPr>
              <a:t>виробництва</a:t>
            </a:r>
            <a:endParaRPr lang="uk-UA" altLang="en-US" sz="1100" dirty="0">
              <a:solidFill>
                <a:srgbClr val="1075BD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6164" name="Rectangle 31"/>
          <p:cNvSpPr>
            <a:spLocks/>
          </p:cNvSpPr>
          <p:nvPr/>
        </p:nvSpPr>
        <p:spPr bwMode="auto">
          <a:xfrm>
            <a:off x="5707063" y="2409825"/>
            <a:ext cx="1008062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31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spcBef>
                <a:spcPct val="20000"/>
              </a:spcBef>
              <a:defRPr sz="3200">
                <a:solidFill>
                  <a:srgbClr val="245482"/>
                </a:solidFill>
                <a:latin typeface="Frutiger LT 47 LightCn" pitchFamily="1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Frutiger LT 47 LightCn" pitchFamily="1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Frutiger LT 47 LightCn" pitchFamily="1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Frutiger LT 47 LightCn" pitchFamily="1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100">
                <a:solidFill>
                  <a:srgbClr val="1075BD"/>
                </a:solidFill>
                <a:latin typeface="Calibri" pitchFamily="34" charset="0"/>
                <a:sym typeface="Calibri Bold" pitchFamily="34" charset="0"/>
              </a:rPr>
              <a:t>Перекази в місцеві органи влади</a:t>
            </a:r>
            <a:endParaRPr lang="uk-UA" altLang="en-US" sz="1100">
              <a:solidFill>
                <a:srgbClr val="1075BD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6165" name="Rectangle 33"/>
          <p:cNvSpPr>
            <a:spLocks/>
          </p:cNvSpPr>
          <p:nvPr/>
        </p:nvSpPr>
        <p:spPr bwMode="auto">
          <a:xfrm>
            <a:off x="3563938" y="3429000"/>
            <a:ext cx="936054" cy="431800"/>
          </a:xfrm>
          <a:prstGeom prst="rect">
            <a:avLst/>
          </a:prstGeom>
          <a:noFill/>
          <a:ln w="12700">
            <a:solidFill>
              <a:srgbClr val="FFFFFF"/>
            </a:solidFill>
            <a:prstDash val="dot"/>
            <a:miter lim="800000"/>
            <a:headEnd/>
            <a:tailEnd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 eaLnBrk="0" hangingPunct="0">
              <a:spcBef>
                <a:spcPct val="20000"/>
              </a:spcBef>
              <a:defRPr sz="3200">
                <a:solidFill>
                  <a:srgbClr val="245482"/>
                </a:solidFill>
                <a:latin typeface="Frutiger LT 47 LightCn" pitchFamily="1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Frutiger LT 47 LightCn" pitchFamily="1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Frutiger LT 47 LightCn" pitchFamily="1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Frutiger LT 47 LightCn" pitchFamily="1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100" dirty="0" err="1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Транзитні</a:t>
            </a:r>
            <a:r>
              <a:rPr lang="en-US" altLang="en-US" sz="1100" dirty="0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100" dirty="0" err="1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платежі</a:t>
            </a:r>
            <a:endParaRPr lang="en-US" altLang="en-US" sz="1100" dirty="0">
              <a:solidFill>
                <a:srgbClr val="808080"/>
              </a:solidFill>
              <a:latin typeface="Calibri" pitchFamily="34" charset="0"/>
              <a:sym typeface="Calibri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 sz="900" dirty="0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(</a:t>
            </a:r>
            <a:r>
              <a:rPr lang="en-US" altLang="en-US" sz="900" dirty="0" err="1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заохочуються</a:t>
            </a:r>
            <a:r>
              <a:rPr lang="en-US" altLang="en-US" sz="900" dirty="0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)</a:t>
            </a:r>
          </a:p>
        </p:txBody>
      </p:sp>
      <p:sp>
        <p:nvSpPr>
          <p:cNvPr id="6166" name="Rectangle 34"/>
          <p:cNvSpPr>
            <a:spLocks/>
          </p:cNvSpPr>
          <p:nvPr/>
        </p:nvSpPr>
        <p:spPr bwMode="auto">
          <a:xfrm>
            <a:off x="5364088" y="3068960"/>
            <a:ext cx="936104" cy="536575"/>
          </a:xfrm>
          <a:prstGeom prst="rect">
            <a:avLst/>
          </a:prstGeom>
          <a:noFill/>
          <a:ln w="12700">
            <a:solidFill>
              <a:srgbClr val="FFFFFF"/>
            </a:solidFill>
            <a:prstDash val="dot"/>
            <a:miter lim="800000"/>
            <a:headEnd/>
            <a:tailEnd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 eaLnBrk="0" hangingPunct="0">
              <a:spcBef>
                <a:spcPct val="20000"/>
              </a:spcBef>
              <a:defRPr sz="3200">
                <a:solidFill>
                  <a:srgbClr val="245482"/>
                </a:solidFill>
                <a:latin typeface="Frutiger LT 47 LightCn" pitchFamily="1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Frutiger LT 47 LightCn" pitchFamily="1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Frutiger LT 47 LightCn" pitchFamily="1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Frutiger LT 47 LightCn" pitchFamily="1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r>
              <a:rPr lang="en-US" altLang="en-US" sz="1100" dirty="0" err="1">
                <a:solidFill>
                  <a:srgbClr val="1075BD"/>
                </a:solidFill>
                <a:latin typeface="Calibri" pitchFamily="34" charset="0"/>
                <a:sym typeface="Calibri" pitchFamily="34" charset="0"/>
              </a:rPr>
              <a:t>Державні</a:t>
            </a:r>
            <a:endParaRPr lang="en-US" altLang="en-US" sz="1100" dirty="0">
              <a:solidFill>
                <a:srgbClr val="1075BD"/>
              </a:solidFill>
              <a:latin typeface="Calibri" pitchFamily="34" charset="0"/>
              <a:sym typeface="Calibri" pitchFamily="34" charset="0"/>
            </a:endParaRPr>
          </a:p>
          <a:p>
            <a:pPr algn="r" eaLnBrk="1" hangingPunct="1">
              <a:spcBef>
                <a:spcPct val="0"/>
              </a:spcBef>
            </a:pPr>
            <a:r>
              <a:rPr lang="en-US" altLang="en-US" sz="1100" dirty="0" err="1">
                <a:solidFill>
                  <a:srgbClr val="1075BD"/>
                </a:solidFill>
                <a:latin typeface="Calibri" pitchFamily="34" charset="0"/>
                <a:sym typeface="Calibri" pitchFamily="34" charset="0"/>
              </a:rPr>
              <a:t>підприємства</a:t>
            </a:r>
            <a:endParaRPr lang="en-US" altLang="en-US" sz="1100" dirty="0">
              <a:solidFill>
                <a:srgbClr val="1075BD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3" name="Line 1"/>
          <p:cNvSpPr>
            <a:spLocks noChangeShapeType="1"/>
          </p:cNvSpPr>
          <p:nvPr/>
        </p:nvSpPr>
        <p:spPr bwMode="auto">
          <a:xfrm rot="10800000">
            <a:off x="4139953" y="3284983"/>
            <a:ext cx="287585" cy="1037259"/>
          </a:xfrm>
          <a:prstGeom prst="line">
            <a:avLst/>
          </a:prstGeom>
          <a:noFill/>
          <a:ln w="38100">
            <a:gradFill flip="none" rotWithShape="1">
              <a:gsLst>
                <a:gs pos="0">
                  <a:srgbClr val="C97100">
                    <a:alpha val="50195"/>
                  </a:srgbClr>
                </a:gs>
                <a:gs pos="100000">
                  <a:srgbClr val="FFFFFF">
                    <a:alpha val="50195"/>
                  </a:srgbClr>
                </a:gs>
              </a:gsLst>
              <a:lin ang="0" scaled="1"/>
              <a:tileRect/>
            </a:gradFill>
            <a:miter lim="800000"/>
            <a:headEnd type="stealth" w="med" len="med"/>
            <a:tailEnd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noFill/>
              </a14:hiddenFill>
            </a:ext>
          </a:extLst>
        </p:spPr>
        <p:txBody>
          <a:bodyPr lIns="0" tIns="0" rIns="0" bIns="0"/>
          <a:lstStyle/>
          <a:p>
            <a:pPr algn="ctr">
              <a:defRPr/>
            </a:pPr>
            <a:endParaRPr lang="en-US" sz="4200">
              <a:solidFill>
                <a:srgbClr val="000000"/>
              </a:solidFill>
              <a:latin typeface="Calibri"/>
              <a:ea typeface="ヒラギノ角ゴ ProN W3" charset="0"/>
              <a:cs typeface="Calibri"/>
              <a:sym typeface="Gill Sans" charset="0"/>
            </a:endParaRPr>
          </a:p>
        </p:txBody>
      </p:sp>
      <p:sp>
        <p:nvSpPr>
          <p:cNvPr id="4" name="Line 36"/>
          <p:cNvSpPr>
            <a:spLocks noChangeShapeType="1"/>
          </p:cNvSpPr>
          <p:nvPr/>
        </p:nvSpPr>
        <p:spPr bwMode="auto">
          <a:xfrm rot="10800000" flipH="1">
            <a:off x="4716465" y="3356992"/>
            <a:ext cx="215577" cy="965251"/>
          </a:xfrm>
          <a:prstGeom prst="line">
            <a:avLst/>
          </a:prstGeom>
          <a:noFill/>
          <a:ln w="38100">
            <a:gradFill flip="none" rotWithShape="1">
              <a:gsLst>
                <a:gs pos="0">
                  <a:srgbClr val="008000">
                    <a:alpha val="50195"/>
                  </a:srgbClr>
                </a:gs>
                <a:gs pos="100000">
                  <a:srgbClr val="FFFFFF">
                    <a:alpha val="50195"/>
                  </a:srgbClr>
                </a:gs>
              </a:gsLst>
              <a:lin ang="0" scaled="1"/>
              <a:tileRect/>
            </a:gradFill>
            <a:miter lim="800000"/>
            <a:headEnd type="stealth" w="med" len="med"/>
            <a:tailEnd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noFill/>
              </a14:hiddenFill>
            </a:ext>
          </a:extLst>
        </p:spPr>
        <p:txBody>
          <a:bodyPr lIns="0" tIns="0" rIns="0" bIns="0"/>
          <a:lstStyle/>
          <a:p>
            <a:pPr algn="ctr">
              <a:defRPr/>
            </a:pPr>
            <a:endParaRPr lang="en-US" sz="4200">
              <a:solidFill>
                <a:srgbClr val="000000"/>
              </a:solidFill>
              <a:latin typeface="Calibri"/>
              <a:ea typeface="ヒラギノ角ゴ ProN W3" charset="0"/>
              <a:cs typeface="Calibri"/>
              <a:sym typeface="Gill Sans" charset="0"/>
            </a:endParaRPr>
          </a:p>
        </p:txBody>
      </p:sp>
      <p:sp>
        <p:nvSpPr>
          <p:cNvPr id="52" name="Rectangle 32"/>
          <p:cNvSpPr>
            <a:spLocks/>
          </p:cNvSpPr>
          <p:nvPr/>
        </p:nvSpPr>
        <p:spPr bwMode="auto">
          <a:xfrm>
            <a:off x="4499992" y="2997200"/>
            <a:ext cx="978471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/>
          <a:lstStyle/>
          <a:p>
            <a:pPr defTabSz="4445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100" b="1" dirty="0">
                <a:solidFill>
                  <a:srgbClr val="7BA544"/>
                </a:solidFill>
                <a:sym typeface="Calibri" charset="0"/>
              </a:rPr>
              <a:t>Органи влади публікують надходження</a:t>
            </a:r>
          </a:p>
        </p:txBody>
      </p:sp>
      <p:sp>
        <p:nvSpPr>
          <p:cNvPr id="98" name="Rectangle 32"/>
          <p:cNvSpPr>
            <a:spLocks/>
          </p:cNvSpPr>
          <p:nvPr/>
        </p:nvSpPr>
        <p:spPr bwMode="auto">
          <a:xfrm>
            <a:off x="3419872" y="2924175"/>
            <a:ext cx="934641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/>
          <a:lstStyle/>
          <a:p>
            <a:pPr defTabSz="4445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100" b="1" dirty="0">
                <a:solidFill>
                  <a:srgbClr val="D8B339"/>
                </a:solidFill>
                <a:sym typeface="Calibri" charset="0"/>
              </a:rPr>
              <a:t>Компанії публікують виплати</a:t>
            </a:r>
            <a:endParaRPr lang="uk-UA" sz="1100" b="1" dirty="0">
              <a:solidFill>
                <a:srgbClr val="D8B339"/>
              </a:solidFill>
              <a:ea typeface="ヒラギノ角ゴ ProN W3"/>
              <a:cs typeface="Calibri"/>
              <a:sym typeface="Gill Sans" charset="0"/>
            </a:endParaRPr>
          </a:p>
        </p:txBody>
      </p:sp>
      <p:grpSp>
        <p:nvGrpSpPr>
          <p:cNvPr id="6175" name="Group 4"/>
          <p:cNvGrpSpPr>
            <a:grpSpLocks/>
          </p:cNvGrpSpPr>
          <p:nvPr/>
        </p:nvGrpSpPr>
        <p:grpSpPr bwMode="auto">
          <a:xfrm>
            <a:off x="1189038" y="1503363"/>
            <a:ext cx="6550025" cy="568325"/>
            <a:chOff x="1189223" y="1502815"/>
            <a:chExt cx="6549528" cy="569524"/>
          </a:xfrm>
        </p:grpSpPr>
        <p:sp>
          <p:nvSpPr>
            <p:cNvPr id="6" name="Freeform 5"/>
            <p:cNvSpPr/>
            <p:nvPr/>
          </p:nvSpPr>
          <p:spPr>
            <a:xfrm>
              <a:off x="1189223" y="1502815"/>
              <a:ext cx="1423879" cy="569524"/>
            </a:xfrm>
            <a:custGeom>
              <a:avLst/>
              <a:gdLst>
                <a:gd name="connsiteX0" fmla="*/ 0 w 1423810"/>
                <a:gd name="connsiteY0" fmla="*/ 0 h 569524"/>
                <a:gd name="connsiteX1" fmla="*/ 1139048 w 1423810"/>
                <a:gd name="connsiteY1" fmla="*/ 0 h 569524"/>
                <a:gd name="connsiteX2" fmla="*/ 1423810 w 1423810"/>
                <a:gd name="connsiteY2" fmla="*/ 284762 h 569524"/>
                <a:gd name="connsiteX3" fmla="*/ 1139048 w 1423810"/>
                <a:gd name="connsiteY3" fmla="*/ 569524 h 569524"/>
                <a:gd name="connsiteX4" fmla="*/ 0 w 1423810"/>
                <a:gd name="connsiteY4" fmla="*/ 569524 h 569524"/>
                <a:gd name="connsiteX5" fmla="*/ 284762 w 1423810"/>
                <a:gd name="connsiteY5" fmla="*/ 284762 h 569524"/>
                <a:gd name="connsiteX6" fmla="*/ 0 w 1423810"/>
                <a:gd name="connsiteY6" fmla="*/ 0 h 5695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23810" h="569524">
                  <a:moveTo>
                    <a:pt x="0" y="0"/>
                  </a:moveTo>
                  <a:lnTo>
                    <a:pt x="1139048" y="0"/>
                  </a:lnTo>
                  <a:lnTo>
                    <a:pt x="1423810" y="284762"/>
                  </a:lnTo>
                  <a:lnTo>
                    <a:pt x="1139048" y="569524"/>
                  </a:lnTo>
                  <a:lnTo>
                    <a:pt x="0" y="569524"/>
                  </a:lnTo>
                  <a:lnTo>
                    <a:pt x="284762" y="28476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328768" tIns="14669" rIns="299431" bIns="14669" spcCol="1270" anchor="ctr"/>
            <a:lstStyle/>
            <a:p>
              <a:pPr algn="ctr" defTabSz="4889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000" dirty="0">
                  <a:solidFill>
                    <a:prstClr val="white"/>
                  </a:solidFill>
                  <a:sym typeface="Calibri Bold" charset="0"/>
                </a:rPr>
                <a:t>Ліцензії та договори</a:t>
              </a:r>
              <a:endParaRPr lang="uk-UA" sz="1000" dirty="0">
                <a:solidFill>
                  <a:prstClr val="white"/>
                </a:solidFill>
              </a:endParaRPr>
            </a:p>
          </p:txBody>
        </p:sp>
        <p:sp>
          <p:nvSpPr>
            <p:cNvPr id="7" name="Freeform 6"/>
            <p:cNvSpPr/>
            <p:nvPr/>
          </p:nvSpPr>
          <p:spPr>
            <a:xfrm>
              <a:off x="2470238" y="1502815"/>
              <a:ext cx="1423880" cy="569524"/>
            </a:xfrm>
            <a:custGeom>
              <a:avLst/>
              <a:gdLst>
                <a:gd name="connsiteX0" fmla="*/ 0 w 1423810"/>
                <a:gd name="connsiteY0" fmla="*/ 0 h 569524"/>
                <a:gd name="connsiteX1" fmla="*/ 1139048 w 1423810"/>
                <a:gd name="connsiteY1" fmla="*/ 0 h 569524"/>
                <a:gd name="connsiteX2" fmla="*/ 1423810 w 1423810"/>
                <a:gd name="connsiteY2" fmla="*/ 284762 h 569524"/>
                <a:gd name="connsiteX3" fmla="*/ 1139048 w 1423810"/>
                <a:gd name="connsiteY3" fmla="*/ 569524 h 569524"/>
                <a:gd name="connsiteX4" fmla="*/ 0 w 1423810"/>
                <a:gd name="connsiteY4" fmla="*/ 569524 h 569524"/>
                <a:gd name="connsiteX5" fmla="*/ 284762 w 1423810"/>
                <a:gd name="connsiteY5" fmla="*/ 284762 h 569524"/>
                <a:gd name="connsiteX6" fmla="*/ 0 w 1423810"/>
                <a:gd name="connsiteY6" fmla="*/ 0 h 5695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23810" h="569524">
                  <a:moveTo>
                    <a:pt x="0" y="0"/>
                  </a:moveTo>
                  <a:lnTo>
                    <a:pt x="1139048" y="0"/>
                  </a:lnTo>
                  <a:lnTo>
                    <a:pt x="1423810" y="284762"/>
                  </a:lnTo>
                  <a:lnTo>
                    <a:pt x="1139048" y="569524"/>
                  </a:lnTo>
                  <a:lnTo>
                    <a:pt x="0" y="569524"/>
                  </a:lnTo>
                  <a:lnTo>
                    <a:pt x="284762" y="28476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328768" tIns="14669" rIns="299431" bIns="14669" spcCol="1270" anchor="ctr"/>
            <a:lstStyle/>
            <a:p>
              <a:pPr algn="ctr" defTabSz="4889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000" dirty="0">
                  <a:solidFill>
                    <a:prstClr val="white"/>
                  </a:solidFill>
                  <a:sym typeface="Calibri Bold" charset="0"/>
                </a:rPr>
                <a:t>Моніторинг виробництва</a:t>
              </a:r>
              <a:endParaRPr lang="uk-UA" sz="1000" dirty="0">
                <a:solidFill>
                  <a:prstClr val="white"/>
                </a:solidFill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3752840" y="1502815"/>
              <a:ext cx="1422292" cy="569524"/>
            </a:xfrm>
            <a:custGeom>
              <a:avLst/>
              <a:gdLst>
                <a:gd name="connsiteX0" fmla="*/ 0 w 1423810"/>
                <a:gd name="connsiteY0" fmla="*/ 0 h 569524"/>
                <a:gd name="connsiteX1" fmla="*/ 1139048 w 1423810"/>
                <a:gd name="connsiteY1" fmla="*/ 0 h 569524"/>
                <a:gd name="connsiteX2" fmla="*/ 1423810 w 1423810"/>
                <a:gd name="connsiteY2" fmla="*/ 284762 h 569524"/>
                <a:gd name="connsiteX3" fmla="*/ 1139048 w 1423810"/>
                <a:gd name="connsiteY3" fmla="*/ 569524 h 569524"/>
                <a:gd name="connsiteX4" fmla="*/ 0 w 1423810"/>
                <a:gd name="connsiteY4" fmla="*/ 569524 h 569524"/>
                <a:gd name="connsiteX5" fmla="*/ 284762 w 1423810"/>
                <a:gd name="connsiteY5" fmla="*/ 284762 h 569524"/>
                <a:gd name="connsiteX6" fmla="*/ 0 w 1423810"/>
                <a:gd name="connsiteY6" fmla="*/ 0 h 5695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23810" h="569524">
                  <a:moveTo>
                    <a:pt x="0" y="0"/>
                  </a:moveTo>
                  <a:lnTo>
                    <a:pt x="1139048" y="0"/>
                  </a:lnTo>
                  <a:lnTo>
                    <a:pt x="1423810" y="284762"/>
                  </a:lnTo>
                  <a:lnTo>
                    <a:pt x="1139048" y="569524"/>
                  </a:lnTo>
                  <a:lnTo>
                    <a:pt x="0" y="569524"/>
                  </a:lnTo>
                  <a:lnTo>
                    <a:pt x="284762" y="28476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328768" tIns="14669" rIns="299431" bIns="14669" spcCol="1270" anchor="ctr"/>
            <a:lstStyle/>
            <a:p>
              <a:pPr algn="ctr" defTabSz="4889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000" dirty="0">
                  <a:solidFill>
                    <a:prstClr val="white"/>
                  </a:solidFill>
                  <a:sym typeface="Calibri Bold" charset="0"/>
                </a:rPr>
                <a:t>Стягнення податків</a:t>
              </a:r>
              <a:endParaRPr lang="uk-UA" sz="1000" dirty="0">
                <a:solidFill>
                  <a:prstClr val="white"/>
                </a:solidFill>
              </a:endParaRPr>
            </a:p>
          </p:txBody>
        </p:sp>
        <p:sp>
          <p:nvSpPr>
            <p:cNvPr id="9" name="Freeform 8"/>
            <p:cNvSpPr/>
            <p:nvPr/>
          </p:nvSpPr>
          <p:spPr>
            <a:xfrm>
              <a:off x="5033856" y="1502815"/>
              <a:ext cx="1423879" cy="569524"/>
            </a:xfrm>
            <a:custGeom>
              <a:avLst/>
              <a:gdLst>
                <a:gd name="connsiteX0" fmla="*/ 0 w 1423810"/>
                <a:gd name="connsiteY0" fmla="*/ 0 h 569524"/>
                <a:gd name="connsiteX1" fmla="*/ 1139048 w 1423810"/>
                <a:gd name="connsiteY1" fmla="*/ 0 h 569524"/>
                <a:gd name="connsiteX2" fmla="*/ 1423810 w 1423810"/>
                <a:gd name="connsiteY2" fmla="*/ 284762 h 569524"/>
                <a:gd name="connsiteX3" fmla="*/ 1139048 w 1423810"/>
                <a:gd name="connsiteY3" fmla="*/ 569524 h 569524"/>
                <a:gd name="connsiteX4" fmla="*/ 0 w 1423810"/>
                <a:gd name="connsiteY4" fmla="*/ 569524 h 569524"/>
                <a:gd name="connsiteX5" fmla="*/ 284762 w 1423810"/>
                <a:gd name="connsiteY5" fmla="*/ 284762 h 569524"/>
                <a:gd name="connsiteX6" fmla="*/ 0 w 1423810"/>
                <a:gd name="connsiteY6" fmla="*/ 0 h 5695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23810" h="569524">
                  <a:moveTo>
                    <a:pt x="0" y="0"/>
                  </a:moveTo>
                  <a:lnTo>
                    <a:pt x="1139048" y="0"/>
                  </a:lnTo>
                  <a:lnTo>
                    <a:pt x="1423810" y="284762"/>
                  </a:lnTo>
                  <a:lnTo>
                    <a:pt x="1139048" y="569524"/>
                  </a:lnTo>
                  <a:lnTo>
                    <a:pt x="0" y="569524"/>
                  </a:lnTo>
                  <a:lnTo>
                    <a:pt x="284762" y="28476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328768" tIns="14669" rIns="299431" bIns="14669" spcCol="1270" anchor="ctr"/>
            <a:lstStyle/>
            <a:p>
              <a:pPr algn="ctr" defTabSz="4889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000" dirty="0">
                  <a:solidFill>
                    <a:prstClr val="white"/>
                  </a:solidFill>
                </a:rPr>
                <a:t>Розподіл доходів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6314871" y="1502815"/>
              <a:ext cx="1423880" cy="569524"/>
            </a:xfrm>
            <a:custGeom>
              <a:avLst/>
              <a:gdLst>
                <a:gd name="connsiteX0" fmla="*/ 0 w 1423810"/>
                <a:gd name="connsiteY0" fmla="*/ 0 h 569524"/>
                <a:gd name="connsiteX1" fmla="*/ 1139048 w 1423810"/>
                <a:gd name="connsiteY1" fmla="*/ 0 h 569524"/>
                <a:gd name="connsiteX2" fmla="*/ 1423810 w 1423810"/>
                <a:gd name="connsiteY2" fmla="*/ 284762 h 569524"/>
                <a:gd name="connsiteX3" fmla="*/ 1139048 w 1423810"/>
                <a:gd name="connsiteY3" fmla="*/ 569524 h 569524"/>
                <a:gd name="connsiteX4" fmla="*/ 0 w 1423810"/>
                <a:gd name="connsiteY4" fmla="*/ 569524 h 569524"/>
                <a:gd name="connsiteX5" fmla="*/ 284762 w 1423810"/>
                <a:gd name="connsiteY5" fmla="*/ 284762 h 569524"/>
                <a:gd name="connsiteX6" fmla="*/ 0 w 1423810"/>
                <a:gd name="connsiteY6" fmla="*/ 0 h 5695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23810" h="569524">
                  <a:moveTo>
                    <a:pt x="0" y="0"/>
                  </a:moveTo>
                  <a:lnTo>
                    <a:pt x="1139048" y="0"/>
                  </a:lnTo>
                  <a:lnTo>
                    <a:pt x="1423810" y="284762"/>
                  </a:lnTo>
                  <a:lnTo>
                    <a:pt x="1139048" y="569524"/>
                  </a:lnTo>
                  <a:lnTo>
                    <a:pt x="0" y="569524"/>
                  </a:lnTo>
                  <a:lnTo>
                    <a:pt x="284762" y="28476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328768" tIns="14669" rIns="299431" bIns="14669" spcCol="1270" anchor="ctr"/>
            <a:lstStyle/>
            <a:p>
              <a:pPr algn="ctr" defTabSz="4889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000" dirty="0">
                  <a:solidFill>
                    <a:prstClr val="white"/>
                  </a:solidFill>
                </a:rPr>
                <a:t>Управління витратами</a:t>
              </a:r>
            </a:p>
          </p:txBody>
        </p:sp>
      </p:grpSp>
      <p:sp>
        <p:nvSpPr>
          <p:cNvPr id="6176" name="Rectangle 27"/>
          <p:cNvSpPr>
            <a:spLocks/>
          </p:cNvSpPr>
          <p:nvPr/>
        </p:nvSpPr>
        <p:spPr bwMode="auto">
          <a:xfrm>
            <a:off x="1293813" y="2316163"/>
            <a:ext cx="1368425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defRPr sz="3200">
                <a:solidFill>
                  <a:srgbClr val="245482"/>
                </a:solidFill>
                <a:latin typeface="Frutiger LT 47 LightCn" pitchFamily="1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Frutiger LT 47 LightCn" pitchFamily="1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Frutiger LT 47 LightCn" pitchFamily="1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Frutiger LT 47 LightCn" pitchFamily="1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100">
                <a:solidFill>
                  <a:srgbClr val="1075BD"/>
                </a:solidFill>
                <a:latin typeface="Calibri" pitchFamily="34" charset="0"/>
                <a:sym typeface="Calibri Bold" pitchFamily="34" charset="0"/>
              </a:rPr>
              <a:t>Інформація про ліцензування</a:t>
            </a:r>
          </a:p>
        </p:txBody>
      </p:sp>
      <p:sp>
        <p:nvSpPr>
          <p:cNvPr id="6177" name="Rectangle 27"/>
          <p:cNvSpPr>
            <a:spLocks/>
          </p:cNvSpPr>
          <p:nvPr/>
        </p:nvSpPr>
        <p:spPr bwMode="auto">
          <a:xfrm>
            <a:off x="1619672" y="2780928"/>
            <a:ext cx="1156866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defRPr sz="3200">
                <a:solidFill>
                  <a:srgbClr val="245482"/>
                </a:solidFill>
                <a:latin typeface="Frutiger LT 47 LightCn" pitchFamily="1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Frutiger LT 47 LightCn" pitchFamily="1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Frutiger LT 47 LightCn" pitchFamily="1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Frutiger LT 47 LightCn" pitchFamily="1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100" dirty="0" err="1" smtClean="0">
                <a:solidFill>
                  <a:srgbClr val="1075BD"/>
                </a:solidFill>
                <a:latin typeface="Calibri" pitchFamily="34" charset="0"/>
                <a:sym typeface="Calibri Bold" pitchFamily="34" charset="0"/>
              </a:rPr>
              <a:t>Державн</a:t>
            </a:r>
            <a:r>
              <a:rPr lang="ru-RU" altLang="en-US" sz="1100" dirty="0" smtClean="0">
                <a:solidFill>
                  <a:srgbClr val="1075BD"/>
                </a:solidFill>
                <a:latin typeface="Calibri" pitchFamily="34" charset="0"/>
                <a:sym typeface="Calibri Bold" pitchFamily="34" charset="0"/>
              </a:rPr>
              <a:t>а </a:t>
            </a:r>
            <a:r>
              <a:rPr lang="ru-RU" altLang="en-US" sz="1100" dirty="0" err="1" smtClean="0">
                <a:solidFill>
                  <a:srgbClr val="1075BD"/>
                </a:solidFill>
                <a:latin typeface="Calibri" pitchFamily="34" charset="0"/>
                <a:sym typeface="Calibri Bold" pitchFamily="34" charset="0"/>
              </a:rPr>
              <a:t>власність</a:t>
            </a:r>
            <a:endParaRPr lang="uk-UA" altLang="en-US" sz="1100" dirty="0">
              <a:solidFill>
                <a:srgbClr val="1075BD"/>
              </a:solidFill>
              <a:latin typeface="Calibri" pitchFamily="34" charset="0"/>
              <a:ea typeface="ヒラギノ角ゴ ProN W3"/>
              <a:cs typeface="ヒラギノ角ゴ ProN W3"/>
              <a:sym typeface="Calibri" pitchFamily="34" charset="0"/>
            </a:endParaRPr>
          </a:p>
        </p:txBody>
      </p:sp>
      <p:sp>
        <p:nvSpPr>
          <p:cNvPr id="6178" name="Rectangle 27"/>
          <p:cNvSpPr>
            <a:spLocks/>
          </p:cNvSpPr>
          <p:nvPr/>
        </p:nvSpPr>
        <p:spPr bwMode="auto">
          <a:xfrm>
            <a:off x="2154238" y="3212976"/>
            <a:ext cx="1190625" cy="53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defRPr sz="3200">
                <a:solidFill>
                  <a:srgbClr val="245482"/>
                </a:solidFill>
                <a:latin typeface="Frutiger LT 47 LightCn" pitchFamily="1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Frutiger LT 47 LightCn" pitchFamily="1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Frutiger LT 47 LightCn" pitchFamily="1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Frutiger LT 47 LightCn" pitchFamily="1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100" dirty="0" err="1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Виробничі</a:t>
            </a:r>
            <a:r>
              <a:rPr lang="en-US" altLang="en-US" sz="1100" dirty="0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100" dirty="0" err="1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договори</a:t>
            </a:r>
            <a:endParaRPr lang="en-US" altLang="en-US" sz="1100" dirty="0">
              <a:solidFill>
                <a:srgbClr val="808080"/>
              </a:solidFill>
              <a:latin typeface="Calibri" pitchFamily="34" charset="0"/>
              <a:sym typeface="Calibri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 sz="900" dirty="0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(</a:t>
            </a:r>
            <a:r>
              <a:rPr lang="en-US" altLang="en-US" sz="900" dirty="0" err="1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заохочуються</a:t>
            </a:r>
            <a:r>
              <a:rPr lang="en-US" altLang="en-US" sz="900" dirty="0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)</a:t>
            </a:r>
          </a:p>
        </p:txBody>
      </p:sp>
      <p:sp>
        <p:nvSpPr>
          <p:cNvPr id="6179" name="Rectangle 27"/>
          <p:cNvSpPr>
            <a:spLocks/>
          </p:cNvSpPr>
          <p:nvPr/>
        </p:nvSpPr>
        <p:spPr bwMode="auto">
          <a:xfrm>
            <a:off x="2555776" y="3789039"/>
            <a:ext cx="1076424" cy="521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defRPr sz="3200">
                <a:solidFill>
                  <a:srgbClr val="245482"/>
                </a:solidFill>
                <a:latin typeface="Frutiger LT 47 LightCn" pitchFamily="1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Frutiger LT 47 LightCn" pitchFamily="1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Frutiger LT 47 LightCn" pitchFamily="1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Frutiger LT 47 LightCn" pitchFamily="1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100" dirty="0" err="1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Бенефіціарне</a:t>
            </a:r>
            <a:endParaRPr lang="en-US" altLang="en-US" sz="1100" dirty="0">
              <a:solidFill>
                <a:srgbClr val="808080"/>
              </a:solidFill>
              <a:latin typeface="Calibri" pitchFamily="34" charset="0"/>
              <a:sym typeface="Calibri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 sz="1100" dirty="0" err="1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право</a:t>
            </a:r>
            <a:r>
              <a:rPr lang="en-US" altLang="en-US" sz="1100" dirty="0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100" dirty="0" err="1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власності</a:t>
            </a:r>
            <a:endParaRPr lang="en-US" altLang="en-US" sz="1100" dirty="0">
              <a:solidFill>
                <a:srgbClr val="808080"/>
              </a:solidFill>
              <a:latin typeface="Calibri" pitchFamily="34" charset="0"/>
              <a:sym typeface="Calibri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 sz="900" dirty="0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(</a:t>
            </a:r>
            <a:r>
              <a:rPr lang="en-US" altLang="en-US" sz="900" dirty="0" err="1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заохочуються</a:t>
            </a:r>
            <a:r>
              <a:rPr lang="en-US" altLang="en-US" sz="900" dirty="0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)</a:t>
            </a:r>
            <a:endParaRPr lang="uk-UA" altLang="en-US" sz="1100" dirty="0">
              <a:solidFill>
                <a:srgbClr val="808080"/>
              </a:solidFill>
              <a:latin typeface="Calibri" pitchFamily="34" charset="0"/>
              <a:ea typeface="ヒラギノ角ゴ ProN W3"/>
              <a:cs typeface="ヒラギノ角ゴ ProN W3"/>
              <a:sym typeface="Calibri Bold" pitchFamily="34" charset="0"/>
            </a:endParaRPr>
          </a:p>
        </p:txBody>
      </p:sp>
      <p:sp>
        <p:nvSpPr>
          <p:cNvPr id="32" name="Line 1"/>
          <p:cNvSpPr>
            <a:spLocks noChangeShapeType="1"/>
          </p:cNvSpPr>
          <p:nvPr/>
        </p:nvSpPr>
        <p:spPr bwMode="auto">
          <a:xfrm rot="10800000" flipH="1">
            <a:off x="5066238" y="2489209"/>
            <a:ext cx="1757896" cy="1914523"/>
          </a:xfrm>
          <a:prstGeom prst="line">
            <a:avLst/>
          </a:prstGeom>
          <a:noFill/>
          <a:ln w="38100">
            <a:gradFill flip="none" rotWithShape="1">
              <a:gsLst>
                <a:gs pos="0">
                  <a:srgbClr val="1075BD">
                    <a:alpha val="50195"/>
                  </a:srgbClr>
                </a:gs>
                <a:gs pos="100000">
                  <a:srgbClr val="FFFFFF">
                    <a:alpha val="50195"/>
                  </a:srgbClr>
                </a:gs>
              </a:gsLst>
              <a:lin ang="0" scaled="1"/>
              <a:tileRect/>
            </a:gradFill>
            <a:miter lim="800000"/>
            <a:headEnd type="stealth" w="med" len="med"/>
            <a:tailEnd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noFill/>
              </a14:hiddenFill>
            </a:ext>
          </a:extLst>
        </p:spPr>
        <p:txBody>
          <a:bodyPr lIns="0" tIns="0" rIns="0" bIns="0"/>
          <a:lstStyle/>
          <a:p>
            <a:pPr algn="ctr">
              <a:defRPr/>
            </a:pPr>
            <a:endParaRPr lang="en-US" sz="4200">
              <a:solidFill>
                <a:srgbClr val="000000"/>
              </a:solidFill>
              <a:latin typeface="Calibri"/>
              <a:ea typeface="ヒラギノ角ゴ ProN W3" charset="0"/>
              <a:cs typeface="Calibri"/>
              <a:sym typeface="Gill Sans" charset="0"/>
            </a:endParaRPr>
          </a:p>
        </p:txBody>
      </p:sp>
      <p:sp>
        <p:nvSpPr>
          <p:cNvPr id="6183" name="Rectangle 30"/>
          <p:cNvSpPr>
            <a:spLocks/>
          </p:cNvSpPr>
          <p:nvPr/>
        </p:nvSpPr>
        <p:spPr bwMode="auto">
          <a:xfrm>
            <a:off x="6799263" y="2420938"/>
            <a:ext cx="1074737" cy="5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31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spcBef>
                <a:spcPct val="20000"/>
              </a:spcBef>
              <a:defRPr sz="3200">
                <a:solidFill>
                  <a:srgbClr val="245482"/>
                </a:solidFill>
                <a:latin typeface="Frutiger LT 47 LightCn" pitchFamily="1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Frutiger LT 47 LightCn" pitchFamily="1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Frutiger LT 47 LightCn" pitchFamily="1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Frutiger LT 47 LightCn" pitchFamily="1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100">
                <a:solidFill>
                  <a:srgbClr val="1075BD"/>
                </a:solidFill>
                <a:latin typeface="Calibri" pitchFamily="34" charset="0"/>
                <a:sym typeface="Calibri Bold" pitchFamily="34" charset="0"/>
              </a:rPr>
              <a:t>Інвестиції компанії — соціальні та в інфраструктуру</a:t>
            </a:r>
            <a:endParaRPr lang="uk-UA" altLang="en-US" sz="1100">
              <a:solidFill>
                <a:srgbClr val="1075BD"/>
              </a:solidFill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xmlns:p14="http://schemas.microsoft.com/office/powerpoint/2010/main" val="986280827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Bilde 3" descr="EITI-report.ai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val="0"/>
              </a:ext>
            </a:extLst>
          </a:blip>
          <a:srcRect l="19620" t="20129" r="49580" b="34271"/>
          <a:stretch>
            <a:fillRect/>
          </a:stretch>
        </p:blipFill>
        <p:spPr bwMode="auto">
          <a:xfrm>
            <a:off x="4284663" y="4508500"/>
            <a:ext cx="614362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15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val="0"/>
              </a:ext>
            </a:extLst>
          </a:blip>
          <a:srcRect l="9566" t="5273" r="5634"/>
          <a:stretch>
            <a:fillRect/>
          </a:stretch>
        </p:blipFill>
        <p:spPr bwMode="auto">
          <a:xfrm>
            <a:off x="7164388" y="4652963"/>
            <a:ext cx="869950" cy="811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13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val="0"/>
              </a:ext>
            </a:extLst>
          </a:blip>
          <a:srcRect l="4951" t="3825" r="2095"/>
          <a:stretch>
            <a:fillRect/>
          </a:stretch>
        </p:blipFill>
        <p:spPr bwMode="auto">
          <a:xfrm>
            <a:off x="684213" y="4652963"/>
            <a:ext cx="139065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Chevron 41"/>
          <p:cNvSpPr>
            <a:spLocks noChangeArrowheads="1"/>
          </p:cNvSpPr>
          <p:nvPr/>
        </p:nvSpPr>
        <p:spPr bwMode="auto">
          <a:xfrm>
            <a:off x="-323850" y="4452938"/>
            <a:ext cx="3427413" cy="2405062"/>
          </a:xfrm>
          <a:prstGeom prst="chevron">
            <a:avLst>
              <a:gd name="adj" fmla="val 11810"/>
            </a:avLst>
          </a:prstGeom>
          <a:solidFill>
            <a:srgbClr val="FFFF00">
              <a:alpha val="14117"/>
            </a:srgbClr>
          </a:solidFill>
          <a:ln>
            <a:noFill/>
          </a:ln>
          <a:extLs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defRPr sz="3200">
                <a:solidFill>
                  <a:srgbClr val="245482"/>
                </a:solidFill>
                <a:latin typeface="Frutiger LT 47 LightCn" pitchFamily="1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Frutiger LT 47 LightCn" pitchFamily="1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Frutiger LT 47 LightCn" pitchFamily="1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Frutiger LT 47 LightCn" pitchFamily="1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lang="en-US" altLang="en-US" sz="4200">
              <a:solidFill>
                <a:srgbClr val="000000"/>
              </a:solidFill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  <p:sp>
        <p:nvSpPr>
          <p:cNvPr id="6150" name="Chevron 41"/>
          <p:cNvSpPr>
            <a:spLocks noChangeArrowheads="1"/>
          </p:cNvSpPr>
          <p:nvPr/>
        </p:nvSpPr>
        <p:spPr bwMode="auto">
          <a:xfrm>
            <a:off x="2987675" y="4452938"/>
            <a:ext cx="2952750" cy="2405062"/>
          </a:xfrm>
          <a:prstGeom prst="chevron">
            <a:avLst>
              <a:gd name="adj" fmla="val 11811"/>
            </a:avLst>
          </a:prstGeom>
          <a:solidFill>
            <a:srgbClr val="1075BD">
              <a:alpha val="7059"/>
            </a:srgbClr>
          </a:solidFill>
          <a:ln>
            <a:noFill/>
          </a:ln>
          <a:extLs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defRPr sz="3200">
                <a:solidFill>
                  <a:srgbClr val="245482"/>
                </a:solidFill>
                <a:latin typeface="Frutiger LT 47 LightCn" pitchFamily="1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Frutiger LT 47 LightCn" pitchFamily="1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Frutiger LT 47 LightCn" pitchFamily="1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Frutiger LT 47 LightCn" pitchFamily="1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lang="en-US" altLang="en-US" sz="4200">
              <a:solidFill>
                <a:srgbClr val="000000"/>
              </a:solidFill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  <p:sp>
        <p:nvSpPr>
          <p:cNvPr id="6151" name="Chevron 41"/>
          <p:cNvSpPr>
            <a:spLocks noChangeArrowheads="1"/>
          </p:cNvSpPr>
          <p:nvPr/>
        </p:nvSpPr>
        <p:spPr bwMode="auto">
          <a:xfrm>
            <a:off x="5795963" y="4452938"/>
            <a:ext cx="3716337" cy="2405062"/>
          </a:xfrm>
          <a:prstGeom prst="chevron">
            <a:avLst>
              <a:gd name="adj" fmla="val 11818"/>
            </a:avLst>
          </a:prstGeom>
          <a:solidFill>
            <a:srgbClr val="7BA544">
              <a:alpha val="12157"/>
            </a:srgbClr>
          </a:solidFill>
          <a:ln>
            <a:noFill/>
          </a:ln>
          <a:extLs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defRPr sz="3200">
                <a:solidFill>
                  <a:srgbClr val="245482"/>
                </a:solidFill>
                <a:latin typeface="Frutiger LT 47 LightCn" pitchFamily="1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Frutiger LT 47 LightCn" pitchFamily="1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Frutiger LT 47 LightCn" pitchFamily="1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Frutiger LT 47 LightCn" pitchFamily="1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lang="en-US" altLang="en-US" sz="4200">
              <a:solidFill>
                <a:srgbClr val="000000"/>
              </a:solidFill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  <p:sp>
        <p:nvSpPr>
          <p:cNvPr id="13336" name="Line 1"/>
          <p:cNvSpPr>
            <a:spLocks noChangeShapeType="1"/>
          </p:cNvSpPr>
          <p:nvPr/>
        </p:nvSpPr>
        <p:spPr bwMode="auto">
          <a:xfrm rot="10800000">
            <a:off x="2074332" y="2404544"/>
            <a:ext cx="1992840" cy="1990723"/>
          </a:xfrm>
          <a:prstGeom prst="line">
            <a:avLst/>
          </a:prstGeom>
          <a:noFill/>
          <a:ln w="38100">
            <a:gradFill flip="none" rotWithShape="1">
              <a:gsLst>
                <a:gs pos="0">
                  <a:srgbClr val="1075BD">
                    <a:alpha val="50195"/>
                  </a:srgbClr>
                </a:gs>
                <a:gs pos="100000">
                  <a:srgbClr val="FFFFFF">
                    <a:alpha val="50195"/>
                  </a:srgbClr>
                </a:gs>
              </a:gsLst>
              <a:lin ang="0" scaled="1"/>
              <a:tileRect/>
            </a:gradFill>
            <a:miter lim="800000"/>
            <a:headEnd type="stealth" w="med" len="med"/>
            <a:tailEnd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noFill/>
              </a14:hiddenFill>
            </a:ext>
          </a:extLst>
        </p:spPr>
        <p:txBody>
          <a:bodyPr lIns="0" tIns="0" rIns="0" bIns="0"/>
          <a:lstStyle/>
          <a:p>
            <a:pPr algn="ctr">
              <a:defRPr/>
            </a:pPr>
            <a:endParaRPr lang="en-US" sz="4200">
              <a:solidFill>
                <a:srgbClr val="000000"/>
              </a:solidFill>
              <a:latin typeface="Calibri"/>
              <a:ea typeface="ヒラギノ角ゴ ProN W3" charset="0"/>
              <a:cs typeface="Calibri"/>
              <a:sym typeface="Gill Sans" charset="0"/>
            </a:endParaRPr>
          </a:p>
        </p:txBody>
      </p:sp>
      <p:pic>
        <p:nvPicPr>
          <p:cNvPr id="6155" name="Picture 1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val="0"/>
              </a:ext>
            </a:extLst>
          </a:blip>
          <a:srcRect l="15315" t="15044"/>
          <a:stretch>
            <a:fillRect/>
          </a:stretch>
        </p:blipFill>
        <p:spPr bwMode="auto">
          <a:xfrm>
            <a:off x="3492500" y="2276475"/>
            <a:ext cx="1042988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15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val="0"/>
              </a:ext>
            </a:extLst>
          </a:blip>
          <a:srcRect l="9566" t="5273" r="5634"/>
          <a:stretch>
            <a:fillRect/>
          </a:stretch>
        </p:blipFill>
        <p:spPr bwMode="auto">
          <a:xfrm>
            <a:off x="8024813" y="1514475"/>
            <a:ext cx="765175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16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4500563" y="2235200"/>
            <a:ext cx="10795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17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395288" y="1401763"/>
            <a:ext cx="655637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60" name="Rectangle 21"/>
          <p:cNvSpPr>
            <a:spLocks/>
          </p:cNvSpPr>
          <p:nvPr/>
        </p:nvSpPr>
        <p:spPr bwMode="auto">
          <a:xfrm>
            <a:off x="395288" y="5589588"/>
            <a:ext cx="2603500" cy="1068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spcBef>
                <a:spcPct val="20000"/>
              </a:spcBef>
              <a:defRPr sz="3200">
                <a:solidFill>
                  <a:srgbClr val="245482"/>
                </a:solidFill>
                <a:latin typeface="Frutiger LT 47 LightCn" pitchFamily="1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Frutiger LT 47 LightCn" pitchFamily="1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Frutiger LT 47 LightCn" pitchFamily="1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Frutiger LT 47 LightCn" pitchFamily="1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Національна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b="1" dirty="0" err="1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багатостороння</a:t>
            </a:r>
            <a:r>
              <a:rPr lang="en-US" altLang="en-US" sz="1200" b="1" dirty="0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 </a:t>
            </a:r>
            <a:r>
              <a:rPr lang="en-US" altLang="en-US" sz="1200" b="1" dirty="0" err="1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група</a:t>
            </a:r>
            <a:r>
              <a:rPr lang="en-US" altLang="en-US" sz="1200" b="1" dirty="0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 </a:t>
            </a:r>
            <a:r>
              <a:rPr lang="en-US" altLang="en-US" sz="1200" b="1" dirty="0" err="1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зацікавлених</a:t>
            </a:r>
            <a:r>
              <a:rPr lang="en-US" altLang="en-US" sz="1200" b="1" dirty="0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 </a:t>
            </a:r>
            <a:r>
              <a:rPr lang="en-US" altLang="en-US" sz="1200" b="1" dirty="0" err="1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осіб</a:t>
            </a:r>
            <a:r>
              <a:rPr lang="en-US" altLang="en-US" sz="1200" b="1" dirty="0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 (БГЗО) 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(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органи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влади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,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компанії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та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громадянське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суспільство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)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приймає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рішення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стосовно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того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,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як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повинен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проходити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їхній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процес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EITI.</a:t>
            </a:r>
          </a:p>
        </p:txBody>
      </p:sp>
      <p:sp>
        <p:nvSpPr>
          <p:cNvPr id="6161" name="Rectangle 22"/>
          <p:cNvSpPr>
            <a:spLocks/>
          </p:cNvSpPr>
          <p:nvPr/>
        </p:nvSpPr>
        <p:spPr bwMode="auto">
          <a:xfrm>
            <a:off x="3492500" y="5589588"/>
            <a:ext cx="2530475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defRPr sz="3200">
                <a:solidFill>
                  <a:srgbClr val="245482"/>
                </a:solidFill>
                <a:latin typeface="Frutiger LT 47 LightCn" pitchFamily="1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Frutiger LT 47 LightCn" pitchFamily="1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Frutiger LT 47 LightCn" pitchFamily="1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Frutiger LT 47 LightCn" pitchFamily="1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Ця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група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публікує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b="1" dirty="0" err="1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Звіт</a:t>
            </a:r>
            <a:r>
              <a:rPr lang="en-US" altLang="en-US" sz="1200" b="1" dirty="0">
                <a:solidFill>
                  <a:srgbClr val="000000"/>
                </a:solidFill>
                <a:latin typeface="Calibri" pitchFamily="34" charset="0"/>
                <a:sym typeface="Calibri Bold" pitchFamily="34" charset="0"/>
              </a:rPr>
              <a:t> EITI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, в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якому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здійснюється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розкриття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й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незалежна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оцінка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державних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доходів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та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інших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даних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.</a:t>
            </a:r>
          </a:p>
        </p:txBody>
      </p:sp>
      <p:sp>
        <p:nvSpPr>
          <p:cNvPr id="6162" name="Rectangle 23"/>
          <p:cNvSpPr>
            <a:spLocks/>
          </p:cNvSpPr>
          <p:nvPr/>
        </p:nvSpPr>
        <p:spPr bwMode="auto">
          <a:xfrm>
            <a:off x="6372225" y="5589588"/>
            <a:ext cx="2474913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spcBef>
                <a:spcPct val="20000"/>
              </a:spcBef>
              <a:defRPr sz="3200">
                <a:solidFill>
                  <a:srgbClr val="245482"/>
                </a:solidFill>
                <a:latin typeface="Frutiger LT 47 LightCn" pitchFamily="1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Frutiger LT 47 LightCn" pitchFamily="1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Frutiger LT 47 LightCn" pitchFamily="1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Frutiger LT 47 LightCn" pitchFamily="1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Отримані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результати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оголошуються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з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метою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b="1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суспільної</a:t>
            </a:r>
            <a:r>
              <a:rPr lang="en-US" altLang="en-US" sz="1200" b="1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b="1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поінформованості</a:t>
            </a:r>
            <a:r>
              <a:rPr lang="en-US" altLang="en-US" sz="1200" b="1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b="1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та</a:t>
            </a:r>
            <a:r>
              <a:rPr lang="en-US" altLang="en-US" sz="1200" b="1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b="1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дискусії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щодо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того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,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як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країні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краще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управляти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своїми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200" dirty="0" err="1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ресурсами</a:t>
            </a:r>
            <a:r>
              <a:rPr lang="en-US" altLang="en-US" sz="1200" dirty="0">
                <a:solidFill>
                  <a:srgbClr val="000000"/>
                </a:solidFill>
                <a:latin typeface="Calibri" pitchFamily="34" charset="0"/>
                <a:sym typeface="Calibri" pitchFamily="34" charset="0"/>
              </a:rPr>
              <a:t>.</a:t>
            </a:r>
          </a:p>
        </p:txBody>
      </p:sp>
      <p:sp>
        <p:nvSpPr>
          <p:cNvPr id="6163" name="Rectangle 24"/>
          <p:cNvSpPr>
            <a:spLocks/>
          </p:cNvSpPr>
          <p:nvPr/>
        </p:nvSpPr>
        <p:spPr bwMode="auto">
          <a:xfrm>
            <a:off x="2517775" y="2492375"/>
            <a:ext cx="830089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31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spcBef>
                <a:spcPct val="20000"/>
              </a:spcBef>
              <a:defRPr sz="3200">
                <a:solidFill>
                  <a:srgbClr val="245482"/>
                </a:solidFill>
                <a:latin typeface="Frutiger LT 47 LightCn" pitchFamily="1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Frutiger LT 47 LightCn" pitchFamily="1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Frutiger LT 47 LightCn" pitchFamily="1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Frutiger LT 47 LightCn" pitchFamily="1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100" dirty="0" err="1">
                <a:solidFill>
                  <a:srgbClr val="1075BD"/>
                </a:solidFill>
                <a:latin typeface="Calibri" pitchFamily="34" charset="0"/>
                <a:sym typeface="Calibri Bold" pitchFamily="34" charset="0"/>
              </a:rPr>
              <a:t>Дані</a:t>
            </a:r>
            <a:r>
              <a:rPr lang="en-US" altLang="en-US" sz="1100" dirty="0">
                <a:solidFill>
                  <a:srgbClr val="1075BD"/>
                </a:solidFill>
                <a:latin typeface="Calibri" pitchFamily="34" charset="0"/>
                <a:sym typeface="Calibri Bold" pitchFamily="34" charset="0"/>
              </a:rPr>
              <a:t> </a:t>
            </a:r>
            <a:r>
              <a:rPr lang="en-US" altLang="en-US" sz="1100" dirty="0" err="1">
                <a:solidFill>
                  <a:srgbClr val="1075BD"/>
                </a:solidFill>
                <a:latin typeface="Calibri" pitchFamily="34" charset="0"/>
                <a:sym typeface="Calibri Bold" pitchFamily="34" charset="0"/>
              </a:rPr>
              <a:t>стосовно</a:t>
            </a:r>
            <a:r>
              <a:rPr lang="en-US" altLang="en-US" sz="1100" dirty="0">
                <a:solidFill>
                  <a:srgbClr val="1075BD"/>
                </a:solidFill>
                <a:latin typeface="Calibri" pitchFamily="34" charset="0"/>
                <a:sym typeface="Calibri Bold" pitchFamily="34" charset="0"/>
              </a:rPr>
              <a:t> </a:t>
            </a:r>
            <a:r>
              <a:rPr lang="en-US" altLang="en-US" sz="1100" dirty="0" err="1">
                <a:solidFill>
                  <a:srgbClr val="1075BD"/>
                </a:solidFill>
                <a:latin typeface="Calibri" pitchFamily="34" charset="0"/>
                <a:sym typeface="Calibri Bold" pitchFamily="34" charset="0"/>
              </a:rPr>
              <a:t>виробництва</a:t>
            </a:r>
            <a:endParaRPr lang="uk-UA" altLang="en-US" sz="1100" dirty="0">
              <a:solidFill>
                <a:srgbClr val="1075BD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6164" name="Rectangle 31"/>
          <p:cNvSpPr>
            <a:spLocks/>
          </p:cNvSpPr>
          <p:nvPr/>
        </p:nvSpPr>
        <p:spPr bwMode="auto">
          <a:xfrm>
            <a:off x="5707063" y="2409825"/>
            <a:ext cx="1008062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31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spcBef>
                <a:spcPct val="20000"/>
              </a:spcBef>
              <a:defRPr sz="3200">
                <a:solidFill>
                  <a:srgbClr val="245482"/>
                </a:solidFill>
                <a:latin typeface="Frutiger LT 47 LightCn" pitchFamily="1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Frutiger LT 47 LightCn" pitchFamily="1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Frutiger LT 47 LightCn" pitchFamily="1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Frutiger LT 47 LightCn" pitchFamily="1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100">
                <a:solidFill>
                  <a:srgbClr val="1075BD"/>
                </a:solidFill>
                <a:latin typeface="Calibri" pitchFamily="34" charset="0"/>
                <a:sym typeface="Calibri Bold" pitchFamily="34" charset="0"/>
              </a:rPr>
              <a:t>Перекази в місцеві органи влади</a:t>
            </a:r>
            <a:endParaRPr lang="uk-UA" altLang="en-US" sz="1100">
              <a:solidFill>
                <a:srgbClr val="1075BD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6165" name="Rectangle 33"/>
          <p:cNvSpPr>
            <a:spLocks/>
          </p:cNvSpPr>
          <p:nvPr/>
        </p:nvSpPr>
        <p:spPr bwMode="auto">
          <a:xfrm>
            <a:off x="3563938" y="3429000"/>
            <a:ext cx="676275" cy="431800"/>
          </a:xfrm>
          <a:prstGeom prst="rect">
            <a:avLst/>
          </a:prstGeom>
          <a:noFill/>
          <a:ln w="12700">
            <a:solidFill>
              <a:srgbClr val="FFFFFF"/>
            </a:solidFill>
            <a:prstDash val="dot"/>
            <a:miter lim="800000"/>
            <a:headEnd/>
            <a:tailEnd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 eaLnBrk="0" hangingPunct="0">
              <a:spcBef>
                <a:spcPct val="20000"/>
              </a:spcBef>
              <a:defRPr sz="3200">
                <a:solidFill>
                  <a:srgbClr val="245482"/>
                </a:solidFill>
                <a:latin typeface="Frutiger LT 47 LightCn" pitchFamily="1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Frutiger LT 47 LightCn" pitchFamily="1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Frutiger LT 47 LightCn" pitchFamily="1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Frutiger LT 47 LightCn" pitchFamily="1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050" dirty="0" err="1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Транзитні</a:t>
            </a:r>
            <a:r>
              <a:rPr lang="en-US" altLang="en-US" sz="1050" dirty="0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050" dirty="0" err="1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платежі</a:t>
            </a:r>
            <a:endParaRPr lang="en-US" altLang="en-US" sz="1050" dirty="0">
              <a:solidFill>
                <a:srgbClr val="808080"/>
              </a:solidFill>
              <a:latin typeface="Calibri" pitchFamily="34" charset="0"/>
              <a:sym typeface="Calibri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 sz="800" dirty="0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(</a:t>
            </a:r>
            <a:r>
              <a:rPr lang="en-US" altLang="en-US" sz="800" dirty="0" err="1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заохочуються</a:t>
            </a:r>
            <a:r>
              <a:rPr lang="en-US" altLang="en-US" sz="800" dirty="0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)</a:t>
            </a:r>
          </a:p>
        </p:txBody>
      </p:sp>
      <p:sp>
        <p:nvSpPr>
          <p:cNvPr id="6166" name="Rectangle 34"/>
          <p:cNvSpPr>
            <a:spLocks/>
          </p:cNvSpPr>
          <p:nvPr/>
        </p:nvSpPr>
        <p:spPr bwMode="auto">
          <a:xfrm>
            <a:off x="5364088" y="3068960"/>
            <a:ext cx="864096" cy="536575"/>
          </a:xfrm>
          <a:prstGeom prst="rect">
            <a:avLst/>
          </a:prstGeom>
          <a:noFill/>
          <a:ln w="12700">
            <a:solidFill>
              <a:srgbClr val="FFFFFF"/>
            </a:solidFill>
            <a:prstDash val="dot"/>
            <a:miter lim="800000"/>
            <a:headEnd/>
            <a:tailEnd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 eaLnBrk="0" hangingPunct="0">
              <a:spcBef>
                <a:spcPct val="20000"/>
              </a:spcBef>
              <a:defRPr sz="3200">
                <a:solidFill>
                  <a:srgbClr val="245482"/>
                </a:solidFill>
                <a:latin typeface="Frutiger LT 47 LightCn" pitchFamily="1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Frutiger LT 47 LightCn" pitchFamily="1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Frutiger LT 47 LightCn" pitchFamily="1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Frutiger LT 47 LightCn" pitchFamily="1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r>
              <a:rPr lang="en-US" altLang="en-US" sz="1050" dirty="0" err="1">
                <a:solidFill>
                  <a:srgbClr val="1075BD"/>
                </a:solidFill>
                <a:latin typeface="Calibri" pitchFamily="34" charset="0"/>
                <a:sym typeface="Calibri" pitchFamily="34" charset="0"/>
              </a:rPr>
              <a:t>Державні</a:t>
            </a:r>
            <a:endParaRPr lang="en-US" altLang="en-US" sz="1050" dirty="0">
              <a:solidFill>
                <a:srgbClr val="1075BD"/>
              </a:solidFill>
              <a:latin typeface="Calibri" pitchFamily="34" charset="0"/>
              <a:sym typeface="Calibri" pitchFamily="34" charset="0"/>
            </a:endParaRPr>
          </a:p>
          <a:p>
            <a:pPr algn="r" eaLnBrk="1" hangingPunct="1">
              <a:spcBef>
                <a:spcPct val="0"/>
              </a:spcBef>
            </a:pPr>
            <a:r>
              <a:rPr lang="en-US" altLang="en-US" sz="1050" dirty="0" err="1">
                <a:solidFill>
                  <a:srgbClr val="1075BD"/>
                </a:solidFill>
                <a:latin typeface="Calibri" pitchFamily="34" charset="0"/>
                <a:sym typeface="Calibri" pitchFamily="34" charset="0"/>
              </a:rPr>
              <a:t>підприємства</a:t>
            </a:r>
            <a:endParaRPr lang="en-US" altLang="en-US" sz="1050" dirty="0">
              <a:solidFill>
                <a:srgbClr val="1075BD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3" name="Line 1"/>
          <p:cNvSpPr>
            <a:spLocks noChangeShapeType="1"/>
          </p:cNvSpPr>
          <p:nvPr/>
        </p:nvSpPr>
        <p:spPr bwMode="auto">
          <a:xfrm rot="10800000">
            <a:off x="4139953" y="3284983"/>
            <a:ext cx="287585" cy="1037259"/>
          </a:xfrm>
          <a:prstGeom prst="line">
            <a:avLst/>
          </a:prstGeom>
          <a:noFill/>
          <a:ln w="38100">
            <a:gradFill flip="none" rotWithShape="1">
              <a:gsLst>
                <a:gs pos="0">
                  <a:srgbClr val="C97100">
                    <a:alpha val="50195"/>
                  </a:srgbClr>
                </a:gs>
                <a:gs pos="100000">
                  <a:srgbClr val="FFFFFF">
                    <a:alpha val="50195"/>
                  </a:srgbClr>
                </a:gs>
              </a:gsLst>
              <a:lin ang="0" scaled="1"/>
              <a:tileRect/>
            </a:gradFill>
            <a:miter lim="800000"/>
            <a:headEnd type="stealth" w="med" len="med"/>
            <a:tailEnd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noFill/>
              </a14:hiddenFill>
            </a:ext>
          </a:extLst>
        </p:spPr>
        <p:txBody>
          <a:bodyPr lIns="0" tIns="0" rIns="0" bIns="0"/>
          <a:lstStyle/>
          <a:p>
            <a:pPr algn="ctr">
              <a:defRPr/>
            </a:pPr>
            <a:endParaRPr lang="en-US" sz="4200">
              <a:solidFill>
                <a:srgbClr val="000000"/>
              </a:solidFill>
              <a:latin typeface="Calibri"/>
              <a:ea typeface="ヒラギノ角ゴ ProN W3" charset="0"/>
              <a:cs typeface="Calibri"/>
              <a:sym typeface="Gill Sans" charset="0"/>
            </a:endParaRPr>
          </a:p>
        </p:txBody>
      </p:sp>
      <p:sp>
        <p:nvSpPr>
          <p:cNvPr id="4" name="Line 36"/>
          <p:cNvSpPr>
            <a:spLocks noChangeShapeType="1"/>
          </p:cNvSpPr>
          <p:nvPr/>
        </p:nvSpPr>
        <p:spPr bwMode="auto">
          <a:xfrm rot="10800000" flipH="1">
            <a:off x="4716465" y="3356992"/>
            <a:ext cx="215577" cy="965251"/>
          </a:xfrm>
          <a:prstGeom prst="line">
            <a:avLst/>
          </a:prstGeom>
          <a:noFill/>
          <a:ln w="38100">
            <a:gradFill flip="none" rotWithShape="1">
              <a:gsLst>
                <a:gs pos="0">
                  <a:srgbClr val="008000">
                    <a:alpha val="50195"/>
                  </a:srgbClr>
                </a:gs>
                <a:gs pos="100000">
                  <a:srgbClr val="FFFFFF">
                    <a:alpha val="50195"/>
                  </a:srgbClr>
                </a:gs>
              </a:gsLst>
              <a:lin ang="0" scaled="1"/>
              <a:tileRect/>
            </a:gradFill>
            <a:miter lim="800000"/>
            <a:headEnd type="stealth" w="med" len="med"/>
            <a:tailEnd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noFill/>
              </a14:hiddenFill>
            </a:ext>
          </a:extLst>
        </p:spPr>
        <p:txBody>
          <a:bodyPr lIns="0" tIns="0" rIns="0" bIns="0"/>
          <a:lstStyle/>
          <a:p>
            <a:pPr algn="ctr">
              <a:defRPr/>
            </a:pPr>
            <a:endParaRPr lang="en-US" sz="4200">
              <a:solidFill>
                <a:srgbClr val="000000"/>
              </a:solidFill>
              <a:latin typeface="Calibri"/>
              <a:ea typeface="ヒラギノ角ゴ ProN W3" charset="0"/>
              <a:cs typeface="Calibri"/>
              <a:sym typeface="Gill Sans" charset="0"/>
            </a:endParaRPr>
          </a:p>
        </p:txBody>
      </p:sp>
      <p:sp>
        <p:nvSpPr>
          <p:cNvPr id="52" name="Rectangle 32"/>
          <p:cNvSpPr>
            <a:spLocks/>
          </p:cNvSpPr>
          <p:nvPr/>
        </p:nvSpPr>
        <p:spPr bwMode="auto">
          <a:xfrm>
            <a:off x="4427984" y="2997200"/>
            <a:ext cx="1050479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/>
          <a:lstStyle/>
          <a:p>
            <a:pPr defTabSz="4445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050" b="1" dirty="0">
                <a:solidFill>
                  <a:srgbClr val="7BA544"/>
                </a:solidFill>
                <a:sym typeface="Calibri" charset="0"/>
              </a:rPr>
              <a:t>Органи влади публікують надходження</a:t>
            </a:r>
          </a:p>
        </p:txBody>
      </p:sp>
      <p:sp>
        <p:nvSpPr>
          <p:cNvPr id="98" name="Rectangle 32"/>
          <p:cNvSpPr>
            <a:spLocks/>
          </p:cNvSpPr>
          <p:nvPr/>
        </p:nvSpPr>
        <p:spPr bwMode="auto">
          <a:xfrm>
            <a:off x="3491880" y="2924175"/>
            <a:ext cx="862633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/>
          <a:lstStyle/>
          <a:p>
            <a:pPr defTabSz="4445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000" b="1" dirty="0">
                <a:solidFill>
                  <a:srgbClr val="D8B339"/>
                </a:solidFill>
                <a:sym typeface="Calibri" charset="0"/>
              </a:rPr>
              <a:t>Компанії публікують виплати</a:t>
            </a:r>
            <a:endParaRPr lang="uk-UA" sz="1000" b="1" dirty="0">
              <a:solidFill>
                <a:srgbClr val="D8B339"/>
              </a:solidFill>
              <a:ea typeface="ヒラギノ角ゴ ProN W3"/>
              <a:cs typeface="Calibri"/>
              <a:sym typeface="Gill Sans" charset="0"/>
            </a:endParaRPr>
          </a:p>
        </p:txBody>
      </p:sp>
      <p:grpSp>
        <p:nvGrpSpPr>
          <p:cNvPr id="6175" name="Group 4"/>
          <p:cNvGrpSpPr>
            <a:grpSpLocks/>
          </p:cNvGrpSpPr>
          <p:nvPr/>
        </p:nvGrpSpPr>
        <p:grpSpPr bwMode="auto">
          <a:xfrm>
            <a:off x="1189038" y="1503363"/>
            <a:ext cx="6550025" cy="568325"/>
            <a:chOff x="1189223" y="1502815"/>
            <a:chExt cx="6549528" cy="569524"/>
          </a:xfrm>
        </p:grpSpPr>
        <p:sp>
          <p:nvSpPr>
            <p:cNvPr id="6" name="Freeform 5"/>
            <p:cNvSpPr/>
            <p:nvPr/>
          </p:nvSpPr>
          <p:spPr>
            <a:xfrm>
              <a:off x="1189223" y="1502815"/>
              <a:ext cx="1423879" cy="569524"/>
            </a:xfrm>
            <a:custGeom>
              <a:avLst/>
              <a:gdLst>
                <a:gd name="connsiteX0" fmla="*/ 0 w 1423810"/>
                <a:gd name="connsiteY0" fmla="*/ 0 h 569524"/>
                <a:gd name="connsiteX1" fmla="*/ 1139048 w 1423810"/>
                <a:gd name="connsiteY1" fmla="*/ 0 h 569524"/>
                <a:gd name="connsiteX2" fmla="*/ 1423810 w 1423810"/>
                <a:gd name="connsiteY2" fmla="*/ 284762 h 569524"/>
                <a:gd name="connsiteX3" fmla="*/ 1139048 w 1423810"/>
                <a:gd name="connsiteY3" fmla="*/ 569524 h 569524"/>
                <a:gd name="connsiteX4" fmla="*/ 0 w 1423810"/>
                <a:gd name="connsiteY4" fmla="*/ 569524 h 569524"/>
                <a:gd name="connsiteX5" fmla="*/ 284762 w 1423810"/>
                <a:gd name="connsiteY5" fmla="*/ 284762 h 569524"/>
                <a:gd name="connsiteX6" fmla="*/ 0 w 1423810"/>
                <a:gd name="connsiteY6" fmla="*/ 0 h 5695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23810" h="569524">
                  <a:moveTo>
                    <a:pt x="0" y="0"/>
                  </a:moveTo>
                  <a:lnTo>
                    <a:pt x="1139048" y="0"/>
                  </a:lnTo>
                  <a:lnTo>
                    <a:pt x="1423810" y="284762"/>
                  </a:lnTo>
                  <a:lnTo>
                    <a:pt x="1139048" y="569524"/>
                  </a:lnTo>
                  <a:lnTo>
                    <a:pt x="0" y="569524"/>
                  </a:lnTo>
                  <a:lnTo>
                    <a:pt x="284762" y="28476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328768" tIns="14669" rIns="299431" bIns="14669" spcCol="1270" anchor="ctr"/>
            <a:lstStyle/>
            <a:p>
              <a:pPr algn="ctr" defTabSz="4889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000" dirty="0">
                  <a:solidFill>
                    <a:prstClr val="white"/>
                  </a:solidFill>
                  <a:sym typeface="Calibri Bold" charset="0"/>
                </a:rPr>
                <a:t>Ліцензії та договори</a:t>
              </a:r>
              <a:endParaRPr lang="uk-UA" sz="1000" dirty="0">
                <a:solidFill>
                  <a:prstClr val="white"/>
                </a:solidFill>
              </a:endParaRPr>
            </a:p>
          </p:txBody>
        </p:sp>
        <p:sp>
          <p:nvSpPr>
            <p:cNvPr id="7" name="Freeform 6"/>
            <p:cNvSpPr/>
            <p:nvPr/>
          </p:nvSpPr>
          <p:spPr>
            <a:xfrm>
              <a:off x="2470238" y="1502815"/>
              <a:ext cx="1423880" cy="569524"/>
            </a:xfrm>
            <a:custGeom>
              <a:avLst/>
              <a:gdLst>
                <a:gd name="connsiteX0" fmla="*/ 0 w 1423810"/>
                <a:gd name="connsiteY0" fmla="*/ 0 h 569524"/>
                <a:gd name="connsiteX1" fmla="*/ 1139048 w 1423810"/>
                <a:gd name="connsiteY1" fmla="*/ 0 h 569524"/>
                <a:gd name="connsiteX2" fmla="*/ 1423810 w 1423810"/>
                <a:gd name="connsiteY2" fmla="*/ 284762 h 569524"/>
                <a:gd name="connsiteX3" fmla="*/ 1139048 w 1423810"/>
                <a:gd name="connsiteY3" fmla="*/ 569524 h 569524"/>
                <a:gd name="connsiteX4" fmla="*/ 0 w 1423810"/>
                <a:gd name="connsiteY4" fmla="*/ 569524 h 569524"/>
                <a:gd name="connsiteX5" fmla="*/ 284762 w 1423810"/>
                <a:gd name="connsiteY5" fmla="*/ 284762 h 569524"/>
                <a:gd name="connsiteX6" fmla="*/ 0 w 1423810"/>
                <a:gd name="connsiteY6" fmla="*/ 0 h 5695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23810" h="569524">
                  <a:moveTo>
                    <a:pt x="0" y="0"/>
                  </a:moveTo>
                  <a:lnTo>
                    <a:pt x="1139048" y="0"/>
                  </a:lnTo>
                  <a:lnTo>
                    <a:pt x="1423810" y="284762"/>
                  </a:lnTo>
                  <a:lnTo>
                    <a:pt x="1139048" y="569524"/>
                  </a:lnTo>
                  <a:lnTo>
                    <a:pt x="0" y="569524"/>
                  </a:lnTo>
                  <a:lnTo>
                    <a:pt x="284762" y="28476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328768" tIns="14669" rIns="299431" bIns="14669" spcCol="1270" anchor="ctr"/>
            <a:lstStyle/>
            <a:p>
              <a:pPr algn="ctr" defTabSz="4889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000" dirty="0">
                  <a:solidFill>
                    <a:prstClr val="white"/>
                  </a:solidFill>
                  <a:sym typeface="Calibri Bold" charset="0"/>
                </a:rPr>
                <a:t>Моніторинг виробництва</a:t>
              </a:r>
              <a:endParaRPr lang="uk-UA" sz="1000" dirty="0">
                <a:solidFill>
                  <a:prstClr val="white"/>
                </a:solidFill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3752840" y="1502815"/>
              <a:ext cx="1422292" cy="569524"/>
            </a:xfrm>
            <a:custGeom>
              <a:avLst/>
              <a:gdLst>
                <a:gd name="connsiteX0" fmla="*/ 0 w 1423810"/>
                <a:gd name="connsiteY0" fmla="*/ 0 h 569524"/>
                <a:gd name="connsiteX1" fmla="*/ 1139048 w 1423810"/>
                <a:gd name="connsiteY1" fmla="*/ 0 h 569524"/>
                <a:gd name="connsiteX2" fmla="*/ 1423810 w 1423810"/>
                <a:gd name="connsiteY2" fmla="*/ 284762 h 569524"/>
                <a:gd name="connsiteX3" fmla="*/ 1139048 w 1423810"/>
                <a:gd name="connsiteY3" fmla="*/ 569524 h 569524"/>
                <a:gd name="connsiteX4" fmla="*/ 0 w 1423810"/>
                <a:gd name="connsiteY4" fmla="*/ 569524 h 569524"/>
                <a:gd name="connsiteX5" fmla="*/ 284762 w 1423810"/>
                <a:gd name="connsiteY5" fmla="*/ 284762 h 569524"/>
                <a:gd name="connsiteX6" fmla="*/ 0 w 1423810"/>
                <a:gd name="connsiteY6" fmla="*/ 0 h 5695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23810" h="569524">
                  <a:moveTo>
                    <a:pt x="0" y="0"/>
                  </a:moveTo>
                  <a:lnTo>
                    <a:pt x="1139048" y="0"/>
                  </a:lnTo>
                  <a:lnTo>
                    <a:pt x="1423810" y="284762"/>
                  </a:lnTo>
                  <a:lnTo>
                    <a:pt x="1139048" y="569524"/>
                  </a:lnTo>
                  <a:lnTo>
                    <a:pt x="0" y="569524"/>
                  </a:lnTo>
                  <a:lnTo>
                    <a:pt x="284762" y="28476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328768" tIns="14669" rIns="299431" bIns="14669" spcCol="1270" anchor="ctr"/>
            <a:lstStyle/>
            <a:p>
              <a:pPr algn="ctr" defTabSz="4889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000" dirty="0">
                  <a:solidFill>
                    <a:prstClr val="white"/>
                  </a:solidFill>
                  <a:sym typeface="Calibri Bold" charset="0"/>
                </a:rPr>
                <a:t>Стягнення податків</a:t>
              </a:r>
              <a:endParaRPr lang="uk-UA" sz="1000" dirty="0">
                <a:solidFill>
                  <a:prstClr val="white"/>
                </a:solidFill>
              </a:endParaRPr>
            </a:p>
          </p:txBody>
        </p:sp>
        <p:sp>
          <p:nvSpPr>
            <p:cNvPr id="9" name="Freeform 8"/>
            <p:cNvSpPr/>
            <p:nvPr/>
          </p:nvSpPr>
          <p:spPr>
            <a:xfrm>
              <a:off x="5033856" y="1502815"/>
              <a:ext cx="1423879" cy="569524"/>
            </a:xfrm>
            <a:custGeom>
              <a:avLst/>
              <a:gdLst>
                <a:gd name="connsiteX0" fmla="*/ 0 w 1423810"/>
                <a:gd name="connsiteY0" fmla="*/ 0 h 569524"/>
                <a:gd name="connsiteX1" fmla="*/ 1139048 w 1423810"/>
                <a:gd name="connsiteY1" fmla="*/ 0 h 569524"/>
                <a:gd name="connsiteX2" fmla="*/ 1423810 w 1423810"/>
                <a:gd name="connsiteY2" fmla="*/ 284762 h 569524"/>
                <a:gd name="connsiteX3" fmla="*/ 1139048 w 1423810"/>
                <a:gd name="connsiteY3" fmla="*/ 569524 h 569524"/>
                <a:gd name="connsiteX4" fmla="*/ 0 w 1423810"/>
                <a:gd name="connsiteY4" fmla="*/ 569524 h 569524"/>
                <a:gd name="connsiteX5" fmla="*/ 284762 w 1423810"/>
                <a:gd name="connsiteY5" fmla="*/ 284762 h 569524"/>
                <a:gd name="connsiteX6" fmla="*/ 0 w 1423810"/>
                <a:gd name="connsiteY6" fmla="*/ 0 h 5695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23810" h="569524">
                  <a:moveTo>
                    <a:pt x="0" y="0"/>
                  </a:moveTo>
                  <a:lnTo>
                    <a:pt x="1139048" y="0"/>
                  </a:lnTo>
                  <a:lnTo>
                    <a:pt x="1423810" y="284762"/>
                  </a:lnTo>
                  <a:lnTo>
                    <a:pt x="1139048" y="569524"/>
                  </a:lnTo>
                  <a:lnTo>
                    <a:pt x="0" y="569524"/>
                  </a:lnTo>
                  <a:lnTo>
                    <a:pt x="284762" y="28476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328768" tIns="14669" rIns="299431" bIns="14669" spcCol="1270" anchor="ctr"/>
            <a:lstStyle/>
            <a:p>
              <a:pPr algn="ctr" defTabSz="4889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000" dirty="0">
                  <a:solidFill>
                    <a:prstClr val="white"/>
                  </a:solidFill>
                </a:rPr>
                <a:t>Розподіл доходів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6314871" y="1502815"/>
              <a:ext cx="1423880" cy="569524"/>
            </a:xfrm>
            <a:custGeom>
              <a:avLst/>
              <a:gdLst>
                <a:gd name="connsiteX0" fmla="*/ 0 w 1423810"/>
                <a:gd name="connsiteY0" fmla="*/ 0 h 569524"/>
                <a:gd name="connsiteX1" fmla="*/ 1139048 w 1423810"/>
                <a:gd name="connsiteY1" fmla="*/ 0 h 569524"/>
                <a:gd name="connsiteX2" fmla="*/ 1423810 w 1423810"/>
                <a:gd name="connsiteY2" fmla="*/ 284762 h 569524"/>
                <a:gd name="connsiteX3" fmla="*/ 1139048 w 1423810"/>
                <a:gd name="connsiteY3" fmla="*/ 569524 h 569524"/>
                <a:gd name="connsiteX4" fmla="*/ 0 w 1423810"/>
                <a:gd name="connsiteY4" fmla="*/ 569524 h 569524"/>
                <a:gd name="connsiteX5" fmla="*/ 284762 w 1423810"/>
                <a:gd name="connsiteY5" fmla="*/ 284762 h 569524"/>
                <a:gd name="connsiteX6" fmla="*/ 0 w 1423810"/>
                <a:gd name="connsiteY6" fmla="*/ 0 h 5695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23810" h="569524">
                  <a:moveTo>
                    <a:pt x="0" y="0"/>
                  </a:moveTo>
                  <a:lnTo>
                    <a:pt x="1139048" y="0"/>
                  </a:lnTo>
                  <a:lnTo>
                    <a:pt x="1423810" y="284762"/>
                  </a:lnTo>
                  <a:lnTo>
                    <a:pt x="1139048" y="569524"/>
                  </a:lnTo>
                  <a:lnTo>
                    <a:pt x="0" y="569524"/>
                  </a:lnTo>
                  <a:lnTo>
                    <a:pt x="284762" y="28476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328768" tIns="14669" rIns="299431" bIns="14669" spcCol="1270" anchor="ctr"/>
            <a:lstStyle/>
            <a:p>
              <a:pPr algn="ctr" defTabSz="4889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000" dirty="0">
                  <a:solidFill>
                    <a:prstClr val="white"/>
                  </a:solidFill>
                </a:rPr>
                <a:t>Управління витратами</a:t>
              </a:r>
            </a:p>
          </p:txBody>
        </p:sp>
      </p:grpSp>
      <p:sp>
        <p:nvSpPr>
          <p:cNvPr id="6176" name="Rectangle 27"/>
          <p:cNvSpPr>
            <a:spLocks/>
          </p:cNvSpPr>
          <p:nvPr/>
        </p:nvSpPr>
        <p:spPr bwMode="auto">
          <a:xfrm>
            <a:off x="1293813" y="2316163"/>
            <a:ext cx="1368425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defRPr sz="3200">
                <a:solidFill>
                  <a:srgbClr val="245482"/>
                </a:solidFill>
                <a:latin typeface="Frutiger LT 47 LightCn" pitchFamily="1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Frutiger LT 47 LightCn" pitchFamily="1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Frutiger LT 47 LightCn" pitchFamily="1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Frutiger LT 47 LightCn" pitchFamily="1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100" dirty="0" err="1">
                <a:solidFill>
                  <a:srgbClr val="1075BD"/>
                </a:solidFill>
                <a:latin typeface="Calibri" pitchFamily="34" charset="0"/>
                <a:sym typeface="Calibri Bold" pitchFamily="34" charset="0"/>
              </a:rPr>
              <a:t>Інформація</a:t>
            </a:r>
            <a:r>
              <a:rPr lang="en-US" altLang="en-US" sz="1100" dirty="0">
                <a:solidFill>
                  <a:srgbClr val="1075BD"/>
                </a:solidFill>
                <a:latin typeface="Calibri" pitchFamily="34" charset="0"/>
                <a:sym typeface="Calibri Bold" pitchFamily="34" charset="0"/>
              </a:rPr>
              <a:t> </a:t>
            </a:r>
            <a:r>
              <a:rPr lang="en-US" altLang="en-US" sz="1100" dirty="0" err="1">
                <a:solidFill>
                  <a:srgbClr val="1075BD"/>
                </a:solidFill>
                <a:latin typeface="Calibri" pitchFamily="34" charset="0"/>
                <a:sym typeface="Calibri Bold" pitchFamily="34" charset="0"/>
              </a:rPr>
              <a:t>про</a:t>
            </a:r>
            <a:r>
              <a:rPr lang="en-US" altLang="en-US" sz="1100" dirty="0">
                <a:solidFill>
                  <a:srgbClr val="1075BD"/>
                </a:solidFill>
                <a:latin typeface="Calibri" pitchFamily="34" charset="0"/>
                <a:sym typeface="Calibri Bold" pitchFamily="34" charset="0"/>
              </a:rPr>
              <a:t> </a:t>
            </a:r>
            <a:r>
              <a:rPr lang="en-US" altLang="en-US" sz="1100" dirty="0" err="1">
                <a:solidFill>
                  <a:srgbClr val="1075BD"/>
                </a:solidFill>
                <a:latin typeface="Calibri" pitchFamily="34" charset="0"/>
                <a:sym typeface="Calibri Bold" pitchFamily="34" charset="0"/>
              </a:rPr>
              <a:t>ліцензування</a:t>
            </a:r>
            <a:endParaRPr lang="en-US" altLang="en-US" sz="1100" dirty="0">
              <a:solidFill>
                <a:srgbClr val="1075BD"/>
              </a:solidFill>
              <a:latin typeface="Calibri" pitchFamily="34" charset="0"/>
              <a:sym typeface="Calibri Bold" pitchFamily="34" charset="0"/>
            </a:endParaRPr>
          </a:p>
        </p:txBody>
      </p:sp>
      <p:sp>
        <p:nvSpPr>
          <p:cNvPr id="6177" name="Rectangle 27"/>
          <p:cNvSpPr>
            <a:spLocks/>
          </p:cNvSpPr>
          <p:nvPr/>
        </p:nvSpPr>
        <p:spPr bwMode="auto">
          <a:xfrm>
            <a:off x="1797050" y="2695575"/>
            <a:ext cx="979488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defRPr sz="3200">
                <a:solidFill>
                  <a:srgbClr val="245482"/>
                </a:solidFill>
                <a:latin typeface="Frutiger LT 47 LightCn" pitchFamily="1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Frutiger LT 47 LightCn" pitchFamily="1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Frutiger LT 47 LightCn" pitchFamily="1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Frutiger LT 47 LightCn" pitchFamily="1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100" dirty="0" err="1">
                <a:solidFill>
                  <a:srgbClr val="1075BD"/>
                </a:solidFill>
                <a:latin typeface="Calibri" pitchFamily="34" charset="0"/>
                <a:sym typeface="Calibri Bold" pitchFamily="34" charset="0"/>
              </a:rPr>
              <a:t>Державна</a:t>
            </a:r>
            <a:r>
              <a:rPr lang="en-US" altLang="en-US" sz="1100" dirty="0">
                <a:solidFill>
                  <a:srgbClr val="1075BD"/>
                </a:solidFill>
                <a:latin typeface="Calibri" pitchFamily="34" charset="0"/>
                <a:sym typeface="Calibri Bold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100" dirty="0" err="1">
                <a:solidFill>
                  <a:srgbClr val="1075BD"/>
                </a:solidFill>
                <a:latin typeface="Calibri" pitchFamily="34" charset="0"/>
                <a:sym typeface="Calibri Bold" pitchFamily="34" charset="0"/>
              </a:rPr>
              <a:t>власність</a:t>
            </a:r>
            <a:endParaRPr lang="uk-UA" altLang="en-US" sz="1100" dirty="0">
              <a:solidFill>
                <a:srgbClr val="1075BD"/>
              </a:solidFill>
              <a:latin typeface="Calibri" pitchFamily="34" charset="0"/>
              <a:ea typeface="ヒラギノ角ゴ ProN W3"/>
              <a:cs typeface="ヒラギノ角ゴ ProN W3"/>
              <a:sym typeface="Calibri" pitchFamily="34" charset="0"/>
            </a:endParaRPr>
          </a:p>
        </p:txBody>
      </p:sp>
      <p:sp>
        <p:nvSpPr>
          <p:cNvPr id="6178" name="Rectangle 27"/>
          <p:cNvSpPr>
            <a:spLocks/>
          </p:cNvSpPr>
          <p:nvPr/>
        </p:nvSpPr>
        <p:spPr bwMode="auto">
          <a:xfrm>
            <a:off x="2154238" y="3124200"/>
            <a:ext cx="1190625" cy="62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defRPr sz="3200">
                <a:solidFill>
                  <a:srgbClr val="245482"/>
                </a:solidFill>
                <a:latin typeface="Frutiger LT 47 LightCn" pitchFamily="1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Frutiger LT 47 LightCn" pitchFamily="1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Frutiger LT 47 LightCn" pitchFamily="1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Frutiger LT 47 LightCn" pitchFamily="1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100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Виробничі договори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900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(заохочуються)</a:t>
            </a:r>
          </a:p>
        </p:txBody>
      </p:sp>
      <p:sp>
        <p:nvSpPr>
          <p:cNvPr id="6179" name="Rectangle 27"/>
          <p:cNvSpPr>
            <a:spLocks/>
          </p:cNvSpPr>
          <p:nvPr/>
        </p:nvSpPr>
        <p:spPr bwMode="auto">
          <a:xfrm>
            <a:off x="2555776" y="3679825"/>
            <a:ext cx="1076424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defRPr sz="3200">
                <a:solidFill>
                  <a:srgbClr val="245482"/>
                </a:solidFill>
                <a:latin typeface="Frutiger LT 47 LightCn" pitchFamily="1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Frutiger LT 47 LightCn" pitchFamily="1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Frutiger LT 47 LightCn" pitchFamily="1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Frutiger LT 47 LightCn" pitchFamily="1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100" dirty="0" err="1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Бенефіціарне</a:t>
            </a:r>
            <a:endParaRPr lang="en-US" altLang="en-US" sz="1100" dirty="0">
              <a:solidFill>
                <a:srgbClr val="808080"/>
              </a:solidFill>
              <a:latin typeface="Calibri" pitchFamily="34" charset="0"/>
              <a:sym typeface="Calibri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 sz="1100" dirty="0" err="1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право</a:t>
            </a:r>
            <a:r>
              <a:rPr lang="en-US" altLang="en-US" sz="1100" dirty="0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n-US" altLang="en-US" sz="1100" dirty="0" err="1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власності</a:t>
            </a:r>
            <a:endParaRPr lang="en-US" altLang="en-US" sz="1100" dirty="0">
              <a:solidFill>
                <a:srgbClr val="808080"/>
              </a:solidFill>
              <a:latin typeface="Calibri" pitchFamily="34" charset="0"/>
              <a:sym typeface="Calibri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 sz="900" dirty="0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(</a:t>
            </a:r>
            <a:r>
              <a:rPr lang="en-US" altLang="en-US" sz="900" dirty="0" err="1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заохочуються</a:t>
            </a:r>
            <a:r>
              <a:rPr lang="en-US" altLang="en-US" sz="900" dirty="0">
                <a:solidFill>
                  <a:srgbClr val="808080"/>
                </a:solidFill>
                <a:latin typeface="Calibri" pitchFamily="34" charset="0"/>
                <a:sym typeface="Calibri" pitchFamily="34" charset="0"/>
              </a:rPr>
              <a:t>)</a:t>
            </a:r>
            <a:endParaRPr lang="uk-UA" altLang="en-US" sz="1100" dirty="0">
              <a:solidFill>
                <a:srgbClr val="808080"/>
              </a:solidFill>
              <a:latin typeface="Calibri" pitchFamily="34" charset="0"/>
              <a:ea typeface="ヒラギノ角ゴ ProN W3"/>
              <a:cs typeface="ヒラギノ角ゴ ProN W3"/>
              <a:sym typeface="Calibri Bold" pitchFamily="34" charset="0"/>
            </a:endParaRPr>
          </a:p>
        </p:txBody>
      </p:sp>
      <p:sp>
        <p:nvSpPr>
          <p:cNvPr id="32" name="Line 1"/>
          <p:cNvSpPr>
            <a:spLocks noChangeShapeType="1"/>
          </p:cNvSpPr>
          <p:nvPr/>
        </p:nvSpPr>
        <p:spPr bwMode="auto">
          <a:xfrm rot="10800000" flipH="1">
            <a:off x="5066238" y="2489209"/>
            <a:ext cx="1757896" cy="1914523"/>
          </a:xfrm>
          <a:prstGeom prst="line">
            <a:avLst/>
          </a:prstGeom>
          <a:noFill/>
          <a:ln w="38100">
            <a:gradFill flip="none" rotWithShape="1">
              <a:gsLst>
                <a:gs pos="0">
                  <a:srgbClr val="1075BD">
                    <a:alpha val="50195"/>
                  </a:srgbClr>
                </a:gs>
                <a:gs pos="100000">
                  <a:srgbClr val="FFFFFF">
                    <a:alpha val="50195"/>
                  </a:srgbClr>
                </a:gs>
              </a:gsLst>
              <a:lin ang="0" scaled="1"/>
              <a:tileRect/>
            </a:gradFill>
            <a:miter lim="800000"/>
            <a:headEnd type="stealth" w="med" len="med"/>
            <a:tailEnd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noFill/>
              </a14:hiddenFill>
            </a:ext>
          </a:extLst>
        </p:spPr>
        <p:txBody>
          <a:bodyPr lIns="0" tIns="0" rIns="0" bIns="0"/>
          <a:lstStyle/>
          <a:p>
            <a:pPr algn="ctr">
              <a:defRPr/>
            </a:pPr>
            <a:endParaRPr lang="en-US" sz="4200">
              <a:solidFill>
                <a:srgbClr val="000000"/>
              </a:solidFill>
              <a:latin typeface="Calibri"/>
              <a:ea typeface="ヒラギノ角ゴ ProN W3" charset="0"/>
              <a:cs typeface="Calibri"/>
              <a:sym typeface="Gill Sans" charset="0"/>
            </a:endParaRPr>
          </a:p>
        </p:txBody>
      </p:sp>
      <p:sp>
        <p:nvSpPr>
          <p:cNvPr id="6183" name="Rectangle 30"/>
          <p:cNvSpPr>
            <a:spLocks/>
          </p:cNvSpPr>
          <p:nvPr/>
        </p:nvSpPr>
        <p:spPr bwMode="auto">
          <a:xfrm>
            <a:off x="6799263" y="2420938"/>
            <a:ext cx="1074737" cy="5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31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spcBef>
                <a:spcPct val="20000"/>
              </a:spcBef>
              <a:defRPr sz="3200">
                <a:solidFill>
                  <a:srgbClr val="245482"/>
                </a:solidFill>
                <a:latin typeface="Frutiger LT 47 LightCn" pitchFamily="1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Frutiger LT 47 LightCn" pitchFamily="1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Frutiger LT 47 LightCn" pitchFamily="1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Frutiger LT 47 LightCn" pitchFamily="1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Frutiger LT 47 LightCn" pitchFamily="1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100">
                <a:solidFill>
                  <a:srgbClr val="1075BD"/>
                </a:solidFill>
                <a:latin typeface="Calibri" pitchFamily="34" charset="0"/>
                <a:sym typeface="Calibri Bold" pitchFamily="34" charset="0"/>
              </a:rPr>
              <a:t>Інвестиції компанії — соціальні та в інфраструктуру</a:t>
            </a:r>
            <a:endParaRPr lang="uk-UA" altLang="en-US" sz="1100">
              <a:solidFill>
                <a:srgbClr val="1075BD"/>
              </a:solidFill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xmlns:p14="http://schemas.microsoft.com/office/powerpoint/2010/main" val="2402782103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683568" y="1412776"/>
            <a:ext cx="7992888" cy="1800200"/>
          </a:xfrm>
        </p:spPr>
        <p:txBody>
          <a:bodyPr/>
          <a:lstStyle/>
          <a:p>
            <a:r>
              <a:rPr lang="en-GB" sz="2400" dirty="0" smtClean="0"/>
              <a:t>Перший звіт — 17 жовтня 2015 р. </a:t>
            </a:r>
            <a:endParaRPr lang="uk-UA" sz="2400" dirty="0"/>
          </a:p>
          <a:p>
            <a:r>
              <a:rPr lang="en-GB" sz="2400" dirty="0"/>
              <a:t>Наразі необхідний швидкий поступ для дотримання терміну першого звіту</a:t>
            </a:r>
            <a:endParaRPr lang="uk-UA" sz="2400" dirty="0"/>
          </a:p>
          <a:p>
            <a:pPr marL="457200" indent="-457200">
              <a:buFont typeface="Arial"/>
              <a:buChar char="•"/>
            </a:pPr>
            <a:endParaRPr lang="uk-UA" sz="2400" dirty="0"/>
          </a:p>
          <a:p>
            <a:pPr marL="457200" indent="-457200">
              <a:buFont typeface="Arial"/>
              <a:buChar char="•"/>
            </a:pPr>
            <a:endParaRPr lang="uk-UA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val="0"/>
              </a:ext>
            </a:extLst>
          </a:blip>
          <a:srcRect t="9715" b="12663"/>
          <a:stretch/>
        </p:blipFill>
        <p:spPr bwMode="auto">
          <a:xfrm>
            <a:off x="4067944" y="2348880"/>
            <a:ext cx="4680520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1" descr="image00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228357"/>
            <a:ext cx="5368150" cy="218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xmlns:p14="http://schemas.microsoft.com/office/powerpoint/2010/main" val="280643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8" y="1340768"/>
            <a:ext cx="7128792" cy="648072"/>
          </a:xfrm>
        </p:spPr>
        <p:txBody>
          <a:bodyPr/>
          <a:lstStyle/>
          <a:p>
            <a:r>
              <a:rPr lang="en-GB" sz="2400" kern="1200" dirty="0" smtClean="0">
                <a:latin typeface="Calibri" panose="020F0502020204030204" pitchFamily="34" charset="0"/>
              </a:rPr>
              <a:t>Два варіанти щодо першого Звіту </a:t>
            </a:r>
            <a:endParaRPr lang="uk-UA" sz="2400" kern="1200" dirty="0">
              <a:latin typeface="Calibri" panose="020F0502020204030204" pitchFamily="34" charset="0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7176"/>
            <a:ext cx="2664296" cy="1927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99592" y="1916832"/>
            <a:ext cx="7290792" cy="3384376"/>
          </a:xfrm>
        </p:spPr>
        <p:txBody>
          <a:bodyPr/>
          <a:lstStyle/>
          <a:p>
            <a:pPr marL="0" indent="0"/>
            <a:r>
              <a:rPr lang="en-GB" sz="1800" b="1" dirty="0" smtClean="0"/>
              <a:t>Варіант 1 — Окремий аналіз обсягу, за яким слідує перший звіт EITI.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 smtClean="0"/>
              <a:t>Аналіз обсягу допомагає забезпечити поінформованість, зібрати відповідні дані </a:t>
            </a:r>
            <a:r>
              <a:rPr lang="en-GB" sz="1800" dirty="0" err="1" smtClean="0"/>
              <a:t>та</a:t>
            </a:r>
            <a:r>
              <a:rPr lang="en-GB" sz="1800" dirty="0" smtClean="0"/>
              <a:t> </a:t>
            </a:r>
            <a:r>
              <a:rPr lang="en-GB" sz="1800" dirty="0" err="1" smtClean="0"/>
              <a:t>встановити</a:t>
            </a:r>
            <a:r>
              <a:rPr lang="en-GB" sz="1800" dirty="0" smtClean="0"/>
              <a:t> контакти.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 smtClean="0"/>
              <a:t>Може зайняти багато часу. Як правило, аналіз обсягу триває 2-3 місяці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 smtClean="0"/>
              <a:t>Радимо терміново розробити Технічне завдання для Незалежного адміністратора і почати матеріально-технічне забезпечення на етапі завершення підготовки аналізу обсягу                 </a:t>
            </a:r>
            <a:endParaRPr lang="uk-UA" sz="1800" dirty="0" smtClean="0"/>
          </a:p>
          <a:p>
            <a:pPr marL="0" indent="0"/>
            <a:r>
              <a:rPr lang="en-GB" sz="1800" b="1" dirty="0" smtClean="0"/>
              <a:t>Варіант 2 — Аналіз обсягу, передбачений Технічним завданням для першого Звіту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 smtClean="0"/>
              <a:t>Прискорить процес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 smtClean="0"/>
              <a:t>Потенційна економія часу та витрат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 smtClean="0"/>
              <a:t>Необхідно забезпечити, щоб БГЗО мала час на розгляд початкового звіту від Незалежного адміністратора (та узгодження обсягу) </a:t>
            </a:r>
          </a:p>
        </p:txBody>
      </p:sp>
    </p:spTree>
    <p:extLst>
      <p:ext uri="{BB962C8B-B14F-4D97-AF65-F5344CB8AC3E}">
        <p14:creationId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xmlns:p14="http://schemas.microsoft.com/office/powerpoint/2010/main" val="309011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dirty="0" smtClean="0"/>
              <a:t>Участь державних підприємств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dirty="0" smtClean="0"/>
              <a:t>Інформація про вугільний сектор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dirty="0" smtClean="0"/>
              <a:t>Інформація про транспортний (транзитний) сектор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dirty="0" smtClean="0"/>
              <a:t>Хто збиратиме необхідну «контекстну інформацію»?</a:t>
            </a:r>
          </a:p>
          <a:p>
            <a:endParaRPr lang="uk-U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Погляд у майбутнє: наступні питання потребують уваги БГЗО:</a:t>
            </a:r>
          </a:p>
        </p:txBody>
      </p:sp>
    </p:spTree>
    <p:extLst>
      <p:ext uri="{BB962C8B-B14F-4D97-AF65-F5344CB8AC3E}">
        <p14:creationId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xmlns:p14="http://schemas.microsoft.com/office/powerpoint/2010/main" val="415497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683568" y="2420888"/>
            <a:ext cx="7992888" cy="4104456"/>
          </a:xfrm>
        </p:spPr>
        <p:txBody>
          <a:bodyPr/>
          <a:lstStyle/>
          <a:p>
            <a:pPr marL="0" lvl="0" indent="0"/>
            <a:r>
              <a:rPr lang="ru-RU" sz="2400" i="1" dirty="0" err="1" smtClean="0"/>
              <a:t>Нафта</a:t>
            </a:r>
            <a:r>
              <a:rPr lang="ru-RU" sz="2400" i="1" dirty="0" smtClean="0"/>
              <a:t> </a:t>
            </a:r>
            <a:r>
              <a:rPr lang="en-US" sz="2400" i="1" dirty="0" smtClean="0"/>
              <a:t>— </a:t>
            </a:r>
            <a:r>
              <a:rPr lang="en-US" sz="2400" i="1" dirty="0"/>
              <a:t>із основними 10 податками</a:t>
            </a:r>
          </a:p>
          <a:p>
            <a:pPr marL="457200" indent="-457200">
              <a:buFont typeface="Arial"/>
              <a:buChar char="•"/>
            </a:pPr>
            <a:endParaRPr lang="uk-U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8" y="1340768"/>
            <a:ext cx="7920880" cy="720080"/>
          </a:xfrm>
        </p:spPr>
        <p:txBody>
          <a:bodyPr/>
          <a:lstStyle/>
          <a:p>
            <a:r>
              <a:rPr lang="en-US" sz="3000" kern="1200" dirty="0">
                <a:latin typeface="Calibri" panose="020F0502020204030204" pitchFamily="34" charset="0"/>
              </a:rPr>
              <a:t>Участь державних підприємств (Вимога 4.2) — огляд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xmlns:p14="http://schemas.microsoft.com/office/powerpoint/2010/main" val="4119702515"/>
              </p:ext>
            </p:extLst>
          </p:nvPr>
        </p:nvGraphicFramePr>
        <p:xfrm>
          <a:off x="899591" y="3140968"/>
          <a:ext cx="7272808" cy="3240359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6393826"/>
                <a:gridCol w="878982"/>
              </a:tblGrid>
              <a:tr h="6292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назва</a:t>
                      </a:r>
                      <a:r>
                        <a:rPr dirty="0"/>
                        <a:t> </a:t>
                      </a:r>
                      <a:r>
                        <a:rPr lang="en-US" sz="1000" dirty="0">
                          <a:effectLst/>
                        </a:rPr>
                        <a:t>компанії / company name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вага / %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18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ВIДКРИТЕ АКЦIОНЕРНЕ ТОВАРИСТВО «УКРНАФТА»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88,61%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18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СПIЛЬНЕ ПIДПРИЄМСТВО «ПОЛТАВСЬКА ГАЗОНАФТОВА КОМПАНIЯ»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5,26%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18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ПРИВАТНЕ АКЦIОНЕРНЕ ТОВАРИСТВО «НАФТОГАЗВИДОБУВАННЯ»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2,42%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0548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СПIЛЬНЕ УКРАЇНСЬКО-АМЕРИКАНСЬКЕ ПIДПРИЄМСТВО «УКРКАРПАТОЙЛ ЛТД</a:t>
                      </a:r>
                      <a:r>
                        <a:rPr lang="en-US" sz="1000" dirty="0" smtClean="0">
                          <a:effectLst/>
                        </a:rPr>
                        <a:t>»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2,26%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xmlns:p14="http://schemas.microsoft.com/office/powerpoint/2010/main" val="111593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683568" y="2204864"/>
            <a:ext cx="7992888" cy="4104456"/>
          </a:xfrm>
        </p:spPr>
        <p:txBody>
          <a:bodyPr/>
          <a:lstStyle/>
          <a:p>
            <a:pPr marL="0" lvl="0" indent="0"/>
            <a:r>
              <a:rPr lang="ru-RU" sz="2400" i="1" dirty="0" smtClean="0"/>
              <a:t>Газ </a:t>
            </a:r>
            <a:r>
              <a:rPr lang="en-US" sz="2400" i="1" dirty="0" smtClean="0"/>
              <a:t>— </a:t>
            </a:r>
            <a:r>
              <a:rPr lang="en-US" sz="2400" i="1" dirty="0"/>
              <a:t>із основними 10 податками</a:t>
            </a:r>
          </a:p>
          <a:p>
            <a:pPr marL="457200" indent="-457200">
              <a:buFont typeface="Arial"/>
              <a:buChar char="•"/>
            </a:pPr>
            <a:endParaRPr lang="uk-U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8" y="1340768"/>
            <a:ext cx="7920880" cy="720080"/>
          </a:xfrm>
        </p:spPr>
        <p:txBody>
          <a:bodyPr/>
          <a:lstStyle/>
          <a:p>
            <a:r>
              <a:rPr lang="en-US" sz="3000" kern="1200" dirty="0">
                <a:latin typeface="Calibri" panose="020F0502020204030204" pitchFamily="34" charset="0"/>
              </a:rPr>
              <a:t>Участь державних підприємств — огляд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xmlns:p14="http://schemas.microsoft.com/office/powerpoint/2010/main" val="2065060899"/>
              </p:ext>
            </p:extLst>
          </p:nvPr>
        </p:nvGraphicFramePr>
        <p:xfrm>
          <a:off x="827584" y="3140968"/>
          <a:ext cx="7632848" cy="324036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6490471"/>
                <a:gridCol w="1142377"/>
              </a:tblGrid>
              <a:tr h="3635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назва</a:t>
                      </a:r>
                      <a:r>
                        <a:rPr dirty="0"/>
                        <a:t> </a:t>
                      </a:r>
                      <a:r>
                        <a:rPr lang="en-US" sz="1100" dirty="0">
                          <a:effectLst/>
                        </a:rPr>
                        <a:t>компанії / company name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вага / %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37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ПУБЛIЧНЕ АКЦIОНЕРНЕ ТОВАРИСТВО «УКРГАЗВИДОБУВАННЯ</a:t>
                      </a:r>
                      <a:r>
                        <a:rPr lang="en-US" sz="1000" dirty="0" smtClean="0">
                          <a:effectLst/>
                        </a:rPr>
                        <a:t>»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78,09%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04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ПУБЛIЧНЕ АКЦIОНЕРНЕ ТОВАРИСТВО «ДЕРЖАВНЕ АКЦIОНЕРНЕ ТОВАРИСТВО «ЧОРНОМОРНАФТОГАЗ» 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6,06%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732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НГВУ «ПОЛТАВАНАФТОГАЗ» ПАТ «</a:t>
                      </a:r>
                      <a:r>
                        <a:rPr lang="en-US" sz="1000" dirty="0" smtClean="0">
                          <a:effectLst/>
                        </a:rPr>
                        <a:t>УКРНАФТА»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5,32%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732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ТОВ «КАРПАТИГАЗ</a:t>
                      </a:r>
                      <a:r>
                        <a:rPr lang="en-US" sz="1000" dirty="0" smtClean="0">
                          <a:effectLst/>
                        </a:rPr>
                        <a:t>»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2,34%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40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ТОВАРИСТВО З ОБМЕЖЕНОЮ ВIДПОВIДАЛЬНIСТЮ «КУБ-ГАЗ»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3,35%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40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ПРИВАТНЕ АКЦIОНЕРНЕ ТОВАРИСТВО «УКРГАЗВИДОБУТОК»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1,20%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40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ПРЕДСТАВНИЦТВО «РЕГАЛ ПЕТРОЛЕУМ КОРПОРЕЙШН ЛIМIТЕД»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1,15%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xmlns:p14="http://schemas.microsoft.com/office/powerpoint/2010/main" val="410383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8" y="1340768"/>
            <a:ext cx="7920880" cy="720080"/>
          </a:xfrm>
        </p:spPr>
        <p:txBody>
          <a:bodyPr/>
          <a:lstStyle/>
          <a:p>
            <a:r>
              <a:rPr lang="en-US" sz="3000" kern="1200" dirty="0">
                <a:latin typeface="Calibri" panose="020F0502020204030204" pitchFamily="34" charset="0"/>
              </a:rPr>
              <a:t>Участь державних підприємств — огляд 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026493"/>
            <a:ext cx="6400800" cy="471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xmlns:p14="http://schemas.microsoft.com/office/powerpoint/2010/main" val="137956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683568" y="2204864"/>
            <a:ext cx="7992888" cy="4104456"/>
          </a:xfrm>
        </p:spPr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en-GB" sz="2000" dirty="0" smtClean="0"/>
              <a:t>Перший звіт EITI України — за 2013 фінансовий рік (нафта й газ) </a:t>
            </a:r>
            <a:endParaRPr lang="uk-UA" sz="20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GB" sz="2000" dirty="0" smtClean="0"/>
              <a:t>Другий звіт — за 2014 фінансовий рік — з неповною інформацією стосовно вугілля</a:t>
            </a:r>
            <a:endParaRPr lang="uk-UA" sz="20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GB" sz="2000" dirty="0" smtClean="0"/>
              <a:t>Перший звіт може/повинен містити інформацію про вугілля — вона надто важлива, щоб її не надавати</a:t>
            </a:r>
            <a:endParaRPr lang="uk-UA" sz="20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GB" sz="2000" dirty="0" smtClean="0"/>
              <a:t>Якщо інформацію стосовно вугілля буде надано за 2013 фінансовий рік, у вас буде повний рік, що дуже важливо в якості базових даних</a:t>
            </a:r>
            <a:endParaRPr lang="uk-UA" sz="20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GB" sz="2000" dirty="0" smtClean="0"/>
              <a:t>Приблизно 20 вуглевидобувних компаній надають інформацію про 95% доходів </a:t>
            </a:r>
            <a:endParaRPr lang="uk-UA" sz="20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GB" sz="1400" b="1" i="1" dirty="0" smtClean="0"/>
              <a:t>«Рада вважає цей підхід недостатньо оптимальним, враховуючи важливість цих галузей, і підкреслила, що нормативно-правова відповідність вимагає надання інформації про усі суттєві галузі — нафтову, газову та видобувну. Досягнення нормативно-правової відповідності потребуватиме надання інформації про ці сектори, якщо БГЗО не зможе продемонструвати, що вони несуттєві».</a:t>
            </a:r>
            <a:endParaRPr lang="uk-UA" sz="1400" dirty="0"/>
          </a:p>
          <a:p>
            <a:pPr lvl="0">
              <a:buFont typeface="Arial" panose="020B0604020202020204" pitchFamily="34" charset="0"/>
              <a:buChar char="•"/>
            </a:pPr>
            <a:endParaRPr lang="uk-UA" sz="2000" dirty="0"/>
          </a:p>
          <a:p>
            <a:pPr marL="457200" indent="-457200">
              <a:buFont typeface="Arial"/>
              <a:buChar char="•"/>
            </a:pPr>
            <a:endParaRPr lang="uk-UA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8" y="1340768"/>
            <a:ext cx="7920880" cy="720080"/>
          </a:xfrm>
        </p:spPr>
        <p:txBody>
          <a:bodyPr/>
          <a:lstStyle/>
          <a:p>
            <a:r>
              <a:rPr lang="en-US" sz="3000" kern="1200" dirty="0">
                <a:latin typeface="Calibri" panose="020F0502020204030204" pitchFamily="34" charset="0"/>
              </a:rPr>
              <a:t>Вугілля </a:t>
            </a:r>
          </a:p>
        </p:txBody>
      </p:sp>
    </p:spTree>
    <p:extLst>
      <p:ext uri="{BB962C8B-B14F-4D97-AF65-F5344CB8AC3E}">
        <p14:creationId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xmlns:p14="http://schemas.microsoft.com/office/powerpoint/2010/main" val="294715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Frutiger LT 57 Cn"/>
        <a:ea typeface=""/>
        <a:cs typeface=""/>
      </a:majorFont>
      <a:minorFont>
        <a:latin typeface="Frutiger LT 47 LightC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Frutiger LT 57 Cn" pitchFamily="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Frutiger LT 57 Cn" pitchFamily="1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DACE739233BB499185E9201691D117" ma:contentTypeVersion="45" ma:contentTypeDescription="Create a new document." ma:contentTypeScope="" ma:versionID="20182d0dbdd215c1e09bd485ed6324d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74b5a4020cc0417531245af4bd9469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1A9EBED-A888-4ACA-A8EC-217CF7C5C607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D0021D1-8FFE-4F26-96A3-A888802D30F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6191CB-2A22-4BC9-910E-AE776A8C48F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8265</TotalTime>
  <Words>998</Words>
  <Application>Microsoft Office PowerPoint</Application>
  <PresentationFormat>Экран (4:3)</PresentationFormat>
  <Paragraphs>179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1_Blank Presentation</vt:lpstr>
      <vt:lpstr>Слайд 0</vt:lpstr>
      <vt:lpstr>Слайд 1</vt:lpstr>
      <vt:lpstr>Слайд 2</vt:lpstr>
      <vt:lpstr>Два варіанти щодо першого Звіту </vt:lpstr>
      <vt:lpstr>Погляд у майбутнє: наступні питання потребують уваги БГЗО:</vt:lpstr>
      <vt:lpstr>Участь державних підприємств (Вимога 4.2) — огляд </vt:lpstr>
      <vt:lpstr>Участь державних підприємств — огляд </vt:lpstr>
      <vt:lpstr>Участь державних підприємств — огляд </vt:lpstr>
      <vt:lpstr>Вугілля </vt:lpstr>
      <vt:lpstr>Транспорт (Вимога 4.1)</vt:lpstr>
      <vt:lpstr>Написання контекстної інформації (Вимога 3) — чотири варіанти</vt:lpstr>
      <vt:lpstr>Надзвичайно важливою є участь відповідних державних організацій</vt:lpstr>
      <vt:lpstr>Наради БГЗО із контрольними точками/потенційним планом-графіком</vt:lpstr>
      <vt:lpstr>Національний секретаріат — Міністр має виділити достатньо часу  </vt:lpstr>
      <vt:lpstr>Слайд 14</vt:lpstr>
    </vt:vector>
  </TitlesOfParts>
  <Company>EITI International Secretariat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Anders Tunold Kråkenes</dc:creator>
  <cp:lastModifiedBy>User</cp:lastModifiedBy>
  <cp:revision>258</cp:revision>
  <cp:lastPrinted>2013-03-20T10:34:38Z</cp:lastPrinted>
  <dcterms:created xsi:type="dcterms:W3CDTF">2008-11-05T14:04:28Z</dcterms:created>
  <dcterms:modified xsi:type="dcterms:W3CDTF">2015-03-02T14:42:13Z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0x0101004FDACE739233BB499185E9201691D117</vt:lpwstr>
  </property>
</Properties>
</file>